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8.xml" ContentType="application/vnd.openxmlformats-officedocument.themeOverride+xml"/>
  <Override PartName="/ppt/notesSlides/notesSlide27.xml" ContentType="application/vnd.openxmlformats-officedocument.presentationml.notesSlide+xml"/>
  <Override PartName="/ppt/theme/themeOverride29.xml" ContentType="application/vnd.openxmlformats-officedocument.themeOverride+xml"/>
  <Override PartName="/ppt/notesSlides/notesSlide28.xml" ContentType="application/vnd.openxmlformats-officedocument.presentationml.notesSlide+xml"/>
  <Override PartName="/ppt/theme/themeOverride30.xml" ContentType="application/vnd.openxmlformats-officedocument.themeOverride+xml"/>
  <Override PartName="/ppt/notesSlides/notesSlide29.xml" ContentType="application/vnd.openxmlformats-officedocument.presentationml.notesSlide+xml"/>
  <Override PartName="/ppt/theme/themeOverride31.xml" ContentType="application/vnd.openxmlformats-officedocument.themeOverride+xml"/>
  <Override PartName="/ppt/notesSlides/notesSlide30.xml" ContentType="application/vnd.openxmlformats-officedocument.presentationml.notesSlide+xml"/>
  <Override PartName="/ppt/theme/themeOverride32.xml" ContentType="application/vnd.openxmlformats-officedocument.themeOverride+xml"/>
  <Override PartName="/ppt/notesSlides/notesSlide31.xml" ContentType="application/vnd.openxmlformats-officedocument.presentationml.notesSlide+xml"/>
  <Override PartName="/ppt/theme/themeOverride3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35.xml" ContentType="application/vnd.openxmlformats-officedocument.themeOverride+xml"/>
  <Override PartName="/ppt/notesSlides/notesSlide36.xml" ContentType="application/vnd.openxmlformats-officedocument.presentationml.notesSlide+xml"/>
  <Override PartName="/ppt/theme/themeOverride36.xml" ContentType="application/vnd.openxmlformats-officedocument.themeOverride+xml"/>
  <Override PartName="/ppt/notesSlides/notesSlide37.xml" ContentType="application/vnd.openxmlformats-officedocument.presentationml.notesSlide+xml"/>
  <Override PartName="/ppt/theme/themeOverride37.xml" ContentType="application/vnd.openxmlformats-officedocument.themeOverride+xml"/>
  <Override PartName="/ppt/notesSlides/notesSlide38.xml" ContentType="application/vnd.openxmlformats-officedocument.presentationml.notesSlide+xml"/>
  <Override PartName="/ppt/theme/themeOverride38.xml" ContentType="application/vnd.openxmlformats-officedocument.themeOverride+xml"/>
  <Override PartName="/ppt/notesSlides/notesSlide39.xml" ContentType="application/vnd.openxmlformats-officedocument.presentationml.notesSlide+xml"/>
  <Override PartName="/ppt/theme/themeOverride39.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40.xml" ContentType="application/vnd.openxmlformats-officedocument.themeOverride+xml"/>
  <Override PartName="/ppt/notesSlides/notesSlide42.xml" ContentType="application/vnd.openxmlformats-officedocument.presentationml.notesSlide+xml"/>
  <Override PartName="/ppt/theme/themeOverride41.xml" ContentType="application/vnd.openxmlformats-officedocument.themeOverride+xml"/>
  <Override PartName="/ppt/notesSlides/notesSlide43.xml" ContentType="application/vnd.openxmlformats-officedocument.presentationml.notesSlide+xml"/>
  <Override PartName="/ppt/theme/themeOverride42.xml" ContentType="application/vnd.openxmlformats-officedocument.themeOverride+xml"/>
  <Override PartName="/ppt/notesSlides/notesSlide44.xml" ContentType="application/vnd.openxmlformats-officedocument.presentationml.notesSlide+xml"/>
  <Override PartName="/ppt/theme/themeOverride43.xml" ContentType="application/vnd.openxmlformats-officedocument.themeOverride+xml"/>
  <Override PartName="/ppt/notesSlides/notesSlide45.xml" ContentType="application/vnd.openxmlformats-officedocument.presentationml.notesSlide+xml"/>
  <Override PartName="/ppt/theme/themeOverride44.xml" ContentType="application/vnd.openxmlformats-officedocument.themeOverride+xml"/>
  <Override PartName="/ppt/notesSlides/notesSlide46.xml" ContentType="application/vnd.openxmlformats-officedocument.presentationml.notesSlide+xml"/>
  <Override PartName="/ppt/theme/themeOverride45.xml" ContentType="application/vnd.openxmlformats-officedocument.themeOverride+xml"/>
  <Override PartName="/ppt/notesSlides/notesSlide47.xml" ContentType="application/vnd.openxmlformats-officedocument.presentationml.notesSlide+xml"/>
  <Override PartName="/ppt/theme/themeOverride46.xml" ContentType="application/vnd.openxmlformats-officedocument.themeOverride+xml"/>
  <Override PartName="/ppt/notesSlides/notesSlide48.xml" ContentType="application/vnd.openxmlformats-officedocument.presentationml.notesSlide+xml"/>
  <Override PartName="/ppt/theme/themeOverride47.xml" ContentType="application/vnd.openxmlformats-officedocument.themeOverride+xml"/>
  <Override PartName="/ppt/notesSlides/notesSlide49.xml" ContentType="application/vnd.openxmlformats-officedocument.presentationml.notesSlide+xml"/>
  <Override PartName="/ppt/theme/themeOverride48.xml" ContentType="application/vnd.openxmlformats-officedocument.themeOverr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63" r:id="rId2"/>
    <p:sldId id="264" r:id="rId3"/>
    <p:sldId id="265" r:id="rId4"/>
    <p:sldId id="273" r:id="rId5"/>
    <p:sldId id="274" r:id="rId6"/>
    <p:sldId id="266" r:id="rId7"/>
    <p:sldId id="267" r:id="rId8"/>
    <p:sldId id="268" r:id="rId9"/>
    <p:sldId id="269" r:id="rId10"/>
    <p:sldId id="270" r:id="rId11"/>
    <p:sldId id="271" r:id="rId12"/>
    <p:sldId id="272" r:id="rId13"/>
    <p:sldId id="276" r:id="rId14"/>
    <p:sldId id="277" r:id="rId15"/>
    <p:sldId id="278" r:id="rId16"/>
    <p:sldId id="279" r:id="rId17"/>
    <p:sldId id="280" r:id="rId18"/>
    <p:sldId id="281" r:id="rId19"/>
    <p:sldId id="282" r:id="rId20"/>
    <p:sldId id="288" r:id="rId21"/>
    <p:sldId id="275" r:id="rId22"/>
    <p:sldId id="289" r:id="rId23"/>
    <p:sldId id="290" r:id="rId24"/>
    <p:sldId id="291" r:id="rId25"/>
    <p:sldId id="292" r:id="rId26"/>
    <p:sldId id="293" r:id="rId27"/>
    <p:sldId id="294" r:id="rId28"/>
    <p:sldId id="283" r:id="rId29"/>
    <p:sldId id="284" r:id="rId30"/>
    <p:sldId id="285" r:id="rId31"/>
    <p:sldId id="286" r:id="rId32"/>
    <p:sldId id="287" r:id="rId33"/>
    <p:sldId id="295" r:id="rId34"/>
    <p:sldId id="296" r:id="rId35"/>
    <p:sldId id="297"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257" r:id="rId66"/>
    <p:sldId id="258" r:id="rId67"/>
    <p:sldId id="259" r:id="rId68"/>
    <p:sldId id="341" r:id="rId69"/>
    <p:sldId id="26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0" r:id="rId109"/>
    <p:sldId id="381" r:id="rId110"/>
    <p:sldId id="300" r:id="rId111"/>
    <p:sldId id="382" r:id="rId112"/>
    <p:sldId id="383" r:id="rId113"/>
    <p:sldId id="384" r:id="rId114"/>
    <p:sldId id="385" r:id="rId115"/>
    <p:sldId id="386" r:id="rId116"/>
    <p:sldId id="387" r:id="rId117"/>
    <p:sldId id="388" r:id="rId118"/>
    <p:sldId id="389" r:id="rId119"/>
    <p:sldId id="390" r:id="rId120"/>
    <p:sldId id="391" r:id="rId121"/>
    <p:sldId id="301" r:id="rId122"/>
    <p:sldId id="392" r:id="rId123"/>
    <p:sldId id="393" r:id="rId124"/>
    <p:sldId id="394" r:id="rId125"/>
    <p:sldId id="395" r:id="rId126"/>
    <p:sldId id="396" r:id="rId127"/>
    <p:sldId id="397" r:id="rId128"/>
    <p:sldId id="398" r:id="rId129"/>
    <p:sldId id="399" r:id="rId130"/>
    <p:sldId id="400"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0FCBD1-7246-4525-9AB1-356DD519C8C2}" v="58" dt="2021-04-12T13:34:38.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microsoft.com/office/2015/10/relationships/revisionInfo" Target="revisionInfo.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139" Type="http://schemas.openxmlformats.org/officeDocument/2006/relationships/customXml" Target="../customXml/item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utler" userId="26e2154e-a7f4-40f8-b524-ee5519ae630a" providerId="ADAL" clId="{C50FCBD1-7246-4525-9AB1-356DD519C8C2}"/>
    <pc:docChg chg="undo custSel addSld delSld modSld">
      <pc:chgData name="David Butler" userId="26e2154e-a7f4-40f8-b524-ee5519ae630a" providerId="ADAL" clId="{C50FCBD1-7246-4525-9AB1-356DD519C8C2}" dt="2021-04-12T13:34:38.915" v="78"/>
      <pc:docMkLst>
        <pc:docMk/>
      </pc:docMkLst>
      <pc:sldChg chg="del">
        <pc:chgData name="David Butler" userId="26e2154e-a7f4-40f8-b524-ee5519ae630a" providerId="ADAL" clId="{C50FCBD1-7246-4525-9AB1-356DD519C8C2}" dt="2021-04-12T13:27:53.580" v="0" actId="47"/>
        <pc:sldMkLst>
          <pc:docMk/>
          <pc:sldMk cId="2319000134" sldId="256"/>
        </pc:sldMkLst>
      </pc:sldChg>
      <pc:sldChg chg="add setBg">
        <pc:chgData name="David Butler" userId="26e2154e-a7f4-40f8-b524-ee5519ae630a" providerId="ADAL" clId="{C50FCBD1-7246-4525-9AB1-356DD519C8C2}" dt="2021-04-12T13:32:57.400" v="48"/>
        <pc:sldMkLst>
          <pc:docMk/>
          <pc:sldMk cId="0" sldId="257"/>
        </pc:sldMkLst>
      </pc:sldChg>
      <pc:sldChg chg="add setBg">
        <pc:chgData name="David Butler" userId="26e2154e-a7f4-40f8-b524-ee5519ae630a" providerId="ADAL" clId="{C50FCBD1-7246-4525-9AB1-356DD519C8C2}" dt="2021-04-12T13:32:57.400" v="48"/>
        <pc:sldMkLst>
          <pc:docMk/>
          <pc:sldMk cId="0" sldId="258"/>
        </pc:sldMkLst>
      </pc:sldChg>
      <pc:sldChg chg="add setBg">
        <pc:chgData name="David Butler" userId="26e2154e-a7f4-40f8-b524-ee5519ae630a" providerId="ADAL" clId="{C50FCBD1-7246-4525-9AB1-356DD519C8C2}" dt="2021-04-12T13:32:57.400" v="48"/>
        <pc:sldMkLst>
          <pc:docMk/>
          <pc:sldMk cId="0" sldId="259"/>
        </pc:sldMkLst>
      </pc:sldChg>
      <pc:sldChg chg="add setBg">
        <pc:chgData name="David Butler" userId="26e2154e-a7f4-40f8-b524-ee5519ae630a" providerId="ADAL" clId="{C50FCBD1-7246-4525-9AB1-356DD519C8C2}" dt="2021-04-12T13:32:57.400" v="48"/>
        <pc:sldMkLst>
          <pc:docMk/>
          <pc:sldMk cId="0" sldId="261"/>
        </pc:sldMkLst>
      </pc:sldChg>
      <pc:sldChg chg="add">
        <pc:chgData name="David Butler" userId="26e2154e-a7f4-40f8-b524-ee5519ae630a" providerId="ADAL" clId="{C50FCBD1-7246-4525-9AB1-356DD519C8C2}" dt="2021-04-12T13:27:54.227" v="1"/>
        <pc:sldMkLst>
          <pc:docMk/>
          <pc:sldMk cId="2535459350" sldId="263"/>
        </pc:sldMkLst>
      </pc:sldChg>
      <pc:sldChg chg="add">
        <pc:chgData name="David Butler" userId="26e2154e-a7f4-40f8-b524-ee5519ae630a" providerId="ADAL" clId="{C50FCBD1-7246-4525-9AB1-356DD519C8C2}" dt="2021-04-12T13:27:54.227" v="1"/>
        <pc:sldMkLst>
          <pc:docMk/>
          <pc:sldMk cId="328592200" sldId="264"/>
        </pc:sldMkLst>
      </pc:sldChg>
      <pc:sldChg chg="add">
        <pc:chgData name="David Butler" userId="26e2154e-a7f4-40f8-b524-ee5519ae630a" providerId="ADAL" clId="{C50FCBD1-7246-4525-9AB1-356DD519C8C2}" dt="2021-04-12T13:27:54.227" v="1"/>
        <pc:sldMkLst>
          <pc:docMk/>
          <pc:sldMk cId="2640646933" sldId="265"/>
        </pc:sldMkLst>
      </pc:sldChg>
      <pc:sldChg chg="add">
        <pc:chgData name="David Butler" userId="26e2154e-a7f4-40f8-b524-ee5519ae630a" providerId="ADAL" clId="{C50FCBD1-7246-4525-9AB1-356DD519C8C2}" dt="2021-04-12T13:27:54.227" v="1"/>
        <pc:sldMkLst>
          <pc:docMk/>
          <pc:sldMk cId="4080892600" sldId="266"/>
        </pc:sldMkLst>
      </pc:sldChg>
      <pc:sldChg chg="add">
        <pc:chgData name="David Butler" userId="26e2154e-a7f4-40f8-b524-ee5519ae630a" providerId="ADAL" clId="{C50FCBD1-7246-4525-9AB1-356DD519C8C2}" dt="2021-04-12T13:27:54.227" v="1"/>
        <pc:sldMkLst>
          <pc:docMk/>
          <pc:sldMk cId="195789865" sldId="267"/>
        </pc:sldMkLst>
      </pc:sldChg>
      <pc:sldChg chg="add">
        <pc:chgData name="David Butler" userId="26e2154e-a7f4-40f8-b524-ee5519ae630a" providerId="ADAL" clId="{C50FCBD1-7246-4525-9AB1-356DD519C8C2}" dt="2021-04-12T13:27:54.227" v="1"/>
        <pc:sldMkLst>
          <pc:docMk/>
          <pc:sldMk cId="2039449810" sldId="268"/>
        </pc:sldMkLst>
      </pc:sldChg>
      <pc:sldChg chg="add">
        <pc:chgData name="David Butler" userId="26e2154e-a7f4-40f8-b524-ee5519ae630a" providerId="ADAL" clId="{C50FCBD1-7246-4525-9AB1-356DD519C8C2}" dt="2021-04-12T13:27:54.227" v="1"/>
        <pc:sldMkLst>
          <pc:docMk/>
          <pc:sldMk cId="819549457" sldId="269"/>
        </pc:sldMkLst>
      </pc:sldChg>
      <pc:sldChg chg="add">
        <pc:chgData name="David Butler" userId="26e2154e-a7f4-40f8-b524-ee5519ae630a" providerId="ADAL" clId="{C50FCBD1-7246-4525-9AB1-356DD519C8C2}" dt="2021-04-12T13:27:54.227" v="1"/>
        <pc:sldMkLst>
          <pc:docMk/>
          <pc:sldMk cId="945101702" sldId="270"/>
        </pc:sldMkLst>
      </pc:sldChg>
      <pc:sldChg chg="add">
        <pc:chgData name="David Butler" userId="26e2154e-a7f4-40f8-b524-ee5519ae630a" providerId="ADAL" clId="{C50FCBD1-7246-4525-9AB1-356DD519C8C2}" dt="2021-04-12T13:27:54.227" v="1"/>
        <pc:sldMkLst>
          <pc:docMk/>
          <pc:sldMk cId="2793937829" sldId="271"/>
        </pc:sldMkLst>
      </pc:sldChg>
      <pc:sldChg chg="add">
        <pc:chgData name="David Butler" userId="26e2154e-a7f4-40f8-b524-ee5519ae630a" providerId="ADAL" clId="{C50FCBD1-7246-4525-9AB1-356DD519C8C2}" dt="2021-04-12T13:27:54.227" v="1"/>
        <pc:sldMkLst>
          <pc:docMk/>
          <pc:sldMk cId="3890459822" sldId="272"/>
        </pc:sldMkLst>
      </pc:sldChg>
      <pc:sldChg chg="add">
        <pc:chgData name="David Butler" userId="26e2154e-a7f4-40f8-b524-ee5519ae630a" providerId="ADAL" clId="{C50FCBD1-7246-4525-9AB1-356DD519C8C2}" dt="2021-04-12T13:27:54.227" v="1"/>
        <pc:sldMkLst>
          <pc:docMk/>
          <pc:sldMk cId="2177863464" sldId="273"/>
        </pc:sldMkLst>
      </pc:sldChg>
      <pc:sldChg chg="add">
        <pc:chgData name="David Butler" userId="26e2154e-a7f4-40f8-b524-ee5519ae630a" providerId="ADAL" clId="{C50FCBD1-7246-4525-9AB1-356DD519C8C2}" dt="2021-04-12T13:27:54.227" v="1"/>
        <pc:sldMkLst>
          <pc:docMk/>
          <pc:sldMk cId="3586152123" sldId="274"/>
        </pc:sldMkLst>
      </pc:sldChg>
      <pc:sldChg chg="add modTransition setBg">
        <pc:chgData name="David Butler" userId="26e2154e-a7f4-40f8-b524-ee5519ae630a" providerId="ADAL" clId="{C50FCBD1-7246-4525-9AB1-356DD519C8C2}" dt="2021-04-12T13:30:36.046" v="2"/>
        <pc:sldMkLst>
          <pc:docMk/>
          <pc:sldMk cId="0" sldId="275"/>
        </pc:sldMkLst>
      </pc:sldChg>
      <pc:sldChg chg="add">
        <pc:chgData name="David Butler" userId="26e2154e-a7f4-40f8-b524-ee5519ae630a" providerId="ADAL" clId="{C50FCBD1-7246-4525-9AB1-356DD519C8C2}" dt="2021-04-12T13:27:54.227" v="1"/>
        <pc:sldMkLst>
          <pc:docMk/>
          <pc:sldMk cId="1420588498" sldId="276"/>
        </pc:sldMkLst>
      </pc:sldChg>
      <pc:sldChg chg="add modTransition setBg">
        <pc:chgData name="David Butler" userId="26e2154e-a7f4-40f8-b524-ee5519ae630a" providerId="ADAL" clId="{C50FCBD1-7246-4525-9AB1-356DD519C8C2}" dt="2021-04-12T13:30:36.046" v="2"/>
        <pc:sldMkLst>
          <pc:docMk/>
          <pc:sldMk cId="0" sldId="277"/>
        </pc:sldMkLst>
      </pc:sldChg>
      <pc:sldChg chg="add modTransition setBg">
        <pc:chgData name="David Butler" userId="26e2154e-a7f4-40f8-b524-ee5519ae630a" providerId="ADAL" clId="{C50FCBD1-7246-4525-9AB1-356DD519C8C2}" dt="2021-04-12T13:30:36.046" v="2"/>
        <pc:sldMkLst>
          <pc:docMk/>
          <pc:sldMk cId="0" sldId="278"/>
        </pc:sldMkLst>
      </pc:sldChg>
      <pc:sldChg chg="add modTransition setBg">
        <pc:chgData name="David Butler" userId="26e2154e-a7f4-40f8-b524-ee5519ae630a" providerId="ADAL" clId="{C50FCBD1-7246-4525-9AB1-356DD519C8C2}" dt="2021-04-12T13:30:36.046" v="2"/>
        <pc:sldMkLst>
          <pc:docMk/>
          <pc:sldMk cId="0" sldId="279"/>
        </pc:sldMkLst>
      </pc:sldChg>
      <pc:sldChg chg="add modTransition setBg">
        <pc:chgData name="David Butler" userId="26e2154e-a7f4-40f8-b524-ee5519ae630a" providerId="ADAL" clId="{C50FCBD1-7246-4525-9AB1-356DD519C8C2}" dt="2021-04-12T13:30:36.046" v="2"/>
        <pc:sldMkLst>
          <pc:docMk/>
          <pc:sldMk cId="0" sldId="280"/>
        </pc:sldMkLst>
      </pc:sldChg>
      <pc:sldChg chg="add modTransition setBg">
        <pc:chgData name="David Butler" userId="26e2154e-a7f4-40f8-b524-ee5519ae630a" providerId="ADAL" clId="{C50FCBD1-7246-4525-9AB1-356DD519C8C2}" dt="2021-04-12T13:30:36.046" v="2"/>
        <pc:sldMkLst>
          <pc:docMk/>
          <pc:sldMk cId="0" sldId="281"/>
        </pc:sldMkLst>
      </pc:sldChg>
      <pc:sldChg chg="add modTransition setBg">
        <pc:chgData name="David Butler" userId="26e2154e-a7f4-40f8-b524-ee5519ae630a" providerId="ADAL" clId="{C50FCBD1-7246-4525-9AB1-356DD519C8C2}" dt="2021-04-12T13:30:36.046" v="2"/>
        <pc:sldMkLst>
          <pc:docMk/>
          <pc:sldMk cId="0" sldId="282"/>
        </pc:sldMkLst>
      </pc:sldChg>
      <pc:sldChg chg="add modTransition setBg">
        <pc:chgData name="David Butler" userId="26e2154e-a7f4-40f8-b524-ee5519ae630a" providerId="ADAL" clId="{C50FCBD1-7246-4525-9AB1-356DD519C8C2}" dt="2021-04-12T13:30:36.046" v="2"/>
        <pc:sldMkLst>
          <pc:docMk/>
          <pc:sldMk cId="0" sldId="283"/>
        </pc:sldMkLst>
      </pc:sldChg>
      <pc:sldChg chg="add modTransition setBg">
        <pc:chgData name="David Butler" userId="26e2154e-a7f4-40f8-b524-ee5519ae630a" providerId="ADAL" clId="{C50FCBD1-7246-4525-9AB1-356DD519C8C2}" dt="2021-04-12T13:30:36.046" v="2"/>
        <pc:sldMkLst>
          <pc:docMk/>
          <pc:sldMk cId="0" sldId="284"/>
        </pc:sldMkLst>
      </pc:sldChg>
      <pc:sldChg chg="add modTransition setBg">
        <pc:chgData name="David Butler" userId="26e2154e-a7f4-40f8-b524-ee5519ae630a" providerId="ADAL" clId="{C50FCBD1-7246-4525-9AB1-356DD519C8C2}" dt="2021-04-12T13:30:36.046" v="2"/>
        <pc:sldMkLst>
          <pc:docMk/>
          <pc:sldMk cId="0" sldId="285"/>
        </pc:sldMkLst>
      </pc:sldChg>
      <pc:sldChg chg="add modTransition setBg">
        <pc:chgData name="David Butler" userId="26e2154e-a7f4-40f8-b524-ee5519ae630a" providerId="ADAL" clId="{C50FCBD1-7246-4525-9AB1-356DD519C8C2}" dt="2021-04-12T13:30:36.046" v="2"/>
        <pc:sldMkLst>
          <pc:docMk/>
          <pc:sldMk cId="0" sldId="286"/>
        </pc:sldMkLst>
      </pc:sldChg>
      <pc:sldChg chg="add modTransition setBg">
        <pc:chgData name="David Butler" userId="26e2154e-a7f4-40f8-b524-ee5519ae630a" providerId="ADAL" clId="{C50FCBD1-7246-4525-9AB1-356DD519C8C2}" dt="2021-04-12T13:30:36.046" v="2"/>
        <pc:sldMkLst>
          <pc:docMk/>
          <pc:sldMk cId="0" sldId="287"/>
        </pc:sldMkLst>
      </pc:sldChg>
      <pc:sldChg chg="add modTransition setBg">
        <pc:chgData name="David Butler" userId="26e2154e-a7f4-40f8-b524-ee5519ae630a" providerId="ADAL" clId="{C50FCBD1-7246-4525-9AB1-356DD519C8C2}" dt="2021-04-12T13:30:36.046" v="2"/>
        <pc:sldMkLst>
          <pc:docMk/>
          <pc:sldMk cId="0" sldId="288"/>
        </pc:sldMkLst>
      </pc:sldChg>
      <pc:sldChg chg="add modTransition setBg">
        <pc:chgData name="David Butler" userId="26e2154e-a7f4-40f8-b524-ee5519ae630a" providerId="ADAL" clId="{C50FCBD1-7246-4525-9AB1-356DD519C8C2}" dt="2021-04-12T13:30:36.046" v="2"/>
        <pc:sldMkLst>
          <pc:docMk/>
          <pc:sldMk cId="0" sldId="289"/>
        </pc:sldMkLst>
      </pc:sldChg>
      <pc:sldChg chg="add modTransition setBg">
        <pc:chgData name="David Butler" userId="26e2154e-a7f4-40f8-b524-ee5519ae630a" providerId="ADAL" clId="{C50FCBD1-7246-4525-9AB1-356DD519C8C2}" dt="2021-04-12T13:30:36.046" v="2"/>
        <pc:sldMkLst>
          <pc:docMk/>
          <pc:sldMk cId="0" sldId="290"/>
        </pc:sldMkLst>
      </pc:sldChg>
      <pc:sldChg chg="add modTransition setBg">
        <pc:chgData name="David Butler" userId="26e2154e-a7f4-40f8-b524-ee5519ae630a" providerId="ADAL" clId="{C50FCBD1-7246-4525-9AB1-356DD519C8C2}" dt="2021-04-12T13:30:36.046" v="2"/>
        <pc:sldMkLst>
          <pc:docMk/>
          <pc:sldMk cId="0" sldId="291"/>
        </pc:sldMkLst>
      </pc:sldChg>
      <pc:sldChg chg="add modTransition setBg">
        <pc:chgData name="David Butler" userId="26e2154e-a7f4-40f8-b524-ee5519ae630a" providerId="ADAL" clId="{C50FCBD1-7246-4525-9AB1-356DD519C8C2}" dt="2021-04-12T13:30:36.046" v="2"/>
        <pc:sldMkLst>
          <pc:docMk/>
          <pc:sldMk cId="0" sldId="292"/>
        </pc:sldMkLst>
      </pc:sldChg>
      <pc:sldChg chg="add modTransition setBg">
        <pc:chgData name="David Butler" userId="26e2154e-a7f4-40f8-b524-ee5519ae630a" providerId="ADAL" clId="{C50FCBD1-7246-4525-9AB1-356DD519C8C2}" dt="2021-04-12T13:30:36.046" v="2"/>
        <pc:sldMkLst>
          <pc:docMk/>
          <pc:sldMk cId="0" sldId="293"/>
        </pc:sldMkLst>
      </pc:sldChg>
      <pc:sldChg chg="add modTransition setBg">
        <pc:chgData name="David Butler" userId="26e2154e-a7f4-40f8-b524-ee5519ae630a" providerId="ADAL" clId="{C50FCBD1-7246-4525-9AB1-356DD519C8C2}" dt="2021-04-12T13:30:36.046" v="2"/>
        <pc:sldMkLst>
          <pc:docMk/>
          <pc:sldMk cId="0" sldId="294"/>
        </pc:sldMkLst>
      </pc:sldChg>
      <pc:sldChg chg="add modTransition setBg">
        <pc:chgData name="David Butler" userId="26e2154e-a7f4-40f8-b524-ee5519ae630a" providerId="ADAL" clId="{C50FCBD1-7246-4525-9AB1-356DD519C8C2}" dt="2021-04-12T13:30:36.046" v="2"/>
        <pc:sldMkLst>
          <pc:docMk/>
          <pc:sldMk cId="0" sldId="295"/>
        </pc:sldMkLst>
      </pc:sldChg>
      <pc:sldChg chg="add modTransition setBg">
        <pc:chgData name="David Butler" userId="26e2154e-a7f4-40f8-b524-ee5519ae630a" providerId="ADAL" clId="{C50FCBD1-7246-4525-9AB1-356DD519C8C2}" dt="2021-04-12T13:30:36.046" v="2"/>
        <pc:sldMkLst>
          <pc:docMk/>
          <pc:sldMk cId="0" sldId="296"/>
        </pc:sldMkLst>
      </pc:sldChg>
      <pc:sldChg chg="add del setBg">
        <pc:chgData name="David Butler" userId="26e2154e-a7f4-40f8-b524-ee5519ae630a" providerId="ADAL" clId="{C50FCBD1-7246-4525-9AB1-356DD519C8C2}" dt="2021-04-12T13:30:58.386" v="8"/>
        <pc:sldMkLst>
          <pc:docMk/>
          <pc:sldMk cId="1171909446" sldId="297"/>
        </pc:sldMkLst>
      </pc:sldChg>
      <pc:sldChg chg="add setBg">
        <pc:chgData name="David Butler" userId="26e2154e-a7f4-40f8-b524-ee5519ae630a" providerId="ADAL" clId="{C50FCBD1-7246-4525-9AB1-356DD519C8C2}" dt="2021-04-12T13:31:11.177" v="9"/>
        <pc:sldMkLst>
          <pc:docMk/>
          <pc:sldMk cId="3073006958" sldId="297"/>
        </pc:sldMkLst>
      </pc:sldChg>
      <pc:sldChg chg="add setBg">
        <pc:chgData name="David Butler" userId="26e2154e-a7f4-40f8-b524-ee5519ae630a" providerId="ADAL" clId="{C50FCBD1-7246-4525-9AB1-356DD519C8C2}" dt="2021-04-12T13:33:44.703" v="59"/>
        <pc:sldMkLst>
          <pc:docMk/>
          <pc:sldMk cId="1490283066" sldId="300"/>
        </pc:sldMkLst>
      </pc:sldChg>
      <pc:sldChg chg="add setBg">
        <pc:chgData name="David Butler" userId="26e2154e-a7f4-40f8-b524-ee5519ae630a" providerId="ADAL" clId="{C50FCBD1-7246-4525-9AB1-356DD519C8C2}" dt="2021-04-12T13:33:37.233" v="51"/>
        <pc:sldMkLst>
          <pc:docMk/>
          <pc:sldMk cId="4150271701" sldId="301"/>
        </pc:sldMkLst>
      </pc:sldChg>
      <pc:sldChg chg="add del setBg">
        <pc:chgData name="David Butler" userId="26e2154e-a7f4-40f8-b524-ee5519ae630a" providerId="ADAL" clId="{C50FCBD1-7246-4525-9AB1-356DD519C8C2}" dt="2021-04-12T13:31:17.567" v="13"/>
        <pc:sldMkLst>
          <pc:docMk/>
          <pc:sldMk cId="2679590156" sldId="312"/>
        </pc:sldMkLst>
      </pc:sldChg>
      <pc:sldChg chg="modSp add del mod setBg">
        <pc:chgData name="David Butler" userId="26e2154e-a7f4-40f8-b524-ee5519ae630a" providerId="ADAL" clId="{C50FCBD1-7246-4525-9AB1-356DD519C8C2}" dt="2021-04-12T13:31:21.577" v="14"/>
        <pc:sldMkLst>
          <pc:docMk/>
          <pc:sldMk cId="2241244428" sldId="313"/>
        </pc:sldMkLst>
        <pc:spChg chg="mod">
          <ac:chgData name="David Butler" userId="26e2154e-a7f4-40f8-b524-ee5519ae630a" providerId="ADAL" clId="{C50FCBD1-7246-4525-9AB1-356DD519C8C2}" dt="2021-04-12T13:31:11.255" v="10" actId="27636"/>
          <ac:spMkLst>
            <pc:docMk/>
            <pc:sldMk cId="2241244428" sldId="313"/>
            <ac:spMk id="3" creationId="{71276F07-6B5B-4441-BF0A-26DF7A6D6B88}"/>
          </ac:spMkLst>
        </pc:spChg>
      </pc:sldChg>
      <pc:sldChg chg="add del setBg">
        <pc:chgData name="David Butler" userId="26e2154e-a7f4-40f8-b524-ee5519ae630a" providerId="ADAL" clId="{C50FCBD1-7246-4525-9AB1-356DD519C8C2}" dt="2021-04-12T13:31:23.904" v="15"/>
        <pc:sldMkLst>
          <pc:docMk/>
          <pc:sldMk cId="498202513" sldId="314"/>
        </pc:sldMkLst>
      </pc:sldChg>
      <pc:sldChg chg="modSp add del mod setBg">
        <pc:chgData name="David Butler" userId="26e2154e-a7f4-40f8-b524-ee5519ae630a" providerId="ADAL" clId="{C50FCBD1-7246-4525-9AB1-356DD519C8C2}" dt="2021-04-12T13:31:28.486" v="16"/>
        <pc:sldMkLst>
          <pc:docMk/>
          <pc:sldMk cId="2422909932" sldId="315"/>
        </pc:sldMkLst>
        <pc:spChg chg="mod">
          <ac:chgData name="David Butler" userId="26e2154e-a7f4-40f8-b524-ee5519ae630a" providerId="ADAL" clId="{C50FCBD1-7246-4525-9AB1-356DD519C8C2}" dt="2021-04-12T13:31:11.271" v="11" actId="27636"/>
          <ac:spMkLst>
            <pc:docMk/>
            <pc:sldMk cId="2422909932" sldId="315"/>
            <ac:spMk id="3" creationId="{71276F07-6B5B-4441-BF0A-26DF7A6D6B88}"/>
          </ac:spMkLst>
        </pc:spChg>
      </pc:sldChg>
      <pc:sldChg chg="add del setBg">
        <pc:chgData name="David Butler" userId="26e2154e-a7f4-40f8-b524-ee5519ae630a" providerId="ADAL" clId="{C50FCBD1-7246-4525-9AB1-356DD519C8C2}" dt="2021-04-12T13:31:29.989" v="17"/>
        <pc:sldMkLst>
          <pc:docMk/>
          <pc:sldMk cId="604901191" sldId="316"/>
        </pc:sldMkLst>
      </pc:sldChg>
      <pc:sldChg chg="add del setBg">
        <pc:chgData name="David Butler" userId="26e2154e-a7f4-40f8-b524-ee5519ae630a" providerId="ADAL" clId="{C50FCBD1-7246-4525-9AB1-356DD519C8C2}" dt="2021-04-12T13:31:31.546" v="18"/>
        <pc:sldMkLst>
          <pc:docMk/>
          <pc:sldMk cId="3914913098" sldId="317"/>
        </pc:sldMkLst>
      </pc:sldChg>
      <pc:sldChg chg="add del setBg">
        <pc:chgData name="David Butler" userId="26e2154e-a7f4-40f8-b524-ee5519ae630a" providerId="ADAL" clId="{C50FCBD1-7246-4525-9AB1-356DD519C8C2}" dt="2021-04-12T13:31:33.519" v="19"/>
        <pc:sldMkLst>
          <pc:docMk/>
          <pc:sldMk cId="1667669532" sldId="318"/>
        </pc:sldMkLst>
      </pc:sldChg>
      <pc:sldChg chg="modSp add del mod setBg">
        <pc:chgData name="David Butler" userId="26e2154e-a7f4-40f8-b524-ee5519ae630a" providerId="ADAL" clId="{C50FCBD1-7246-4525-9AB1-356DD519C8C2}" dt="2021-04-12T13:31:36.886" v="20"/>
        <pc:sldMkLst>
          <pc:docMk/>
          <pc:sldMk cId="3504417522" sldId="319"/>
        </pc:sldMkLst>
        <pc:spChg chg="mod">
          <ac:chgData name="David Butler" userId="26e2154e-a7f4-40f8-b524-ee5519ae630a" providerId="ADAL" clId="{C50FCBD1-7246-4525-9AB1-356DD519C8C2}" dt="2021-04-12T13:31:11.278" v="12" actId="27636"/>
          <ac:spMkLst>
            <pc:docMk/>
            <pc:sldMk cId="3504417522" sldId="319"/>
            <ac:spMk id="3" creationId="{71276F07-6B5B-4441-BF0A-26DF7A6D6B88}"/>
          </ac:spMkLst>
        </pc:spChg>
      </pc:sldChg>
      <pc:sldChg chg="add setBg">
        <pc:chgData name="David Butler" userId="26e2154e-a7f4-40f8-b524-ee5519ae630a" providerId="ADAL" clId="{C50FCBD1-7246-4525-9AB1-356DD519C8C2}" dt="2021-04-12T13:31:55.277" v="21"/>
        <pc:sldMkLst>
          <pc:docMk/>
          <pc:sldMk cId="4144923942" sldId="320"/>
        </pc:sldMkLst>
      </pc:sldChg>
      <pc:sldChg chg="add setBg">
        <pc:chgData name="David Butler" userId="26e2154e-a7f4-40f8-b524-ee5519ae630a" providerId="ADAL" clId="{C50FCBD1-7246-4525-9AB1-356DD519C8C2}" dt="2021-04-12T13:32:02.591" v="29"/>
        <pc:sldMkLst>
          <pc:docMk/>
          <pc:sldMk cId="2253026475" sldId="321"/>
        </pc:sldMkLst>
      </pc:sldChg>
      <pc:sldChg chg="add setBg">
        <pc:chgData name="David Butler" userId="26e2154e-a7f4-40f8-b524-ee5519ae630a" providerId="ADAL" clId="{C50FCBD1-7246-4525-9AB1-356DD519C8C2}" dt="2021-04-12T13:32:05.482" v="30"/>
        <pc:sldMkLst>
          <pc:docMk/>
          <pc:sldMk cId="1319587387" sldId="322"/>
        </pc:sldMkLst>
      </pc:sldChg>
      <pc:sldChg chg="add setBg">
        <pc:chgData name="David Butler" userId="26e2154e-a7f4-40f8-b524-ee5519ae630a" providerId="ADAL" clId="{C50FCBD1-7246-4525-9AB1-356DD519C8C2}" dt="2021-04-12T13:32:07.787" v="31"/>
        <pc:sldMkLst>
          <pc:docMk/>
          <pc:sldMk cId="1190597483" sldId="323"/>
        </pc:sldMkLst>
      </pc:sldChg>
      <pc:sldChg chg="add setBg">
        <pc:chgData name="David Butler" userId="26e2154e-a7f4-40f8-b524-ee5519ae630a" providerId="ADAL" clId="{C50FCBD1-7246-4525-9AB1-356DD519C8C2}" dt="2021-04-12T13:32:09.947" v="32"/>
        <pc:sldMkLst>
          <pc:docMk/>
          <pc:sldMk cId="262932197" sldId="324"/>
        </pc:sldMkLst>
      </pc:sldChg>
      <pc:sldChg chg="modSp add mod setBg">
        <pc:chgData name="David Butler" userId="26e2154e-a7f4-40f8-b524-ee5519ae630a" providerId="ADAL" clId="{C50FCBD1-7246-4525-9AB1-356DD519C8C2}" dt="2021-04-12T13:32:11.750" v="33"/>
        <pc:sldMkLst>
          <pc:docMk/>
          <pc:sldMk cId="845947660" sldId="325"/>
        </pc:sldMkLst>
        <pc:spChg chg="mod">
          <ac:chgData name="David Butler" userId="26e2154e-a7f4-40f8-b524-ee5519ae630a" providerId="ADAL" clId="{C50FCBD1-7246-4525-9AB1-356DD519C8C2}" dt="2021-04-12T13:31:55.339" v="22" actId="27636"/>
          <ac:spMkLst>
            <pc:docMk/>
            <pc:sldMk cId="845947660" sldId="325"/>
            <ac:spMk id="3" creationId="{71276F07-6B5B-4441-BF0A-26DF7A6D6B88}"/>
          </ac:spMkLst>
        </pc:spChg>
      </pc:sldChg>
      <pc:sldChg chg="add setBg">
        <pc:chgData name="David Butler" userId="26e2154e-a7f4-40f8-b524-ee5519ae630a" providerId="ADAL" clId="{C50FCBD1-7246-4525-9AB1-356DD519C8C2}" dt="2021-04-12T13:32:14.226" v="34"/>
        <pc:sldMkLst>
          <pc:docMk/>
          <pc:sldMk cId="3079529611" sldId="326"/>
        </pc:sldMkLst>
      </pc:sldChg>
      <pc:sldChg chg="add setBg">
        <pc:chgData name="David Butler" userId="26e2154e-a7f4-40f8-b524-ee5519ae630a" providerId="ADAL" clId="{C50FCBD1-7246-4525-9AB1-356DD519C8C2}" dt="2021-04-12T13:32:16.262" v="35"/>
        <pc:sldMkLst>
          <pc:docMk/>
          <pc:sldMk cId="2607141435" sldId="327"/>
        </pc:sldMkLst>
      </pc:sldChg>
      <pc:sldChg chg="add setBg">
        <pc:chgData name="David Butler" userId="26e2154e-a7f4-40f8-b524-ee5519ae630a" providerId="ADAL" clId="{C50FCBD1-7246-4525-9AB1-356DD519C8C2}" dt="2021-04-12T13:32:20.071" v="36"/>
        <pc:sldMkLst>
          <pc:docMk/>
          <pc:sldMk cId="500745344" sldId="328"/>
        </pc:sldMkLst>
      </pc:sldChg>
      <pc:sldChg chg="modSp add mod setBg">
        <pc:chgData name="David Butler" userId="26e2154e-a7f4-40f8-b524-ee5519ae630a" providerId="ADAL" clId="{C50FCBD1-7246-4525-9AB1-356DD519C8C2}" dt="2021-04-12T13:32:21.876" v="37"/>
        <pc:sldMkLst>
          <pc:docMk/>
          <pc:sldMk cId="847733564" sldId="329"/>
        </pc:sldMkLst>
        <pc:spChg chg="mod">
          <ac:chgData name="David Butler" userId="26e2154e-a7f4-40f8-b524-ee5519ae630a" providerId="ADAL" clId="{C50FCBD1-7246-4525-9AB1-356DD519C8C2}" dt="2021-04-12T13:31:55.361" v="23" actId="27636"/>
          <ac:spMkLst>
            <pc:docMk/>
            <pc:sldMk cId="847733564" sldId="329"/>
            <ac:spMk id="3" creationId="{71276F07-6B5B-4441-BF0A-26DF7A6D6B88}"/>
          </ac:spMkLst>
        </pc:spChg>
      </pc:sldChg>
      <pc:sldChg chg="modSp add mod setBg">
        <pc:chgData name="David Butler" userId="26e2154e-a7f4-40f8-b524-ee5519ae630a" providerId="ADAL" clId="{C50FCBD1-7246-4525-9AB1-356DD519C8C2}" dt="2021-04-12T13:32:23.662" v="38"/>
        <pc:sldMkLst>
          <pc:docMk/>
          <pc:sldMk cId="3976359579" sldId="330"/>
        </pc:sldMkLst>
        <pc:spChg chg="mod">
          <ac:chgData name="David Butler" userId="26e2154e-a7f4-40f8-b524-ee5519ae630a" providerId="ADAL" clId="{C50FCBD1-7246-4525-9AB1-356DD519C8C2}" dt="2021-04-12T13:31:55.377" v="24" actId="27636"/>
          <ac:spMkLst>
            <pc:docMk/>
            <pc:sldMk cId="3976359579" sldId="330"/>
            <ac:spMk id="3" creationId="{71276F07-6B5B-4441-BF0A-26DF7A6D6B88}"/>
          </ac:spMkLst>
        </pc:spChg>
      </pc:sldChg>
      <pc:sldChg chg="add setBg">
        <pc:chgData name="David Butler" userId="26e2154e-a7f4-40f8-b524-ee5519ae630a" providerId="ADAL" clId="{C50FCBD1-7246-4525-9AB1-356DD519C8C2}" dt="2021-04-12T13:32:25.637" v="39"/>
        <pc:sldMkLst>
          <pc:docMk/>
          <pc:sldMk cId="1284940644" sldId="331"/>
        </pc:sldMkLst>
      </pc:sldChg>
      <pc:sldChg chg="modSp add mod setBg">
        <pc:chgData name="David Butler" userId="26e2154e-a7f4-40f8-b524-ee5519ae630a" providerId="ADAL" clId="{C50FCBD1-7246-4525-9AB1-356DD519C8C2}" dt="2021-04-12T13:32:27.921" v="40"/>
        <pc:sldMkLst>
          <pc:docMk/>
          <pc:sldMk cId="2919509347" sldId="332"/>
        </pc:sldMkLst>
        <pc:spChg chg="mod">
          <ac:chgData name="David Butler" userId="26e2154e-a7f4-40f8-b524-ee5519ae630a" providerId="ADAL" clId="{C50FCBD1-7246-4525-9AB1-356DD519C8C2}" dt="2021-04-12T13:31:55.377" v="25" actId="27636"/>
          <ac:spMkLst>
            <pc:docMk/>
            <pc:sldMk cId="2919509347" sldId="332"/>
            <ac:spMk id="3" creationId="{71276F07-6B5B-4441-BF0A-26DF7A6D6B88}"/>
          </ac:spMkLst>
        </pc:spChg>
      </pc:sldChg>
      <pc:sldChg chg="modSp add mod setBg">
        <pc:chgData name="David Butler" userId="26e2154e-a7f4-40f8-b524-ee5519ae630a" providerId="ADAL" clId="{C50FCBD1-7246-4525-9AB1-356DD519C8C2}" dt="2021-04-12T13:32:30.831" v="41"/>
        <pc:sldMkLst>
          <pc:docMk/>
          <pc:sldMk cId="3371066417" sldId="333"/>
        </pc:sldMkLst>
        <pc:spChg chg="mod">
          <ac:chgData name="David Butler" userId="26e2154e-a7f4-40f8-b524-ee5519ae630a" providerId="ADAL" clId="{C50FCBD1-7246-4525-9AB1-356DD519C8C2}" dt="2021-04-12T13:31:55.392" v="26" actId="27636"/>
          <ac:spMkLst>
            <pc:docMk/>
            <pc:sldMk cId="3371066417" sldId="333"/>
            <ac:spMk id="3" creationId="{71276F07-6B5B-4441-BF0A-26DF7A6D6B88}"/>
          </ac:spMkLst>
        </pc:spChg>
      </pc:sldChg>
      <pc:sldChg chg="add setBg">
        <pc:chgData name="David Butler" userId="26e2154e-a7f4-40f8-b524-ee5519ae630a" providerId="ADAL" clId="{C50FCBD1-7246-4525-9AB1-356DD519C8C2}" dt="2021-04-12T13:32:32.353" v="42"/>
        <pc:sldMkLst>
          <pc:docMk/>
          <pc:sldMk cId="206987600" sldId="334"/>
        </pc:sldMkLst>
      </pc:sldChg>
      <pc:sldChg chg="add setBg">
        <pc:chgData name="David Butler" userId="26e2154e-a7f4-40f8-b524-ee5519ae630a" providerId="ADAL" clId="{C50FCBD1-7246-4525-9AB1-356DD519C8C2}" dt="2021-04-12T13:32:35.860" v="43"/>
        <pc:sldMkLst>
          <pc:docMk/>
          <pc:sldMk cId="3398473820" sldId="335"/>
        </pc:sldMkLst>
      </pc:sldChg>
      <pc:sldChg chg="add setBg">
        <pc:chgData name="David Butler" userId="26e2154e-a7f4-40f8-b524-ee5519ae630a" providerId="ADAL" clId="{C50FCBD1-7246-4525-9AB1-356DD519C8C2}" dt="2021-04-12T13:32:37.510" v="44"/>
        <pc:sldMkLst>
          <pc:docMk/>
          <pc:sldMk cId="87943977" sldId="336"/>
        </pc:sldMkLst>
      </pc:sldChg>
      <pc:sldChg chg="modSp add mod setBg">
        <pc:chgData name="David Butler" userId="26e2154e-a7f4-40f8-b524-ee5519ae630a" providerId="ADAL" clId="{C50FCBD1-7246-4525-9AB1-356DD519C8C2}" dt="2021-04-12T13:32:40.100" v="45"/>
        <pc:sldMkLst>
          <pc:docMk/>
          <pc:sldMk cId="262007316" sldId="337"/>
        </pc:sldMkLst>
        <pc:spChg chg="mod">
          <ac:chgData name="David Butler" userId="26e2154e-a7f4-40f8-b524-ee5519ae630a" providerId="ADAL" clId="{C50FCBD1-7246-4525-9AB1-356DD519C8C2}" dt="2021-04-12T13:31:55.408" v="27" actId="27636"/>
          <ac:spMkLst>
            <pc:docMk/>
            <pc:sldMk cId="262007316" sldId="337"/>
            <ac:spMk id="3" creationId="{71276F07-6B5B-4441-BF0A-26DF7A6D6B88}"/>
          </ac:spMkLst>
        </pc:spChg>
      </pc:sldChg>
      <pc:sldChg chg="modSp add mod setBg">
        <pc:chgData name="David Butler" userId="26e2154e-a7f4-40f8-b524-ee5519ae630a" providerId="ADAL" clId="{C50FCBD1-7246-4525-9AB1-356DD519C8C2}" dt="2021-04-12T13:32:41.457" v="46"/>
        <pc:sldMkLst>
          <pc:docMk/>
          <pc:sldMk cId="594396537" sldId="338"/>
        </pc:sldMkLst>
        <pc:spChg chg="mod">
          <ac:chgData name="David Butler" userId="26e2154e-a7f4-40f8-b524-ee5519ae630a" providerId="ADAL" clId="{C50FCBD1-7246-4525-9AB1-356DD519C8C2}" dt="2021-04-12T13:31:55.408" v="28" actId="27636"/>
          <ac:spMkLst>
            <pc:docMk/>
            <pc:sldMk cId="594396537" sldId="338"/>
            <ac:spMk id="3" creationId="{71276F07-6B5B-4441-BF0A-26DF7A6D6B88}"/>
          </ac:spMkLst>
        </pc:spChg>
      </pc:sldChg>
      <pc:sldChg chg="add setBg">
        <pc:chgData name="David Butler" userId="26e2154e-a7f4-40f8-b524-ee5519ae630a" providerId="ADAL" clId="{C50FCBD1-7246-4525-9AB1-356DD519C8C2}" dt="2021-04-12T13:32:43.461" v="47"/>
        <pc:sldMkLst>
          <pc:docMk/>
          <pc:sldMk cId="278494224" sldId="339"/>
        </pc:sldMkLst>
      </pc:sldChg>
      <pc:sldChg chg="modSp add mod">
        <pc:chgData name="David Butler" userId="26e2154e-a7f4-40f8-b524-ee5519ae630a" providerId="ADAL" clId="{C50FCBD1-7246-4525-9AB1-356DD519C8C2}" dt="2021-04-12T13:32:57.462" v="49" actId="27636"/>
        <pc:sldMkLst>
          <pc:docMk/>
          <pc:sldMk cId="0" sldId="340"/>
        </pc:sldMkLst>
        <pc:spChg chg="mod">
          <ac:chgData name="David Butler" userId="26e2154e-a7f4-40f8-b524-ee5519ae630a" providerId="ADAL" clId="{C50FCBD1-7246-4525-9AB1-356DD519C8C2}" dt="2021-04-12T13:32:57.462" v="49" actId="27636"/>
          <ac:spMkLst>
            <pc:docMk/>
            <pc:sldMk cId="0" sldId="340"/>
            <ac:spMk id="7171" creationId="{37B73039-B760-4187-A28C-42BE5DB3A97F}"/>
          </ac:spMkLst>
        </pc:spChg>
      </pc:sldChg>
      <pc:sldChg chg="add setBg">
        <pc:chgData name="David Butler" userId="26e2154e-a7f4-40f8-b524-ee5519ae630a" providerId="ADAL" clId="{C50FCBD1-7246-4525-9AB1-356DD519C8C2}" dt="2021-04-12T13:32:57.400" v="48"/>
        <pc:sldMkLst>
          <pc:docMk/>
          <pc:sldMk cId="3608665488" sldId="341"/>
        </pc:sldMkLst>
      </pc:sldChg>
      <pc:sldChg chg="add setBg">
        <pc:chgData name="David Butler" userId="26e2154e-a7f4-40f8-b524-ee5519ae630a" providerId="ADAL" clId="{C50FCBD1-7246-4525-9AB1-356DD519C8C2}" dt="2021-04-12T13:32:57.400" v="48"/>
        <pc:sldMkLst>
          <pc:docMk/>
          <pc:sldMk cId="0" sldId="342"/>
        </pc:sldMkLst>
      </pc:sldChg>
      <pc:sldChg chg="add setBg">
        <pc:chgData name="David Butler" userId="26e2154e-a7f4-40f8-b524-ee5519ae630a" providerId="ADAL" clId="{C50FCBD1-7246-4525-9AB1-356DD519C8C2}" dt="2021-04-12T13:32:57.400" v="48"/>
        <pc:sldMkLst>
          <pc:docMk/>
          <pc:sldMk cId="0" sldId="343"/>
        </pc:sldMkLst>
      </pc:sldChg>
      <pc:sldChg chg="add setBg">
        <pc:chgData name="David Butler" userId="26e2154e-a7f4-40f8-b524-ee5519ae630a" providerId="ADAL" clId="{C50FCBD1-7246-4525-9AB1-356DD519C8C2}" dt="2021-04-12T13:32:57.400" v="48"/>
        <pc:sldMkLst>
          <pc:docMk/>
          <pc:sldMk cId="0" sldId="344"/>
        </pc:sldMkLst>
      </pc:sldChg>
      <pc:sldChg chg="add setBg">
        <pc:chgData name="David Butler" userId="26e2154e-a7f4-40f8-b524-ee5519ae630a" providerId="ADAL" clId="{C50FCBD1-7246-4525-9AB1-356DD519C8C2}" dt="2021-04-12T13:32:57.400" v="48"/>
        <pc:sldMkLst>
          <pc:docMk/>
          <pc:sldMk cId="0" sldId="345"/>
        </pc:sldMkLst>
      </pc:sldChg>
      <pc:sldChg chg="add setBg">
        <pc:chgData name="David Butler" userId="26e2154e-a7f4-40f8-b524-ee5519ae630a" providerId="ADAL" clId="{C50FCBD1-7246-4525-9AB1-356DD519C8C2}" dt="2021-04-12T13:32:57.400" v="48"/>
        <pc:sldMkLst>
          <pc:docMk/>
          <pc:sldMk cId="1066445069" sldId="346"/>
        </pc:sldMkLst>
      </pc:sldChg>
      <pc:sldChg chg="add setBg">
        <pc:chgData name="David Butler" userId="26e2154e-a7f4-40f8-b524-ee5519ae630a" providerId="ADAL" clId="{C50FCBD1-7246-4525-9AB1-356DD519C8C2}" dt="2021-04-12T13:32:57.400" v="48"/>
        <pc:sldMkLst>
          <pc:docMk/>
          <pc:sldMk cId="1235149170" sldId="347"/>
        </pc:sldMkLst>
      </pc:sldChg>
      <pc:sldChg chg="add setBg">
        <pc:chgData name="David Butler" userId="26e2154e-a7f4-40f8-b524-ee5519ae630a" providerId="ADAL" clId="{C50FCBD1-7246-4525-9AB1-356DD519C8C2}" dt="2021-04-12T13:32:57.400" v="48"/>
        <pc:sldMkLst>
          <pc:docMk/>
          <pc:sldMk cId="4259680758" sldId="348"/>
        </pc:sldMkLst>
      </pc:sldChg>
      <pc:sldChg chg="add setBg">
        <pc:chgData name="David Butler" userId="26e2154e-a7f4-40f8-b524-ee5519ae630a" providerId="ADAL" clId="{C50FCBD1-7246-4525-9AB1-356DD519C8C2}" dt="2021-04-12T13:32:57.400" v="48"/>
        <pc:sldMkLst>
          <pc:docMk/>
          <pc:sldMk cId="789350546" sldId="349"/>
        </pc:sldMkLst>
      </pc:sldChg>
      <pc:sldChg chg="add setBg">
        <pc:chgData name="David Butler" userId="26e2154e-a7f4-40f8-b524-ee5519ae630a" providerId="ADAL" clId="{C50FCBD1-7246-4525-9AB1-356DD519C8C2}" dt="2021-04-12T13:32:57.400" v="48"/>
        <pc:sldMkLst>
          <pc:docMk/>
          <pc:sldMk cId="3750657902" sldId="350"/>
        </pc:sldMkLst>
      </pc:sldChg>
      <pc:sldChg chg="add setBg">
        <pc:chgData name="David Butler" userId="26e2154e-a7f4-40f8-b524-ee5519ae630a" providerId="ADAL" clId="{C50FCBD1-7246-4525-9AB1-356DD519C8C2}" dt="2021-04-12T13:32:57.400" v="48"/>
        <pc:sldMkLst>
          <pc:docMk/>
          <pc:sldMk cId="3153752608" sldId="351"/>
        </pc:sldMkLst>
      </pc:sldChg>
      <pc:sldChg chg="add setBg">
        <pc:chgData name="David Butler" userId="26e2154e-a7f4-40f8-b524-ee5519ae630a" providerId="ADAL" clId="{C50FCBD1-7246-4525-9AB1-356DD519C8C2}" dt="2021-04-12T13:32:57.400" v="48"/>
        <pc:sldMkLst>
          <pc:docMk/>
          <pc:sldMk cId="757816296" sldId="352"/>
        </pc:sldMkLst>
      </pc:sldChg>
      <pc:sldChg chg="add setBg">
        <pc:chgData name="David Butler" userId="26e2154e-a7f4-40f8-b524-ee5519ae630a" providerId="ADAL" clId="{C50FCBD1-7246-4525-9AB1-356DD519C8C2}" dt="2021-04-12T13:32:57.400" v="48"/>
        <pc:sldMkLst>
          <pc:docMk/>
          <pc:sldMk cId="4126680194" sldId="353"/>
        </pc:sldMkLst>
      </pc:sldChg>
      <pc:sldChg chg="add setBg">
        <pc:chgData name="David Butler" userId="26e2154e-a7f4-40f8-b524-ee5519ae630a" providerId="ADAL" clId="{C50FCBD1-7246-4525-9AB1-356DD519C8C2}" dt="2021-04-12T13:32:57.400" v="48"/>
        <pc:sldMkLst>
          <pc:docMk/>
          <pc:sldMk cId="329085626" sldId="354"/>
        </pc:sldMkLst>
      </pc:sldChg>
      <pc:sldChg chg="add setBg">
        <pc:chgData name="David Butler" userId="26e2154e-a7f4-40f8-b524-ee5519ae630a" providerId="ADAL" clId="{C50FCBD1-7246-4525-9AB1-356DD519C8C2}" dt="2021-04-12T13:32:57.400" v="48"/>
        <pc:sldMkLst>
          <pc:docMk/>
          <pc:sldMk cId="2432518404" sldId="355"/>
        </pc:sldMkLst>
      </pc:sldChg>
      <pc:sldChg chg="add setBg">
        <pc:chgData name="David Butler" userId="26e2154e-a7f4-40f8-b524-ee5519ae630a" providerId="ADAL" clId="{C50FCBD1-7246-4525-9AB1-356DD519C8C2}" dt="2021-04-12T13:33:14.864" v="50"/>
        <pc:sldMkLst>
          <pc:docMk/>
          <pc:sldMk cId="1669157804" sldId="356"/>
        </pc:sldMkLst>
      </pc:sldChg>
      <pc:sldChg chg="add setBg">
        <pc:chgData name="David Butler" userId="26e2154e-a7f4-40f8-b524-ee5519ae630a" providerId="ADAL" clId="{C50FCBD1-7246-4525-9AB1-356DD519C8C2}" dt="2021-04-12T13:33:14.864" v="50"/>
        <pc:sldMkLst>
          <pc:docMk/>
          <pc:sldMk cId="1802678832" sldId="357"/>
        </pc:sldMkLst>
      </pc:sldChg>
      <pc:sldChg chg="add setBg">
        <pc:chgData name="David Butler" userId="26e2154e-a7f4-40f8-b524-ee5519ae630a" providerId="ADAL" clId="{C50FCBD1-7246-4525-9AB1-356DD519C8C2}" dt="2021-04-12T13:33:14.864" v="50"/>
        <pc:sldMkLst>
          <pc:docMk/>
          <pc:sldMk cId="1441530733" sldId="358"/>
        </pc:sldMkLst>
      </pc:sldChg>
      <pc:sldChg chg="add setBg">
        <pc:chgData name="David Butler" userId="26e2154e-a7f4-40f8-b524-ee5519ae630a" providerId="ADAL" clId="{C50FCBD1-7246-4525-9AB1-356DD519C8C2}" dt="2021-04-12T13:33:14.864" v="50"/>
        <pc:sldMkLst>
          <pc:docMk/>
          <pc:sldMk cId="163825593" sldId="359"/>
        </pc:sldMkLst>
      </pc:sldChg>
      <pc:sldChg chg="add setBg">
        <pc:chgData name="David Butler" userId="26e2154e-a7f4-40f8-b524-ee5519ae630a" providerId="ADAL" clId="{C50FCBD1-7246-4525-9AB1-356DD519C8C2}" dt="2021-04-12T13:33:14.864" v="50"/>
        <pc:sldMkLst>
          <pc:docMk/>
          <pc:sldMk cId="840685912" sldId="360"/>
        </pc:sldMkLst>
      </pc:sldChg>
      <pc:sldChg chg="add setBg">
        <pc:chgData name="David Butler" userId="26e2154e-a7f4-40f8-b524-ee5519ae630a" providerId="ADAL" clId="{C50FCBD1-7246-4525-9AB1-356DD519C8C2}" dt="2021-04-12T13:33:14.864" v="50"/>
        <pc:sldMkLst>
          <pc:docMk/>
          <pc:sldMk cId="1934825735" sldId="361"/>
        </pc:sldMkLst>
      </pc:sldChg>
      <pc:sldChg chg="add setBg">
        <pc:chgData name="David Butler" userId="26e2154e-a7f4-40f8-b524-ee5519ae630a" providerId="ADAL" clId="{C50FCBD1-7246-4525-9AB1-356DD519C8C2}" dt="2021-04-12T13:33:14.864" v="50"/>
        <pc:sldMkLst>
          <pc:docMk/>
          <pc:sldMk cId="3994645194" sldId="362"/>
        </pc:sldMkLst>
      </pc:sldChg>
      <pc:sldChg chg="add setBg">
        <pc:chgData name="David Butler" userId="26e2154e-a7f4-40f8-b524-ee5519ae630a" providerId="ADAL" clId="{C50FCBD1-7246-4525-9AB1-356DD519C8C2}" dt="2021-04-12T13:33:14.864" v="50"/>
        <pc:sldMkLst>
          <pc:docMk/>
          <pc:sldMk cId="2355380237" sldId="363"/>
        </pc:sldMkLst>
      </pc:sldChg>
      <pc:sldChg chg="add setBg">
        <pc:chgData name="David Butler" userId="26e2154e-a7f4-40f8-b524-ee5519ae630a" providerId="ADAL" clId="{C50FCBD1-7246-4525-9AB1-356DD519C8C2}" dt="2021-04-12T13:33:14.864" v="50"/>
        <pc:sldMkLst>
          <pc:docMk/>
          <pc:sldMk cId="1174368175" sldId="364"/>
        </pc:sldMkLst>
      </pc:sldChg>
      <pc:sldChg chg="add setBg">
        <pc:chgData name="David Butler" userId="26e2154e-a7f4-40f8-b524-ee5519ae630a" providerId="ADAL" clId="{C50FCBD1-7246-4525-9AB1-356DD519C8C2}" dt="2021-04-12T13:33:14.864" v="50"/>
        <pc:sldMkLst>
          <pc:docMk/>
          <pc:sldMk cId="4191291800" sldId="365"/>
        </pc:sldMkLst>
      </pc:sldChg>
      <pc:sldChg chg="add setBg">
        <pc:chgData name="David Butler" userId="26e2154e-a7f4-40f8-b524-ee5519ae630a" providerId="ADAL" clId="{C50FCBD1-7246-4525-9AB1-356DD519C8C2}" dt="2021-04-12T13:33:14.864" v="50"/>
        <pc:sldMkLst>
          <pc:docMk/>
          <pc:sldMk cId="347105295" sldId="366"/>
        </pc:sldMkLst>
      </pc:sldChg>
      <pc:sldChg chg="add setBg">
        <pc:chgData name="David Butler" userId="26e2154e-a7f4-40f8-b524-ee5519ae630a" providerId="ADAL" clId="{C50FCBD1-7246-4525-9AB1-356DD519C8C2}" dt="2021-04-12T13:33:14.864" v="50"/>
        <pc:sldMkLst>
          <pc:docMk/>
          <pc:sldMk cId="4186343445" sldId="367"/>
        </pc:sldMkLst>
      </pc:sldChg>
      <pc:sldChg chg="add setBg">
        <pc:chgData name="David Butler" userId="26e2154e-a7f4-40f8-b524-ee5519ae630a" providerId="ADAL" clId="{C50FCBD1-7246-4525-9AB1-356DD519C8C2}" dt="2021-04-12T13:33:14.864" v="50"/>
        <pc:sldMkLst>
          <pc:docMk/>
          <pc:sldMk cId="738752231" sldId="368"/>
        </pc:sldMkLst>
      </pc:sldChg>
      <pc:sldChg chg="add setBg">
        <pc:chgData name="David Butler" userId="26e2154e-a7f4-40f8-b524-ee5519ae630a" providerId="ADAL" clId="{C50FCBD1-7246-4525-9AB1-356DD519C8C2}" dt="2021-04-12T13:33:14.864" v="50"/>
        <pc:sldMkLst>
          <pc:docMk/>
          <pc:sldMk cId="1072285580" sldId="369"/>
        </pc:sldMkLst>
      </pc:sldChg>
      <pc:sldChg chg="add setBg">
        <pc:chgData name="David Butler" userId="26e2154e-a7f4-40f8-b524-ee5519ae630a" providerId="ADAL" clId="{C50FCBD1-7246-4525-9AB1-356DD519C8C2}" dt="2021-04-12T13:33:14.864" v="50"/>
        <pc:sldMkLst>
          <pc:docMk/>
          <pc:sldMk cId="3468613015" sldId="370"/>
        </pc:sldMkLst>
      </pc:sldChg>
      <pc:sldChg chg="add setBg">
        <pc:chgData name="David Butler" userId="26e2154e-a7f4-40f8-b524-ee5519ae630a" providerId="ADAL" clId="{C50FCBD1-7246-4525-9AB1-356DD519C8C2}" dt="2021-04-12T13:33:14.864" v="50"/>
        <pc:sldMkLst>
          <pc:docMk/>
          <pc:sldMk cId="1985250258" sldId="371"/>
        </pc:sldMkLst>
      </pc:sldChg>
      <pc:sldChg chg="add setBg">
        <pc:chgData name="David Butler" userId="26e2154e-a7f4-40f8-b524-ee5519ae630a" providerId="ADAL" clId="{C50FCBD1-7246-4525-9AB1-356DD519C8C2}" dt="2021-04-12T13:33:14.864" v="50"/>
        <pc:sldMkLst>
          <pc:docMk/>
          <pc:sldMk cId="1780830762" sldId="372"/>
        </pc:sldMkLst>
      </pc:sldChg>
      <pc:sldChg chg="add setBg">
        <pc:chgData name="David Butler" userId="26e2154e-a7f4-40f8-b524-ee5519ae630a" providerId="ADAL" clId="{C50FCBD1-7246-4525-9AB1-356DD519C8C2}" dt="2021-04-12T13:33:14.864" v="50"/>
        <pc:sldMkLst>
          <pc:docMk/>
          <pc:sldMk cId="3384400262" sldId="373"/>
        </pc:sldMkLst>
      </pc:sldChg>
      <pc:sldChg chg="add setBg">
        <pc:chgData name="David Butler" userId="26e2154e-a7f4-40f8-b524-ee5519ae630a" providerId="ADAL" clId="{C50FCBD1-7246-4525-9AB1-356DD519C8C2}" dt="2021-04-12T13:33:14.864" v="50"/>
        <pc:sldMkLst>
          <pc:docMk/>
          <pc:sldMk cId="1407187538" sldId="374"/>
        </pc:sldMkLst>
      </pc:sldChg>
      <pc:sldChg chg="add setBg">
        <pc:chgData name="David Butler" userId="26e2154e-a7f4-40f8-b524-ee5519ae630a" providerId="ADAL" clId="{C50FCBD1-7246-4525-9AB1-356DD519C8C2}" dt="2021-04-12T13:33:14.864" v="50"/>
        <pc:sldMkLst>
          <pc:docMk/>
          <pc:sldMk cId="3277279433" sldId="375"/>
        </pc:sldMkLst>
      </pc:sldChg>
      <pc:sldChg chg="add setBg">
        <pc:chgData name="David Butler" userId="26e2154e-a7f4-40f8-b524-ee5519ae630a" providerId="ADAL" clId="{C50FCBD1-7246-4525-9AB1-356DD519C8C2}" dt="2021-04-12T13:33:14.864" v="50"/>
        <pc:sldMkLst>
          <pc:docMk/>
          <pc:sldMk cId="274290471" sldId="376"/>
        </pc:sldMkLst>
      </pc:sldChg>
      <pc:sldChg chg="add setBg">
        <pc:chgData name="David Butler" userId="26e2154e-a7f4-40f8-b524-ee5519ae630a" providerId="ADAL" clId="{C50FCBD1-7246-4525-9AB1-356DD519C8C2}" dt="2021-04-12T13:33:14.864" v="50"/>
        <pc:sldMkLst>
          <pc:docMk/>
          <pc:sldMk cId="1371800406" sldId="377"/>
        </pc:sldMkLst>
      </pc:sldChg>
      <pc:sldChg chg="add setBg">
        <pc:chgData name="David Butler" userId="26e2154e-a7f4-40f8-b524-ee5519ae630a" providerId="ADAL" clId="{C50FCBD1-7246-4525-9AB1-356DD519C8C2}" dt="2021-04-12T13:33:37.233" v="51"/>
        <pc:sldMkLst>
          <pc:docMk/>
          <pc:sldMk cId="1690096504" sldId="378"/>
        </pc:sldMkLst>
      </pc:sldChg>
      <pc:sldChg chg="add setBg">
        <pc:chgData name="David Butler" userId="26e2154e-a7f4-40f8-b524-ee5519ae630a" providerId="ADAL" clId="{C50FCBD1-7246-4525-9AB1-356DD519C8C2}" dt="2021-04-12T13:33:40.261" v="56"/>
        <pc:sldMkLst>
          <pc:docMk/>
          <pc:sldMk cId="4229682837" sldId="379"/>
        </pc:sldMkLst>
      </pc:sldChg>
      <pc:sldChg chg="add setBg">
        <pc:chgData name="David Butler" userId="26e2154e-a7f4-40f8-b524-ee5519ae630a" providerId="ADAL" clId="{C50FCBD1-7246-4525-9AB1-356DD519C8C2}" dt="2021-04-12T13:33:41.596" v="57"/>
        <pc:sldMkLst>
          <pc:docMk/>
          <pc:sldMk cId="332733796" sldId="380"/>
        </pc:sldMkLst>
      </pc:sldChg>
      <pc:sldChg chg="modSp add mod setBg">
        <pc:chgData name="David Butler" userId="26e2154e-a7f4-40f8-b524-ee5519ae630a" providerId="ADAL" clId="{C50FCBD1-7246-4525-9AB1-356DD519C8C2}" dt="2021-04-12T13:33:43.269" v="58"/>
        <pc:sldMkLst>
          <pc:docMk/>
          <pc:sldMk cId="2941138089" sldId="381"/>
        </pc:sldMkLst>
        <pc:spChg chg="mod">
          <ac:chgData name="David Butler" userId="26e2154e-a7f4-40f8-b524-ee5519ae630a" providerId="ADAL" clId="{C50FCBD1-7246-4525-9AB1-356DD519C8C2}" dt="2021-04-12T13:33:37.349" v="52" actId="27636"/>
          <ac:spMkLst>
            <pc:docMk/>
            <pc:sldMk cId="2941138089" sldId="381"/>
            <ac:spMk id="3" creationId="{71276F07-6B5B-4441-BF0A-26DF7A6D6B88}"/>
          </ac:spMkLst>
        </pc:spChg>
      </pc:sldChg>
      <pc:sldChg chg="add setBg">
        <pc:chgData name="David Butler" userId="26e2154e-a7f4-40f8-b524-ee5519ae630a" providerId="ADAL" clId="{C50FCBD1-7246-4525-9AB1-356DD519C8C2}" dt="2021-04-12T13:33:46.824" v="60"/>
        <pc:sldMkLst>
          <pc:docMk/>
          <pc:sldMk cId="3085320166" sldId="382"/>
        </pc:sldMkLst>
      </pc:sldChg>
      <pc:sldChg chg="add setBg">
        <pc:chgData name="David Butler" userId="26e2154e-a7f4-40f8-b524-ee5519ae630a" providerId="ADAL" clId="{C50FCBD1-7246-4525-9AB1-356DD519C8C2}" dt="2021-04-12T13:33:48.513" v="61"/>
        <pc:sldMkLst>
          <pc:docMk/>
          <pc:sldMk cId="1298999138" sldId="383"/>
        </pc:sldMkLst>
      </pc:sldChg>
      <pc:sldChg chg="add setBg">
        <pc:chgData name="David Butler" userId="26e2154e-a7f4-40f8-b524-ee5519ae630a" providerId="ADAL" clId="{C50FCBD1-7246-4525-9AB1-356DD519C8C2}" dt="2021-04-12T13:33:37.233" v="51"/>
        <pc:sldMkLst>
          <pc:docMk/>
          <pc:sldMk cId="2992696367" sldId="384"/>
        </pc:sldMkLst>
      </pc:sldChg>
      <pc:sldChg chg="add setBg">
        <pc:chgData name="David Butler" userId="26e2154e-a7f4-40f8-b524-ee5519ae630a" providerId="ADAL" clId="{C50FCBD1-7246-4525-9AB1-356DD519C8C2}" dt="2021-04-12T13:33:51.937" v="62"/>
        <pc:sldMkLst>
          <pc:docMk/>
          <pc:sldMk cId="2408903633" sldId="385"/>
        </pc:sldMkLst>
      </pc:sldChg>
      <pc:sldChg chg="add setBg">
        <pc:chgData name="David Butler" userId="26e2154e-a7f4-40f8-b524-ee5519ae630a" providerId="ADAL" clId="{C50FCBD1-7246-4525-9AB1-356DD519C8C2}" dt="2021-04-12T13:33:37.233" v="51"/>
        <pc:sldMkLst>
          <pc:docMk/>
          <pc:sldMk cId="1835173485" sldId="386"/>
        </pc:sldMkLst>
      </pc:sldChg>
      <pc:sldChg chg="modSp add mod setBg">
        <pc:chgData name="David Butler" userId="26e2154e-a7f4-40f8-b524-ee5519ae630a" providerId="ADAL" clId="{C50FCBD1-7246-4525-9AB1-356DD519C8C2}" dt="2021-04-12T13:33:54.043" v="63"/>
        <pc:sldMkLst>
          <pc:docMk/>
          <pc:sldMk cId="3261497761" sldId="387"/>
        </pc:sldMkLst>
        <pc:spChg chg="mod">
          <ac:chgData name="David Butler" userId="26e2154e-a7f4-40f8-b524-ee5519ae630a" providerId="ADAL" clId="{C50FCBD1-7246-4525-9AB1-356DD519C8C2}" dt="2021-04-12T13:33:37.356" v="53" actId="27636"/>
          <ac:spMkLst>
            <pc:docMk/>
            <pc:sldMk cId="3261497761" sldId="387"/>
            <ac:spMk id="2" creationId="{00958748-E8CD-4C7D-9C53-E35EA55E36F3}"/>
          </ac:spMkLst>
        </pc:spChg>
      </pc:sldChg>
      <pc:sldChg chg="modSp add mod setBg">
        <pc:chgData name="David Butler" userId="26e2154e-a7f4-40f8-b524-ee5519ae630a" providerId="ADAL" clId="{C50FCBD1-7246-4525-9AB1-356DD519C8C2}" dt="2021-04-12T13:33:56.548" v="64"/>
        <pc:sldMkLst>
          <pc:docMk/>
          <pc:sldMk cId="151458271" sldId="388"/>
        </pc:sldMkLst>
        <pc:spChg chg="mod">
          <ac:chgData name="David Butler" userId="26e2154e-a7f4-40f8-b524-ee5519ae630a" providerId="ADAL" clId="{C50FCBD1-7246-4525-9AB1-356DD519C8C2}" dt="2021-04-12T13:33:37.371" v="54" actId="27636"/>
          <ac:spMkLst>
            <pc:docMk/>
            <pc:sldMk cId="151458271" sldId="388"/>
            <ac:spMk id="3" creationId="{71276F07-6B5B-4441-BF0A-26DF7A6D6B88}"/>
          </ac:spMkLst>
        </pc:spChg>
      </pc:sldChg>
      <pc:sldChg chg="add setBg">
        <pc:chgData name="David Butler" userId="26e2154e-a7f4-40f8-b524-ee5519ae630a" providerId="ADAL" clId="{C50FCBD1-7246-4525-9AB1-356DD519C8C2}" dt="2021-04-12T13:33:57.836" v="65"/>
        <pc:sldMkLst>
          <pc:docMk/>
          <pc:sldMk cId="4109079155" sldId="389"/>
        </pc:sldMkLst>
      </pc:sldChg>
      <pc:sldChg chg="modSp add mod setBg">
        <pc:chgData name="David Butler" userId="26e2154e-a7f4-40f8-b524-ee5519ae630a" providerId="ADAL" clId="{C50FCBD1-7246-4525-9AB1-356DD519C8C2}" dt="2021-04-12T13:33:59.286" v="66"/>
        <pc:sldMkLst>
          <pc:docMk/>
          <pc:sldMk cId="2596920857" sldId="390"/>
        </pc:sldMkLst>
        <pc:spChg chg="mod">
          <ac:chgData name="David Butler" userId="26e2154e-a7f4-40f8-b524-ee5519ae630a" providerId="ADAL" clId="{C50FCBD1-7246-4525-9AB1-356DD519C8C2}" dt="2021-04-12T13:33:37.371" v="55" actId="27636"/>
          <ac:spMkLst>
            <pc:docMk/>
            <pc:sldMk cId="2596920857" sldId="390"/>
            <ac:spMk id="3" creationId="{71276F07-6B5B-4441-BF0A-26DF7A6D6B88}"/>
          </ac:spMkLst>
        </pc:spChg>
      </pc:sldChg>
      <pc:sldChg chg="add setBg">
        <pc:chgData name="David Butler" userId="26e2154e-a7f4-40f8-b524-ee5519ae630a" providerId="ADAL" clId="{C50FCBD1-7246-4525-9AB1-356DD519C8C2}" dt="2021-04-12T13:34:01.715" v="67"/>
        <pc:sldMkLst>
          <pc:docMk/>
          <pc:sldMk cId="374322685" sldId="391"/>
        </pc:sldMkLst>
      </pc:sldChg>
      <pc:sldChg chg="add setBg">
        <pc:chgData name="David Butler" userId="26e2154e-a7f4-40f8-b524-ee5519ae630a" providerId="ADAL" clId="{C50FCBD1-7246-4525-9AB1-356DD519C8C2}" dt="2021-04-12T13:34:10.233" v="68"/>
        <pc:sldMkLst>
          <pc:docMk/>
          <pc:sldMk cId="3790003079" sldId="392"/>
        </pc:sldMkLst>
      </pc:sldChg>
      <pc:sldChg chg="add setBg">
        <pc:chgData name="David Butler" userId="26e2154e-a7f4-40f8-b524-ee5519ae630a" providerId="ADAL" clId="{C50FCBD1-7246-4525-9AB1-356DD519C8C2}" dt="2021-04-12T13:34:12.237" v="69"/>
        <pc:sldMkLst>
          <pc:docMk/>
          <pc:sldMk cId="6197013" sldId="393"/>
        </pc:sldMkLst>
      </pc:sldChg>
      <pc:sldChg chg="add setBg">
        <pc:chgData name="David Butler" userId="26e2154e-a7f4-40f8-b524-ee5519ae630a" providerId="ADAL" clId="{C50FCBD1-7246-4525-9AB1-356DD519C8C2}" dt="2021-04-12T13:34:25.985" v="72"/>
        <pc:sldMkLst>
          <pc:docMk/>
          <pc:sldMk cId="1683523183" sldId="394"/>
        </pc:sldMkLst>
      </pc:sldChg>
      <pc:sldChg chg="add setBg">
        <pc:chgData name="David Butler" userId="26e2154e-a7f4-40f8-b524-ee5519ae630a" providerId="ADAL" clId="{C50FCBD1-7246-4525-9AB1-356DD519C8C2}" dt="2021-04-12T13:34:27.689" v="73"/>
        <pc:sldMkLst>
          <pc:docMk/>
          <pc:sldMk cId="1762502556" sldId="395"/>
        </pc:sldMkLst>
      </pc:sldChg>
      <pc:sldChg chg="add setBg">
        <pc:chgData name="David Butler" userId="26e2154e-a7f4-40f8-b524-ee5519ae630a" providerId="ADAL" clId="{C50FCBD1-7246-4525-9AB1-356DD519C8C2}" dt="2021-04-12T13:34:29.509" v="74"/>
        <pc:sldMkLst>
          <pc:docMk/>
          <pc:sldMk cId="4156931997" sldId="396"/>
        </pc:sldMkLst>
      </pc:sldChg>
      <pc:sldChg chg="add setBg">
        <pc:chgData name="David Butler" userId="26e2154e-a7f4-40f8-b524-ee5519ae630a" providerId="ADAL" clId="{C50FCBD1-7246-4525-9AB1-356DD519C8C2}" dt="2021-04-12T13:34:31.946" v="75"/>
        <pc:sldMkLst>
          <pc:docMk/>
          <pc:sldMk cId="3855051967" sldId="397"/>
        </pc:sldMkLst>
      </pc:sldChg>
      <pc:sldChg chg="add setBg">
        <pc:chgData name="David Butler" userId="26e2154e-a7f4-40f8-b524-ee5519ae630a" providerId="ADAL" clId="{C50FCBD1-7246-4525-9AB1-356DD519C8C2}" dt="2021-04-12T13:34:33.920" v="76"/>
        <pc:sldMkLst>
          <pc:docMk/>
          <pc:sldMk cId="1563596287" sldId="398"/>
        </pc:sldMkLst>
      </pc:sldChg>
      <pc:sldChg chg="add setBg">
        <pc:chgData name="David Butler" userId="26e2154e-a7f4-40f8-b524-ee5519ae630a" providerId="ADAL" clId="{C50FCBD1-7246-4525-9AB1-356DD519C8C2}" dt="2021-04-12T13:34:36.896" v="77"/>
        <pc:sldMkLst>
          <pc:docMk/>
          <pc:sldMk cId="2996403497" sldId="399"/>
        </pc:sldMkLst>
      </pc:sldChg>
      <pc:sldChg chg="modSp add mod setBg">
        <pc:chgData name="David Butler" userId="26e2154e-a7f4-40f8-b524-ee5519ae630a" providerId="ADAL" clId="{C50FCBD1-7246-4525-9AB1-356DD519C8C2}" dt="2021-04-12T13:34:38.915" v="78"/>
        <pc:sldMkLst>
          <pc:docMk/>
          <pc:sldMk cId="1401030538" sldId="400"/>
        </pc:sldMkLst>
        <pc:spChg chg="mod">
          <ac:chgData name="David Butler" userId="26e2154e-a7f4-40f8-b524-ee5519ae630a" providerId="ADAL" clId="{C50FCBD1-7246-4525-9AB1-356DD519C8C2}" dt="2021-04-12T13:34:22.777" v="71" actId="27636"/>
          <ac:spMkLst>
            <pc:docMk/>
            <pc:sldMk cId="1401030538" sldId="400"/>
            <ac:spMk id="3" creationId="{71276F07-6B5B-4441-BF0A-26DF7A6D6B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8B272-3FBF-409E-B68C-3112DD9BB97E}" type="datetimeFigureOut">
              <a:rPr lang="en-GB" smtClean="0"/>
              <a:t>12/04/2021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E1588-D830-415F-9480-F31F7AEB3B43}" type="slidenum">
              <a:rPr lang="en-GB" smtClean="0"/>
              <a:t>‹#›</a:t>
            </a:fld>
            <a:endParaRPr lang="en-GB"/>
          </a:p>
        </p:txBody>
      </p:sp>
    </p:spTree>
    <p:extLst>
      <p:ext uri="{BB962C8B-B14F-4D97-AF65-F5344CB8AC3E}">
        <p14:creationId xmlns:p14="http://schemas.microsoft.com/office/powerpoint/2010/main" val="196727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F054C09-0FE4-4638-868E-B3E444467DF0}"/>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9ED8BE29-4D00-4806-8CC9-CF632BA22B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1C499632-9B22-4E6C-A953-029EA3B679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179906-FFE7-49CF-80AB-35C1EAF863C7}" type="slidenum">
              <a:rPr lang="en-AU" altLang="en-US" smtClean="0"/>
              <a:pPr/>
              <a:t>34</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kern="1200" dirty="0">
                <a:solidFill>
                  <a:srgbClr val="000000"/>
                </a:solidFill>
                <a:effectLst/>
                <a:ea typeface="+mn-ea"/>
                <a:cs typeface="Calibri" panose="020F0502020204030204" pitchFamily="34" charset="0"/>
              </a:rPr>
              <a:t>Cierra la sesión con una discusión general. Quizás puedes pedirles que piensen en entrenadores o profesores que han tenido y que hablen de como esas personas les motivaban, o no. Pueden pensar en su propia forma de entrenar e identificar una o dos cosas que puedan hacer para mejorar su capacidad de motivar a su equipo.</a:t>
            </a:r>
            <a:endParaRPr lang="es-ES"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D115C9-E24C-4512-AA8B-319BB49F77B5}" type="slidenum">
              <a:rPr lang="en-US" smtClean="0"/>
              <a:t>43</a:t>
            </a:fld>
            <a:endParaRPr lang="en-US"/>
          </a:p>
        </p:txBody>
      </p:sp>
    </p:spTree>
    <p:extLst>
      <p:ext uri="{BB962C8B-B14F-4D97-AF65-F5344CB8AC3E}">
        <p14:creationId xmlns:p14="http://schemas.microsoft.com/office/powerpoint/2010/main" val="6614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85057CA-856C-46F1-8F9E-B92E4A593D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FC9D4FD-EA1C-42E5-B4AF-B98AAE2621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8196" name="Slide Number Placeholder 3">
            <a:extLst>
              <a:ext uri="{FF2B5EF4-FFF2-40B4-BE49-F238E27FC236}">
                <a16:creationId xmlns:a16="http://schemas.microsoft.com/office/drawing/2014/main" id="{62AE7C1F-8701-4193-92F0-1FCB468B5F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C0C6528B-196A-4335-BACA-310FB2156FDF}" type="slidenum">
              <a:rPr lang="en-AU" altLang="en-US" smtClean="0">
                <a:latin typeface="Calibri" panose="020F0502020204030204" pitchFamily="34" charset="0"/>
              </a:rPr>
              <a:pPr fontAlgn="base">
                <a:spcBef>
                  <a:spcPct val="0"/>
                </a:spcBef>
                <a:spcAft>
                  <a:spcPct val="0"/>
                </a:spcAft>
              </a:pPr>
              <a:t>64</a:t>
            </a:fld>
            <a:endParaRPr lang="en-AU"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9DBEC89-7DAC-4240-B248-5A051A2C28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AD23F776-37E8-4ED8-AD3E-5E2098A84E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10244" name="Slide Number Placeholder 3">
            <a:extLst>
              <a:ext uri="{FF2B5EF4-FFF2-40B4-BE49-F238E27FC236}">
                <a16:creationId xmlns:a16="http://schemas.microsoft.com/office/drawing/2014/main" id="{C004B1DC-8FFC-4850-9BCB-C628BDDF47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15EC186-194A-45B0-AF44-CE56E9453DEE}" type="slidenum">
              <a:rPr lang="en-AU" altLang="en-US" smtClean="0">
                <a:latin typeface="Calibri" panose="020F0502020204030204" pitchFamily="34" charset="0"/>
              </a:rPr>
              <a:pPr fontAlgn="base">
                <a:spcBef>
                  <a:spcPct val="0"/>
                </a:spcBef>
                <a:spcAft>
                  <a:spcPct val="0"/>
                </a:spcAft>
              </a:pPr>
              <a:t>65</a:t>
            </a:fld>
            <a:endParaRPr lang="en-AU"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955003F-C2BA-4875-9E9E-4E93226F2F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E7A2A84-7D81-4857-B505-D3F980C5A1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12292" name="Slide Number Placeholder 3">
            <a:extLst>
              <a:ext uri="{FF2B5EF4-FFF2-40B4-BE49-F238E27FC236}">
                <a16:creationId xmlns:a16="http://schemas.microsoft.com/office/drawing/2014/main" id="{E1BE42DB-7CBD-4190-877C-289059432C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BF2560C3-F6FC-4406-8A93-F8DF3262E45A}" type="slidenum">
              <a:rPr lang="en-AU" altLang="en-US" smtClean="0">
                <a:latin typeface="Calibri" panose="020F0502020204030204" pitchFamily="34" charset="0"/>
              </a:rPr>
              <a:pPr fontAlgn="base">
                <a:spcBef>
                  <a:spcPct val="0"/>
                </a:spcBef>
                <a:spcAft>
                  <a:spcPct val="0"/>
                </a:spcAft>
              </a:pPr>
              <a:t>66</a:t>
            </a:fld>
            <a:endParaRPr lang="en-AU"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4CF9A0E-799D-452B-A65A-521E46E661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317AE70-A0AC-48A2-8520-DE89D8DAE5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16388" name="Slide Number Placeholder 3">
            <a:extLst>
              <a:ext uri="{FF2B5EF4-FFF2-40B4-BE49-F238E27FC236}">
                <a16:creationId xmlns:a16="http://schemas.microsoft.com/office/drawing/2014/main" id="{E056FDD5-ED66-43A7-A39B-88336933D6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D90CE69-735F-45D2-9133-6F2DB1B36F63}" type="slidenum">
              <a:rPr lang="en-AU" altLang="en-US" smtClean="0">
                <a:latin typeface="Calibri" panose="020F0502020204030204" pitchFamily="34" charset="0"/>
              </a:rPr>
              <a:pPr fontAlgn="base">
                <a:spcBef>
                  <a:spcPct val="0"/>
                </a:spcBef>
                <a:spcAft>
                  <a:spcPct val="0"/>
                </a:spcAft>
              </a:pPr>
              <a:t>69</a:t>
            </a:fld>
            <a:endParaRPr lang="en-AU"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73</a:t>
            </a:fld>
            <a:endParaRPr lang="en-AU"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74</a:t>
            </a:fld>
            <a:endParaRPr lang="en-AU" altLang="en-US">
              <a:latin typeface="Calibri" panose="020F0502020204030204" pitchFamily="34" charset="0"/>
            </a:endParaRPr>
          </a:p>
        </p:txBody>
      </p:sp>
    </p:spTree>
    <p:extLst>
      <p:ext uri="{BB962C8B-B14F-4D97-AF65-F5344CB8AC3E}">
        <p14:creationId xmlns:p14="http://schemas.microsoft.com/office/powerpoint/2010/main" val="389943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75</a:t>
            </a:fld>
            <a:endParaRPr lang="en-AU" altLang="en-US">
              <a:latin typeface="Calibri" panose="020F0502020204030204" pitchFamily="34" charset="0"/>
            </a:endParaRPr>
          </a:p>
        </p:txBody>
      </p:sp>
    </p:spTree>
    <p:extLst>
      <p:ext uri="{BB962C8B-B14F-4D97-AF65-F5344CB8AC3E}">
        <p14:creationId xmlns:p14="http://schemas.microsoft.com/office/powerpoint/2010/main" val="641868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76</a:t>
            </a:fld>
            <a:endParaRPr lang="en-AU" altLang="en-US">
              <a:latin typeface="Calibri" panose="020F0502020204030204" pitchFamily="34" charset="0"/>
            </a:endParaRPr>
          </a:p>
        </p:txBody>
      </p:sp>
    </p:spTree>
    <p:extLst>
      <p:ext uri="{BB962C8B-B14F-4D97-AF65-F5344CB8AC3E}">
        <p14:creationId xmlns:p14="http://schemas.microsoft.com/office/powerpoint/2010/main" val="1640844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77</a:t>
            </a:fld>
            <a:endParaRPr lang="en-AU" altLang="en-US">
              <a:latin typeface="Calibri" panose="020F0502020204030204" pitchFamily="34" charset="0"/>
            </a:endParaRPr>
          </a:p>
        </p:txBody>
      </p:sp>
    </p:spTree>
    <p:extLst>
      <p:ext uri="{BB962C8B-B14F-4D97-AF65-F5344CB8AC3E}">
        <p14:creationId xmlns:p14="http://schemas.microsoft.com/office/powerpoint/2010/main" val="229753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8AD115C9-E24C-4512-AA8B-319BB49F77B5}" type="slidenum">
              <a:rPr lang="en-US" smtClean="0"/>
              <a:t>35</a:t>
            </a:fld>
            <a:endParaRPr lang="en-US"/>
          </a:p>
        </p:txBody>
      </p:sp>
    </p:spTree>
    <p:extLst>
      <p:ext uri="{BB962C8B-B14F-4D97-AF65-F5344CB8AC3E}">
        <p14:creationId xmlns:p14="http://schemas.microsoft.com/office/powerpoint/2010/main" val="7406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78</a:t>
            </a:fld>
            <a:endParaRPr lang="en-AU" altLang="en-US">
              <a:latin typeface="Calibri" panose="020F0502020204030204" pitchFamily="34" charset="0"/>
            </a:endParaRPr>
          </a:p>
        </p:txBody>
      </p:sp>
    </p:spTree>
    <p:extLst>
      <p:ext uri="{BB962C8B-B14F-4D97-AF65-F5344CB8AC3E}">
        <p14:creationId xmlns:p14="http://schemas.microsoft.com/office/powerpoint/2010/main" val="2982616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79</a:t>
            </a:fld>
            <a:endParaRPr lang="en-AU" altLang="en-US">
              <a:latin typeface="Calibri" panose="020F0502020204030204" pitchFamily="34" charset="0"/>
            </a:endParaRPr>
          </a:p>
        </p:txBody>
      </p:sp>
    </p:spTree>
    <p:extLst>
      <p:ext uri="{BB962C8B-B14F-4D97-AF65-F5344CB8AC3E}">
        <p14:creationId xmlns:p14="http://schemas.microsoft.com/office/powerpoint/2010/main" val="1909575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80</a:t>
            </a:fld>
            <a:endParaRPr lang="en-AU" altLang="en-US">
              <a:latin typeface="Calibri" panose="020F0502020204030204" pitchFamily="34" charset="0"/>
            </a:endParaRPr>
          </a:p>
        </p:txBody>
      </p:sp>
    </p:spTree>
    <p:extLst>
      <p:ext uri="{BB962C8B-B14F-4D97-AF65-F5344CB8AC3E}">
        <p14:creationId xmlns:p14="http://schemas.microsoft.com/office/powerpoint/2010/main" val="3133275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81</a:t>
            </a:fld>
            <a:endParaRPr lang="en-AU" altLang="en-US">
              <a:latin typeface="Calibri" panose="020F0502020204030204" pitchFamily="34" charset="0"/>
            </a:endParaRPr>
          </a:p>
        </p:txBody>
      </p:sp>
    </p:spTree>
    <p:extLst>
      <p:ext uri="{BB962C8B-B14F-4D97-AF65-F5344CB8AC3E}">
        <p14:creationId xmlns:p14="http://schemas.microsoft.com/office/powerpoint/2010/main" val="3609312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82</a:t>
            </a:fld>
            <a:endParaRPr lang="en-AU" altLang="en-US">
              <a:latin typeface="Calibri" panose="020F0502020204030204" pitchFamily="34" charset="0"/>
            </a:endParaRPr>
          </a:p>
        </p:txBody>
      </p:sp>
    </p:spTree>
    <p:extLst>
      <p:ext uri="{BB962C8B-B14F-4D97-AF65-F5344CB8AC3E}">
        <p14:creationId xmlns:p14="http://schemas.microsoft.com/office/powerpoint/2010/main" val="3183316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1C9298-E0C5-4862-A506-0F9C3A2B19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FFDEA91-555A-40AC-926F-FAA33650F6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1508" name="Slide Number Placeholder 3">
            <a:extLst>
              <a:ext uri="{FF2B5EF4-FFF2-40B4-BE49-F238E27FC236}">
                <a16:creationId xmlns:a16="http://schemas.microsoft.com/office/drawing/2014/main" id="{7E4BFA92-D4F8-4235-800F-E3640D1496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63ED01C-51DC-4938-BEB5-6D1B1876D2A3}" type="slidenum">
              <a:rPr lang="en-AU" altLang="en-US" smtClean="0">
                <a:latin typeface="Calibri" panose="020F0502020204030204" pitchFamily="34" charset="0"/>
              </a:rPr>
              <a:pPr fontAlgn="base">
                <a:spcBef>
                  <a:spcPct val="0"/>
                </a:spcBef>
                <a:spcAft>
                  <a:spcPct val="0"/>
                </a:spcAft>
              </a:pPr>
              <a:t>83</a:t>
            </a:fld>
            <a:endParaRPr lang="en-AU" altLang="en-US">
              <a:latin typeface="Calibri" panose="020F0502020204030204" pitchFamily="34" charset="0"/>
            </a:endParaRPr>
          </a:p>
        </p:txBody>
      </p:sp>
    </p:spTree>
    <p:extLst>
      <p:ext uri="{BB962C8B-B14F-4D97-AF65-F5344CB8AC3E}">
        <p14:creationId xmlns:p14="http://schemas.microsoft.com/office/powerpoint/2010/main" val="2138674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Organizacion</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y Estructura del Equipo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Es importante destacar que se debe adaptar este módulo a las necesidades de los participantes, con una relevancia clara a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nivel</a:t>
            </a:r>
            <a:r>
              <a:rPr lang="es-ES" sz="1800" dirty="0">
                <a:effectLst/>
                <a:latin typeface="Calibri" panose="020F0502020204030204" pitchFamily="34" charset="0"/>
                <a:ea typeface="Calibri" panose="020F0502020204030204" pitchFamily="34" charset="0"/>
                <a:cs typeface="Times New Roman" panose="02020603050405020304" pitchFamily="18" charset="0"/>
              </a:rPr>
              <a:t> del jugador a quien se entrena. Si es cuestión de introducir el juego a un grupo de novatos, entonces el centro debería estar en lo básico – incluso es posible que tendrás que incluir las posiciones y la numeración además de unas leyes básicas. Una buena idea aquí es enseñar un video de un partido de unos 15-20 minutos y ver si los participantes pueden identificar estas leyes, por ejemplo, 6 placajes, el reglamento del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play-the-ball</a:t>
            </a:r>
            <a:r>
              <a:rPr lang="es-ES" sz="1800" dirty="0">
                <a:effectLst/>
                <a:latin typeface="Calibri" panose="020F0502020204030204" pitchFamily="34" charset="0"/>
                <a:ea typeface="Calibri" panose="020F0502020204030204" pitchFamily="34" charset="0"/>
                <a:cs typeface="Times New Roman" panose="02020603050405020304" pitchFamily="18" charset="0"/>
              </a:rPr>
              <a:t>. Introduce y enfatiza las leyes del juego en todo momento. Adapta, amplia, o quita información y diapositivas como tú lo veas y según la audiencia, pero teniendo en cuenta que es un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Curso de Entrenador de Nivel 1 </a:t>
            </a:r>
            <a:r>
              <a:rPr lang="es-ES" sz="1800" dirty="0">
                <a:effectLst/>
                <a:latin typeface="Calibri" panose="020F0502020204030204" pitchFamily="34" charset="0"/>
                <a:ea typeface="Calibri" panose="020F0502020204030204" pitchFamily="34" charset="0"/>
                <a:cs typeface="Times New Roman" panose="02020603050405020304" pitchFamily="18" charset="0"/>
              </a:rPr>
              <a:t>para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Entrenadores, </a:t>
            </a:r>
            <a:r>
              <a:rPr lang="es-ES" sz="1800" dirty="0">
                <a:effectLst/>
                <a:latin typeface="Calibri" panose="020F0502020204030204" pitchFamily="34" charset="0"/>
                <a:ea typeface="Calibri" panose="020F0502020204030204" pitchFamily="34" charset="0"/>
                <a:cs typeface="Times New Roman" panose="02020603050405020304" pitchFamily="18" charset="0"/>
              </a:rPr>
              <a:t>y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no un curso para jugadores. </a:t>
            </a:r>
            <a:r>
              <a:rPr lang="es-ES" sz="1800" dirty="0">
                <a:effectLst/>
                <a:latin typeface="Calibri" panose="020F0502020204030204" pitchFamily="34" charset="0"/>
                <a:ea typeface="Calibri" panose="020F0502020204030204" pitchFamily="34" charset="0"/>
                <a:cs typeface="Times New Roman" panose="02020603050405020304" pitchFamily="18" charset="0"/>
              </a:rPr>
              <a:t>La sencillez es la clave.</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106</a:t>
            </a:fld>
            <a:endParaRPr lang="en-US"/>
          </a:p>
        </p:txBody>
      </p:sp>
    </p:spTree>
    <p:extLst>
      <p:ext uri="{BB962C8B-B14F-4D97-AF65-F5344CB8AC3E}">
        <p14:creationId xmlns:p14="http://schemas.microsoft.com/office/powerpoint/2010/main" val="3354901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esencia, el Rugby League es un deporte sencillo. Trata de hacer bien las cosas sencillas en todo momento en el contexto de tener la posesión o no.</a:t>
            </a:r>
          </a:p>
        </p:txBody>
      </p:sp>
      <p:sp>
        <p:nvSpPr>
          <p:cNvPr id="4" name="Slide Number Placeholder 3"/>
          <p:cNvSpPr>
            <a:spLocks noGrp="1"/>
          </p:cNvSpPr>
          <p:nvPr>
            <p:ph type="sldNum" sz="quarter" idx="10"/>
          </p:nvPr>
        </p:nvSpPr>
        <p:spPr/>
        <p:txBody>
          <a:bodyPr/>
          <a:lstStyle/>
          <a:p>
            <a:fld id="{8AD115C9-E24C-4512-AA8B-319BB49F77B5}" type="slidenum">
              <a:rPr lang="en-US" smtClean="0"/>
              <a:t>107</a:t>
            </a:fld>
            <a:endParaRPr lang="en-US"/>
          </a:p>
        </p:txBody>
      </p:sp>
    </p:spTree>
    <p:extLst>
      <p:ext uri="{BB962C8B-B14F-4D97-AF65-F5344CB8AC3E}">
        <p14:creationId xmlns:p14="http://schemas.microsoft.com/office/powerpoint/2010/main" val="2567806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Divide los entrenadores en grupos de 3 o 4 personas y pide que identifiquen el papel de cada jugador dentro del equipo. Discutid.</a:t>
            </a:r>
          </a:p>
        </p:txBody>
      </p:sp>
      <p:sp>
        <p:nvSpPr>
          <p:cNvPr id="4" name="Slide Number Placeholder 3"/>
          <p:cNvSpPr>
            <a:spLocks noGrp="1"/>
          </p:cNvSpPr>
          <p:nvPr>
            <p:ph type="sldNum" sz="quarter" idx="10"/>
          </p:nvPr>
        </p:nvSpPr>
        <p:spPr/>
        <p:txBody>
          <a:bodyPr/>
          <a:lstStyle/>
          <a:p>
            <a:fld id="{8AD115C9-E24C-4512-AA8B-319BB49F77B5}" type="slidenum">
              <a:rPr lang="en-US" smtClean="0"/>
              <a:t>108</a:t>
            </a:fld>
            <a:endParaRPr lang="en-US"/>
          </a:p>
        </p:txBody>
      </p:sp>
    </p:spTree>
    <p:extLst>
      <p:ext uri="{BB962C8B-B14F-4D97-AF65-F5344CB8AC3E}">
        <p14:creationId xmlns:p14="http://schemas.microsoft.com/office/powerpoint/2010/main" val="1551275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Da a cada grupo o pareja una hoja grande para presentar y explicar sus ideas. Anima al resto del grupo que hagan preguntas.</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109</a:t>
            </a:fld>
            <a:endParaRPr lang="en-US"/>
          </a:p>
        </p:txBody>
      </p:sp>
    </p:spTree>
    <p:extLst>
      <p:ext uri="{BB962C8B-B14F-4D97-AF65-F5344CB8AC3E}">
        <p14:creationId xmlns:p14="http://schemas.microsoft.com/office/powerpoint/2010/main" val="219238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Pregunta a los entrenadores que piensan sobre lo que pretende decir Courtenay. La conclusión es que no importa tu resistencia o fuerza, si no estás fuerte mentalmente también. Si 2 jugadores o 2 equipos están muy igualados en cuanto la resistencia, la habilidad, </a:t>
            </a:r>
            <a:r>
              <a:rPr lang="es-ES" dirty="0" err="1"/>
              <a:t>etc</a:t>
            </a:r>
            <a:r>
              <a:rPr lang="es-ES" dirty="0"/>
              <a:t>, la diferencia entonces viene de sus habilidades mentales. </a:t>
            </a:r>
          </a:p>
        </p:txBody>
      </p:sp>
      <p:sp>
        <p:nvSpPr>
          <p:cNvPr id="4" name="Slide Number Placeholder 3"/>
          <p:cNvSpPr>
            <a:spLocks noGrp="1"/>
          </p:cNvSpPr>
          <p:nvPr>
            <p:ph type="sldNum" sz="quarter" idx="10"/>
          </p:nvPr>
        </p:nvSpPr>
        <p:spPr/>
        <p:txBody>
          <a:bodyPr/>
          <a:lstStyle/>
          <a:p>
            <a:fld id="{8AD115C9-E24C-4512-AA8B-319BB49F77B5}" type="slidenum">
              <a:rPr lang="en-US" smtClean="0"/>
              <a:t>36</a:t>
            </a:fld>
            <a:endParaRPr lang="en-US"/>
          </a:p>
        </p:txBody>
      </p:sp>
    </p:spTree>
    <p:extLst>
      <p:ext uri="{BB962C8B-B14F-4D97-AF65-F5344CB8AC3E}">
        <p14:creationId xmlns:p14="http://schemas.microsoft.com/office/powerpoint/2010/main" val="777514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E588337-0DB5-4BEF-BEE7-BBF3E0DD91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85A853-F01F-478C-8A22-44E8D5B58A67}" type="slidenum">
              <a:rPr lang="en-GB" altLang="en-US" smtClean="0">
                <a:solidFill>
                  <a:srgbClr val="000000"/>
                </a:solidFill>
                <a:latin typeface="Arial" panose="020B0604020202020204" pitchFamily="34" charset="0"/>
              </a:rPr>
              <a:pPr>
                <a:spcBef>
                  <a:spcPct val="0"/>
                </a:spcBef>
              </a:pPr>
              <a:t>110</a:t>
            </a:fld>
            <a:endParaRPr lang="en-GB" altLang="en-US">
              <a:solidFill>
                <a:srgbClr val="000000"/>
              </a:solidFill>
              <a:latin typeface="Arial" panose="020B0604020202020204" pitchFamily="34" charset="0"/>
            </a:endParaRPr>
          </a:p>
        </p:txBody>
      </p:sp>
      <p:sp>
        <p:nvSpPr>
          <p:cNvPr id="8195" name="Rectangle 2">
            <a:extLst>
              <a:ext uri="{FF2B5EF4-FFF2-40B4-BE49-F238E27FC236}">
                <a16:creationId xmlns:a16="http://schemas.microsoft.com/office/drawing/2014/main" id="{D9445041-FF5A-4B40-9D38-C1DBEE587F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AF27CFFF-B603-4A90-B525-524A45C7F4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Esto es un sólo ejemplo, para discutir.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No es </a:t>
            </a:r>
            <a:r>
              <a:rPr lang="es-ES" sz="1800" dirty="0">
                <a:effectLst/>
                <a:latin typeface="Calibri" panose="020F0502020204030204" pitchFamily="34" charset="0"/>
                <a:ea typeface="Calibri" panose="020F0502020204030204" pitchFamily="34" charset="0"/>
                <a:cs typeface="Times New Roman" panose="02020603050405020304" pitchFamily="18" charset="0"/>
              </a:rPr>
              <a:t>la única respuesta. Los educadores pueden usar sus propios ejemplos. La pregunta clave aquí es ¿POR QUÉ habéis colocado los jugadores de tal manera?</a:t>
            </a:r>
          </a:p>
        </p:txBody>
      </p:sp>
    </p:spTree>
    <p:extLst>
      <p:ext uri="{BB962C8B-B14F-4D97-AF65-F5344CB8AC3E}">
        <p14:creationId xmlns:p14="http://schemas.microsoft.com/office/powerpoint/2010/main" val="2107447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Formad parejas y hablad de esto. Destaca que no se trata de estrategia o táctica. Pedimos que identifiquen los principios fundamentales o reglas de juego en equipo con el balón en mano. Cada pareja debería presentar un punto con justificación; el educador los apunta en la pizarra. Una vez todos hayan contribuido, pasa a la siguiente diapositiva.</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111</a:t>
            </a:fld>
            <a:endParaRPr lang="en-US"/>
          </a:p>
        </p:txBody>
      </p:sp>
    </p:spTree>
    <p:extLst>
      <p:ext uri="{BB962C8B-B14F-4D97-AF65-F5344CB8AC3E}">
        <p14:creationId xmlns:p14="http://schemas.microsoft.com/office/powerpoint/2010/main" val="1944494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cada punto, pide que expliquen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por qué </a:t>
            </a:r>
            <a:r>
              <a:rPr lang="es-ES" sz="1800" dirty="0">
                <a:effectLst/>
                <a:latin typeface="Calibri" panose="020F0502020204030204" pitchFamily="34" charset="0"/>
                <a:ea typeface="Calibri" panose="020F0502020204030204" pitchFamily="34" charset="0"/>
                <a:cs typeface="Times New Roman" panose="02020603050405020304" pitchFamily="18" charset="0"/>
              </a:rPr>
              <a:t>es importante, y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cómo</a:t>
            </a:r>
            <a:r>
              <a:rPr lang="es-ES" sz="1800" dirty="0">
                <a:effectLst/>
                <a:latin typeface="Calibri" panose="020F0502020204030204" pitchFamily="34" charset="0"/>
                <a:ea typeface="Calibri" panose="020F0502020204030204" pitchFamily="34" charset="0"/>
                <a:cs typeface="Times New Roman" panose="02020603050405020304" pitchFamily="18" charset="0"/>
              </a:rPr>
              <a:t> puede llegar al resultado deseado.</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112</a:t>
            </a:fld>
            <a:endParaRPr lang="en-US"/>
          </a:p>
        </p:txBody>
      </p:sp>
    </p:spTree>
    <p:extLst>
      <p:ext uri="{BB962C8B-B14F-4D97-AF65-F5344CB8AC3E}">
        <p14:creationId xmlns:p14="http://schemas.microsoft.com/office/powerpoint/2010/main" val="3980771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Propón que, para empezar, los entrenadores debieran introducir una división del campo muy sencilla. Pregunta como jugarían en cada zona del campo marcada aquí. Podrías pedir que desarrollen un set de 6 sencillo para cada zona y que lo justifiquen.</a:t>
            </a:r>
          </a:p>
        </p:txBody>
      </p:sp>
      <p:sp>
        <p:nvSpPr>
          <p:cNvPr id="4" name="Slide Number Placeholder 3"/>
          <p:cNvSpPr>
            <a:spLocks noGrp="1"/>
          </p:cNvSpPr>
          <p:nvPr>
            <p:ph type="sldNum" sz="quarter" idx="10"/>
          </p:nvPr>
        </p:nvSpPr>
        <p:spPr/>
        <p:txBody>
          <a:bodyPr/>
          <a:lstStyle/>
          <a:p>
            <a:fld id="{8AD115C9-E24C-4512-AA8B-319BB49F77B5}" type="slidenum">
              <a:rPr lang="en-US" smtClean="0"/>
              <a:t>113</a:t>
            </a:fld>
            <a:endParaRPr lang="en-US"/>
          </a:p>
        </p:txBody>
      </p:sp>
    </p:spTree>
    <p:extLst>
      <p:ext uri="{BB962C8B-B14F-4D97-AF65-F5344CB8AC3E}">
        <p14:creationId xmlns:p14="http://schemas.microsoft.com/office/powerpoint/2010/main" val="4284040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Una división del campo un poco más avanzada. De nuevo, pregunta como jugarían en cada zona.</a:t>
            </a:r>
          </a:p>
        </p:txBody>
      </p:sp>
      <p:sp>
        <p:nvSpPr>
          <p:cNvPr id="4" name="Slide Number Placeholder 3"/>
          <p:cNvSpPr>
            <a:spLocks noGrp="1"/>
          </p:cNvSpPr>
          <p:nvPr>
            <p:ph type="sldNum" sz="quarter" idx="10"/>
          </p:nvPr>
        </p:nvSpPr>
        <p:spPr/>
        <p:txBody>
          <a:bodyPr/>
          <a:lstStyle/>
          <a:p>
            <a:fld id="{8AD115C9-E24C-4512-AA8B-319BB49F77B5}" type="slidenum">
              <a:rPr lang="en-US" smtClean="0"/>
              <a:t>114</a:t>
            </a:fld>
            <a:endParaRPr lang="en-US"/>
          </a:p>
        </p:txBody>
      </p:sp>
    </p:spTree>
    <p:extLst>
      <p:ext uri="{BB962C8B-B14F-4D97-AF65-F5344CB8AC3E}">
        <p14:creationId xmlns:p14="http://schemas.microsoft.com/office/powerpoint/2010/main" val="717584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Se puede dividir el campo de manera vertical tanto como lateral. Pregunta por qué podrían querer hacer esto. ¿Cuáles son las ventajas de jugar en cualquiera de estos canales?</a:t>
            </a:r>
          </a:p>
        </p:txBody>
      </p:sp>
      <p:sp>
        <p:nvSpPr>
          <p:cNvPr id="4" name="Slide Number Placeholder 3"/>
          <p:cNvSpPr>
            <a:spLocks noGrp="1"/>
          </p:cNvSpPr>
          <p:nvPr>
            <p:ph type="sldNum" sz="quarter" idx="10"/>
          </p:nvPr>
        </p:nvSpPr>
        <p:spPr/>
        <p:txBody>
          <a:bodyPr/>
          <a:lstStyle/>
          <a:p>
            <a:fld id="{8AD115C9-E24C-4512-AA8B-319BB49F77B5}" type="slidenum">
              <a:rPr lang="en-US" smtClean="0"/>
              <a:t>115</a:t>
            </a:fld>
            <a:endParaRPr lang="en-US"/>
          </a:p>
        </p:txBody>
      </p:sp>
    </p:spTree>
    <p:extLst>
      <p:ext uri="{BB962C8B-B14F-4D97-AF65-F5344CB8AC3E}">
        <p14:creationId xmlns:p14="http://schemas.microsoft.com/office/powerpoint/2010/main" val="336121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Antes de enseñar la diapositiva, hablad en el grupo del propósito del juego a pie, es decir, haz que ellos propongan las respuestas. Luego enséñales la diapositiva y, para cada punto, hablad de por qué, cuándo, cómo etc. Asegúrate de explicar (o pide que ellos identifiquen) las leyes del juego correspondientes. Entonces, por ejemplo “Para ganar territorio". ¿Por Qué? Para aliviar la presión defensiva, para completar un set de 6; etc. ¿Cómo? Una patada larga desde una posición defensiva – hace falta una patada larga con buen seguimiento; si llega a salir por la banda, ¿quién tendrá la melé? ¿Qué es un 40-20 y quién tiene posesión en ese caso?</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116</a:t>
            </a:fld>
            <a:endParaRPr lang="en-US"/>
          </a:p>
        </p:txBody>
      </p:sp>
    </p:spTree>
    <p:extLst>
      <p:ext uri="{BB962C8B-B14F-4D97-AF65-F5344CB8AC3E}">
        <p14:creationId xmlns:p14="http://schemas.microsoft.com/office/powerpoint/2010/main" val="1697592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Genera una discusión sobre las dos preguntas. Para el último punto, pide que te den ejemplos de situaciones en un partido en las cuales un equipo tendría que adaptar y/o sobrevivir en defensa.</a:t>
            </a:r>
          </a:p>
        </p:txBody>
      </p:sp>
      <p:sp>
        <p:nvSpPr>
          <p:cNvPr id="4" name="Slide Number Placeholder 3"/>
          <p:cNvSpPr>
            <a:spLocks noGrp="1"/>
          </p:cNvSpPr>
          <p:nvPr>
            <p:ph type="sldNum" sz="quarter" idx="10"/>
          </p:nvPr>
        </p:nvSpPr>
        <p:spPr/>
        <p:txBody>
          <a:bodyPr/>
          <a:lstStyle/>
          <a:p>
            <a:fld id="{8AD115C9-E24C-4512-AA8B-319BB49F77B5}" type="slidenum">
              <a:rPr lang="en-US" smtClean="0"/>
              <a:t>117</a:t>
            </a:fld>
            <a:endParaRPr lang="en-US"/>
          </a:p>
        </p:txBody>
      </p:sp>
    </p:spTree>
    <p:extLst>
      <p:ext uri="{BB962C8B-B14F-4D97-AF65-F5344CB8AC3E}">
        <p14:creationId xmlns:p14="http://schemas.microsoft.com/office/powerpoint/2010/main" val="1827164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De nuevo, antes de enseñar la diapositiva, forma parejas para que hablen juntos. Pide que cada pareja presente un punto y que expliquen su importancia si queremos obtener los resultados deseados. Luego compara sus resultados con los puntos de la siguiente diapositiva.</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118</a:t>
            </a:fld>
            <a:endParaRPr lang="en-US"/>
          </a:p>
        </p:txBody>
      </p:sp>
    </p:spTree>
    <p:extLst>
      <p:ext uri="{BB962C8B-B14F-4D97-AF65-F5344CB8AC3E}">
        <p14:creationId xmlns:p14="http://schemas.microsoft.com/office/powerpoint/2010/main" val="3555396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De nuevo, antes de enseñar la diapositiva, forma parejas para que hablen juntos. Pide que cada pareja presente un punto y que expliquen su importancia si queremos obtener los resultados deseados. Luego compara sus resultados con los puntos de la siguiente diapositiva.</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119</a:t>
            </a:fld>
            <a:endParaRPr lang="en-US"/>
          </a:p>
        </p:txBody>
      </p:sp>
    </p:spTree>
    <p:extLst>
      <p:ext uri="{BB962C8B-B14F-4D97-AF65-F5344CB8AC3E}">
        <p14:creationId xmlns:p14="http://schemas.microsoft.com/office/powerpoint/2010/main" val="315604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Destaca que los entrenadores de los deportes de equipo tienen un trabajo mucho mas difícil que los que entrenan deportes individuales. Tenemos que convertir un grupo de individuos en un equipo mientras motivamos tanto a cada miembro como el equipo entero</a:t>
            </a:r>
            <a:r>
              <a:rPr lang="en-GB" dirty="0"/>
              <a:t>. ¿</a:t>
            </a:r>
            <a:r>
              <a:rPr lang="es-ES" dirty="0"/>
              <a:t>Por qué es importante que conozcamos a los jugadores como personas y no solo jugadores? Luego pasa a la tarea, siguiente diapositiva. </a:t>
            </a:r>
          </a:p>
        </p:txBody>
      </p:sp>
      <p:sp>
        <p:nvSpPr>
          <p:cNvPr id="4" name="Slide Number Placeholder 3"/>
          <p:cNvSpPr>
            <a:spLocks noGrp="1"/>
          </p:cNvSpPr>
          <p:nvPr>
            <p:ph type="sldNum" sz="quarter" idx="10"/>
          </p:nvPr>
        </p:nvSpPr>
        <p:spPr/>
        <p:txBody>
          <a:bodyPr/>
          <a:lstStyle/>
          <a:p>
            <a:fld id="{8AD115C9-E24C-4512-AA8B-319BB49F77B5}" type="slidenum">
              <a:rPr lang="en-US" smtClean="0"/>
              <a:t>37</a:t>
            </a:fld>
            <a:endParaRPr lang="en-US"/>
          </a:p>
        </p:txBody>
      </p:sp>
    </p:spTree>
    <p:extLst>
      <p:ext uri="{BB962C8B-B14F-4D97-AF65-F5344CB8AC3E}">
        <p14:creationId xmlns:p14="http://schemas.microsoft.com/office/powerpoint/2010/main" val="2890558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De nuevo, antes de enseñar la diapositiva, forma parejas para que hablen juntos. Pide que cada pareja presente un punto y que expliquen su importancia si queremos obtener los resultados deseados. Luego compara sus resultados con los puntos de la siguiente diapositiva.</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120</a:t>
            </a:fld>
            <a:endParaRPr lang="en-US"/>
          </a:p>
        </p:txBody>
      </p:sp>
    </p:spTree>
    <p:extLst>
      <p:ext uri="{BB962C8B-B14F-4D97-AF65-F5344CB8AC3E}">
        <p14:creationId xmlns:p14="http://schemas.microsoft.com/office/powerpoint/2010/main" val="3473648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98C23CF-833A-4E94-A751-819B067FC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9E7F95-C598-4174-A096-25E2DF5F828D}" type="slidenum">
              <a:rPr lang="en-GB" altLang="en-US" smtClean="0">
                <a:solidFill>
                  <a:srgbClr val="000000"/>
                </a:solidFill>
                <a:latin typeface="Arial" panose="020B0604020202020204" pitchFamily="34" charset="0"/>
              </a:rPr>
              <a:pPr>
                <a:spcBef>
                  <a:spcPct val="0"/>
                </a:spcBef>
              </a:pPr>
              <a:t>121</a:t>
            </a:fld>
            <a:endParaRPr lang="en-GB" altLang="en-US">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A1C0FE28-6CD3-4C27-9173-79135B2975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49C5D36F-129F-42D1-9153-B00D0EF21C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Esta no es la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única</a:t>
            </a:r>
            <a:r>
              <a:rPr lang="es-ES" sz="1800" dirty="0">
                <a:effectLst/>
                <a:latin typeface="Calibri" panose="020F0502020204030204" pitchFamily="34" charset="0"/>
                <a:ea typeface="Calibri" panose="020F0502020204030204" pitchFamily="34" charset="0"/>
                <a:cs typeface="Times New Roman" panose="02020603050405020304" pitchFamily="18" charset="0"/>
              </a:rPr>
              <a:t> respuesta, si no la respuesta de un solo entrenador. ¿Por qué dividirías la defensa en unidades como las de la diapositiva? Vuelve a pensar en las zonas del campo de las que se hablaba anteriormente.</a:t>
            </a: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¿Organizarías a la defensa de forma distinta en otra zona del campo? ¿Por qué? ¿Cómo? Por ejemplo, en defensa en tu propia línea de ensayo, es importante cubrir todo el campo, entonces una defensa de uno contra uno puede ser mas apropiada. También es importante que la línea se quede intacta, entonces nadie debería salir de formación. En una zona más avanzada, por ejemplo, dentro de la zona de 20m del rival, quizás condensas más a tu defensa. Después de una buena patada, es posible que tengas al rival cerca de la banda y su línea de ensayo entonces animas a los defensores del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ruck</a:t>
            </a:r>
            <a:r>
              <a:rPr lang="es-ES" sz="1800" dirty="0">
                <a:effectLst/>
                <a:latin typeface="Calibri" panose="020F0502020204030204" pitchFamily="34" charset="0"/>
                <a:ea typeface="Calibri" panose="020F0502020204030204" pitchFamily="34" charset="0"/>
                <a:cs typeface="Times New Roman" panose="02020603050405020304" pitchFamily="18" charset="0"/>
              </a:rPr>
              <a:t> que suban de forma mas agresiva para acorralar al balón etc.</a:t>
            </a:r>
          </a:p>
        </p:txBody>
      </p:sp>
    </p:spTree>
    <p:extLst>
      <p:ext uri="{BB962C8B-B14F-4D97-AF65-F5344CB8AC3E}">
        <p14:creationId xmlns:p14="http://schemas.microsoft.com/office/powerpoint/2010/main" val="4259165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“Si haces lo que siempre has hecho, conseguirás lo que siempre has conseguido”. Basa una discusión en esta frase.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Pero</a:t>
            </a:r>
            <a:r>
              <a:rPr lang="es-ES" sz="1800" dirty="0">
                <a:effectLst/>
                <a:latin typeface="Calibri" panose="020F0502020204030204" pitchFamily="34" charset="0"/>
                <a:ea typeface="Calibri" panose="020F0502020204030204" pitchFamily="34" charset="0"/>
                <a:cs typeface="Times New Roman" panose="02020603050405020304" pitchFamily="18" charset="0"/>
              </a:rPr>
              <a:t>, destaca que un entrenador siempre tiene que ser consciente de las habilidades, capacidades, y limitaciones de sus jugadores, cuando planifica la estrategia del equipo etc.</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122</a:t>
            </a:fld>
            <a:endParaRPr lang="en-US"/>
          </a:p>
        </p:txBody>
      </p:sp>
    </p:spTree>
    <p:extLst>
      <p:ext uri="{BB962C8B-B14F-4D97-AF65-F5344CB8AC3E}">
        <p14:creationId xmlns:p14="http://schemas.microsoft.com/office/powerpoint/2010/main" val="2704818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t>
            </a:r>
            <a:r>
              <a:rPr lang="es-ES" sz="1800" b="1" dirty="0">
                <a:effectLst/>
                <a:latin typeface="Calibri" panose="020F0502020204030204" pitchFamily="34" charset="0"/>
                <a:ea typeface="Calibri" panose="020F0502020204030204" pitchFamily="34" charset="0"/>
                <a:cs typeface="Times New Roman" panose="02020603050405020304" pitchFamily="18" charset="0"/>
              </a:rPr>
              <a:t>Cómo</a:t>
            </a:r>
            <a:r>
              <a:rPr lang="es-ES" sz="1800" dirty="0">
                <a:effectLst/>
                <a:latin typeface="Calibri" panose="020F0502020204030204" pitchFamily="34" charset="0"/>
                <a:ea typeface="Calibri" panose="020F0502020204030204" pitchFamily="34" charset="0"/>
                <a:cs typeface="Times New Roman" panose="02020603050405020304" pitchFamily="18" charset="0"/>
              </a:rPr>
              <a:t> desarrollamos a dichos jugadores? </a:t>
            </a:r>
            <a:r>
              <a:rPr lang="es-ES" sz="1800">
                <a:effectLst/>
                <a:latin typeface="Calibri" panose="020F0502020204030204" pitchFamily="34" charset="0"/>
                <a:ea typeface="Calibri" panose="020F0502020204030204" pitchFamily="34" charset="0"/>
                <a:cs typeface="Times New Roman" panose="02020603050405020304" pitchFamily="18" charset="0"/>
              </a:rPr>
              <a:t>Volver a la cuestión de un entrenamiento basado en el juego y el conocimiento del juego que enfatiza la toma de decisiones y la resolución de problemas.</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123</a:t>
            </a:fld>
            <a:endParaRPr lang="en-US"/>
          </a:p>
        </p:txBody>
      </p:sp>
    </p:spTree>
    <p:extLst>
      <p:ext uri="{BB962C8B-B14F-4D97-AF65-F5344CB8AC3E}">
        <p14:creationId xmlns:p14="http://schemas.microsoft.com/office/powerpoint/2010/main" val="2084852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85D991-4749-4D29-924F-645146173D8C}" type="slidenum">
              <a:rPr lang="en-GB" smtClean="0"/>
              <a:t>124</a:t>
            </a:fld>
            <a:endParaRPr lang="en-GB"/>
          </a:p>
        </p:txBody>
      </p:sp>
    </p:spTree>
    <p:extLst>
      <p:ext uri="{BB962C8B-B14F-4D97-AF65-F5344CB8AC3E}">
        <p14:creationId xmlns:p14="http://schemas.microsoft.com/office/powerpoint/2010/main" val="2009625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85D991-4749-4D29-924F-645146173D8C}" type="slidenum">
              <a:rPr lang="en-GB" smtClean="0"/>
              <a:t>125</a:t>
            </a:fld>
            <a:endParaRPr lang="en-GB"/>
          </a:p>
        </p:txBody>
      </p:sp>
    </p:spTree>
    <p:extLst>
      <p:ext uri="{BB962C8B-B14F-4D97-AF65-F5344CB8AC3E}">
        <p14:creationId xmlns:p14="http://schemas.microsoft.com/office/powerpoint/2010/main" val="332619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Divide el grupo en parejas y pide que hagan una definición para cada componente. Hablad de las respuestas antes de poner la diapositiva 3.</a:t>
            </a:r>
          </a:p>
        </p:txBody>
      </p:sp>
      <p:sp>
        <p:nvSpPr>
          <p:cNvPr id="4" name="Slide Number Placeholder 3"/>
          <p:cNvSpPr>
            <a:spLocks noGrp="1"/>
          </p:cNvSpPr>
          <p:nvPr>
            <p:ph type="sldNum" sz="quarter" idx="10"/>
          </p:nvPr>
        </p:nvSpPr>
        <p:spPr/>
        <p:txBody>
          <a:bodyPr/>
          <a:lstStyle/>
          <a:p>
            <a:fld id="{9C85D991-4749-4D29-924F-645146173D8C}" type="slidenum">
              <a:rPr lang="en-GB" smtClean="0"/>
              <a:t>126</a:t>
            </a:fld>
            <a:endParaRPr lang="en-GB"/>
          </a:p>
        </p:txBody>
      </p:sp>
    </p:spTree>
    <p:extLst>
      <p:ext uri="{BB962C8B-B14F-4D97-AF65-F5344CB8AC3E}">
        <p14:creationId xmlns:p14="http://schemas.microsoft.com/office/powerpoint/2010/main" val="1641024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De momento, no entres en detalle en cada componente, por ejemplo ¿qué tipo de velocidad o resistencia?</a:t>
            </a:r>
          </a:p>
        </p:txBody>
      </p:sp>
      <p:sp>
        <p:nvSpPr>
          <p:cNvPr id="4" name="Slide Number Placeholder 3"/>
          <p:cNvSpPr>
            <a:spLocks noGrp="1"/>
          </p:cNvSpPr>
          <p:nvPr>
            <p:ph type="sldNum" sz="quarter" idx="10"/>
          </p:nvPr>
        </p:nvSpPr>
        <p:spPr/>
        <p:txBody>
          <a:bodyPr/>
          <a:lstStyle/>
          <a:p>
            <a:fld id="{9C85D991-4749-4D29-924F-645146173D8C}" type="slidenum">
              <a:rPr lang="en-GB" smtClean="0"/>
              <a:t>127</a:t>
            </a:fld>
            <a:endParaRPr lang="en-GB"/>
          </a:p>
        </p:txBody>
      </p:sp>
    </p:spTree>
    <p:extLst>
      <p:ext uri="{BB962C8B-B14F-4D97-AF65-F5344CB8AC3E}">
        <p14:creationId xmlns:p14="http://schemas.microsoft.com/office/powerpoint/2010/main" val="15580651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Otra vez una actividad de pareja o grupo reducido</a:t>
            </a:r>
            <a:r>
              <a:rPr lang="en-GB" dirty="0"/>
              <a:t>. </a:t>
            </a:r>
            <a:r>
              <a:rPr lang="es-ES" sz="1200" dirty="0">
                <a:effectLst/>
                <a:latin typeface="Calibri" panose="020F0502020204030204" pitchFamily="34" charset="0"/>
                <a:ea typeface="Calibri" panose="020F0502020204030204" pitchFamily="34" charset="0"/>
                <a:cs typeface="Times New Roman" panose="02020603050405020304" pitchFamily="18" charset="0"/>
              </a:rPr>
              <a:t>Luego, fomenta una discusión con el grupo entero.  Vamos a hablar de dos de los componentes con más detalle. Entonces, antes de poner la diapositiva 6, pide que se centren en la “velocidad”. ¿De qué tipo de velocidad estamos hablando? De carrera continua (por ejemplo, los 1.500m en 4 minutos, carrera de 800m), o explosiva (por ejemplo, esprint). ¿Qué tipo de carrera usamos con más frecuencia en el Rugby League? Llévalos a la idea de que lo más importante en el RL es la aceleración de corta distancia.</a:t>
            </a:r>
            <a:endParaRPr lang="en-GB" dirty="0"/>
          </a:p>
        </p:txBody>
      </p:sp>
      <p:sp>
        <p:nvSpPr>
          <p:cNvPr id="4" name="Slide Number Placeholder 3"/>
          <p:cNvSpPr>
            <a:spLocks noGrp="1"/>
          </p:cNvSpPr>
          <p:nvPr>
            <p:ph type="sldNum" sz="quarter" idx="10"/>
          </p:nvPr>
        </p:nvSpPr>
        <p:spPr/>
        <p:txBody>
          <a:bodyPr/>
          <a:lstStyle/>
          <a:p>
            <a:fld id="{9C85D991-4749-4D29-924F-645146173D8C}" type="slidenum">
              <a:rPr lang="en-GB" smtClean="0"/>
              <a:t>128</a:t>
            </a:fld>
            <a:endParaRPr lang="en-GB"/>
          </a:p>
        </p:txBody>
      </p:sp>
    </p:spTree>
    <p:extLst>
      <p:ext uri="{BB962C8B-B14F-4D97-AF65-F5344CB8AC3E}">
        <p14:creationId xmlns:p14="http://schemas.microsoft.com/office/powerpoint/2010/main" val="2586847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Podrías usar carreras de larga distancia en la pretemporada para coger una base aeróbica. Hablad de la </a:t>
            </a:r>
            <a:r>
              <a:rPr lang="es-ES" sz="1800" b="0" dirty="0">
                <a:effectLst/>
                <a:latin typeface="Calibri" panose="020F0502020204030204" pitchFamily="34" charset="0"/>
                <a:ea typeface="Calibri" panose="020F0502020204030204" pitchFamily="34" charset="0"/>
                <a:cs typeface="Times New Roman" panose="02020603050405020304" pitchFamily="18" charset="0"/>
              </a:rPr>
              <a:t>aceleración</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 </a:t>
            </a:r>
            <a:r>
              <a:rPr lang="es-ES" sz="1800" dirty="0">
                <a:effectLst/>
                <a:latin typeface="Calibri" panose="020F0502020204030204" pitchFamily="34" charset="0"/>
                <a:ea typeface="Calibri" panose="020F0502020204030204" pitchFamily="34" charset="0"/>
                <a:cs typeface="Times New Roman" panose="02020603050405020304" pitchFamily="18" charset="0"/>
              </a:rPr>
              <a:t>¿dónde? ¿cuándo? ¿por qué? En un partido – da ejemplos. ¿Por qué es importante la </a:t>
            </a:r>
            <a:r>
              <a:rPr lang="es-ES" sz="1800" b="0" dirty="0">
                <a:effectLst/>
                <a:latin typeface="Calibri" panose="020F0502020204030204" pitchFamily="34" charset="0"/>
                <a:ea typeface="Calibri" panose="020F0502020204030204" pitchFamily="34" charset="0"/>
                <a:cs typeface="Times New Roman" panose="02020603050405020304" pitchFamily="18" charset="0"/>
              </a:rPr>
              <a:t>desaceleración?</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¿dónde? ¿cuándo? ¿por qué? En un partido. Enlaza las dos cosas con la </a:t>
            </a:r>
            <a:r>
              <a:rPr lang="es-ES" sz="1800" b="0" dirty="0">
                <a:effectLst/>
                <a:latin typeface="Calibri" panose="020F0502020204030204" pitchFamily="34" charset="0"/>
                <a:ea typeface="Calibri" panose="020F0502020204030204" pitchFamily="34" charset="0"/>
                <a:cs typeface="Times New Roman" panose="02020603050405020304" pitchFamily="18" charset="0"/>
              </a:rPr>
              <a:t>agilidad</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 tenemos que correr hacia delante, detrás, cambiamos de dirección etc.</a:t>
            </a:r>
          </a:p>
        </p:txBody>
      </p:sp>
      <p:sp>
        <p:nvSpPr>
          <p:cNvPr id="4" name="Slide Number Placeholder 3"/>
          <p:cNvSpPr>
            <a:spLocks noGrp="1"/>
          </p:cNvSpPr>
          <p:nvPr>
            <p:ph type="sldNum" sz="quarter" idx="10"/>
          </p:nvPr>
        </p:nvSpPr>
        <p:spPr/>
        <p:txBody>
          <a:bodyPr/>
          <a:lstStyle/>
          <a:p>
            <a:fld id="{9C85D991-4749-4D29-924F-645146173D8C}" type="slidenum">
              <a:rPr lang="en-GB" smtClean="0"/>
              <a:t>129</a:t>
            </a:fld>
            <a:endParaRPr lang="en-GB"/>
          </a:p>
        </p:txBody>
      </p:sp>
    </p:spTree>
    <p:extLst>
      <p:ext uri="{BB962C8B-B14F-4D97-AF65-F5344CB8AC3E}">
        <p14:creationId xmlns:p14="http://schemas.microsoft.com/office/powerpoint/2010/main" val="388523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Posibles respuestas: 1. cuestionarios, observación, conversación, hacer perfiles.  2. hacer divertidos los entrenes, retarles, fijar objetivos, premiar, animación y </a:t>
            </a:r>
            <a:r>
              <a:rPr lang="es-ES" dirty="0" err="1"/>
              <a:t>feedback</a:t>
            </a:r>
            <a:r>
              <a:rPr lang="es-ES" dirty="0"/>
              <a:t> positivo.</a:t>
            </a:r>
          </a:p>
        </p:txBody>
      </p:sp>
      <p:sp>
        <p:nvSpPr>
          <p:cNvPr id="4" name="Slide Number Placeholder 3"/>
          <p:cNvSpPr>
            <a:spLocks noGrp="1"/>
          </p:cNvSpPr>
          <p:nvPr>
            <p:ph type="sldNum" sz="quarter" idx="10"/>
          </p:nvPr>
        </p:nvSpPr>
        <p:spPr/>
        <p:txBody>
          <a:bodyPr/>
          <a:lstStyle/>
          <a:p>
            <a:fld id="{8AD115C9-E24C-4512-AA8B-319BB49F77B5}" type="slidenum">
              <a:rPr lang="en-US" smtClean="0"/>
              <a:t>38</a:t>
            </a:fld>
            <a:endParaRPr lang="en-US"/>
          </a:p>
        </p:txBody>
      </p:sp>
    </p:spTree>
    <p:extLst>
      <p:ext uri="{BB962C8B-B14F-4D97-AF65-F5344CB8AC3E}">
        <p14:creationId xmlns:p14="http://schemas.microsoft.com/office/powerpoint/2010/main" val="3090967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Relaciona siempre con el juego, por ejemplo, la repetición de los placajes, la repetición de los esprints, la repetición de un set. Ejecutar un placaje, por ejemplo, es </a:t>
            </a:r>
            <a:r>
              <a:rPr lang="es-ES" sz="1800" b="0" dirty="0">
                <a:effectLst/>
                <a:latin typeface="Calibri" panose="020F0502020204030204" pitchFamily="34" charset="0"/>
                <a:ea typeface="Calibri" panose="020F0502020204030204" pitchFamily="34" charset="0"/>
                <a:cs typeface="Times New Roman" panose="02020603050405020304" pitchFamily="18" charset="0"/>
              </a:rPr>
              <a:t>explosivo</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 la colisión, la lucha, ir al suelo, levantarse, colocarse para la próxima fase. Da más ejemplos. Haced la tarea en pareja.</a:t>
            </a:r>
          </a:p>
          <a:p>
            <a:endParaRPr lang="en-GB" dirty="0"/>
          </a:p>
        </p:txBody>
      </p:sp>
      <p:sp>
        <p:nvSpPr>
          <p:cNvPr id="4" name="Slide Number Placeholder 3"/>
          <p:cNvSpPr>
            <a:spLocks noGrp="1"/>
          </p:cNvSpPr>
          <p:nvPr>
            <p:ph type="sldNum" sz="quarter" idx="10"/>
          </p:nvPr>
        </p:nvSpPr>
        <p:spPr/>
        <p:txBody>
          <a:bodyPr/>
          <a:lstStyle/>
          <a:p>
            <a:fld id="{9C85D991-4749-4D29-924F-645146173D8C}" type="slidenum">
              <a:rPr lang="en-GB" smtClean="0"/>
              <a:t>130</a:t>
            </a:fld>
            <a:endParaRPr lang="en-GB"/>
          </a:p>
        </p:txBody>
      </p:sp>
    </p:spTree>
    <p:extLst>
      <p:ext uri="{BB962C8B-B14F-4D97-AF65-F5344CB8AC3E}">
        <p14:creationId xmlns:p14="http://schemas.microsoft.com/office/powerpoint/2010/main" val="160819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Compárala con la motivación externa. Pide que te den ejemplos de la motivación externa y por qué puede que no sea eficaz. </a:t>
            </a:r>
          </a:p>
        </p:txBody>
      </p:sp>
      <p:sp>
        <p:nvSpPr>
          <p:cNvPr id="4" name="Slide Number Placeholder 3"/>
          <p:cNvSpPr>
            <a:spLocks noGrp="1"/>
          </p:cNvSpPr>
          <p:nvPr>
            <p:ph type="sldNum" sz="quarter" idx="10"/>
          </p:nvPr>
        </p:nvSpPr>
        <p:spPr/>
        <p:txBody>
          <a:bodyPr/>
          <a:lstStyle/>
          <a:p>
            <a:fld id="{8AD115C9-E24C-4512-AA8B-319BB49F77B5}" type="slidenum">
              <a:rPr lang="en-US" smtClean="0"/>
              <a:t>39</a:t>
            </a:fld>
            <a:endParaRPr lang="en-US"/>
          </a:p>
        </p:txBody>
      </p:sp>
    </p:spTree>
    <p:extLst>
      <p:ext uri="{BB962C8B-B14F-4D97-AF65-F5344CB8AC3E}">
        <p14:creationId xmlns:p14="http://schemas.microsoft.com/office/powerpoint/2010/main" val="210556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Genera una discusión sobre cada uno de los puntos, enfocándola en el entrenador y lo que puede hacer para fomentar cada una de las necesidades.  </a:t>
            </a:r>
          </a:p>
          <a:p>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40</a:t>
            </a:fld>
            <a:endParaRPr lang="en-US"/>
          </a:p>
        </p:txBody>
      </p:sp>
    </p:spTree>
    <p:extLst>
      <p:ext uri="{BB962C8B-B14F-4D97-AF65-F5344CB8AC3E}">
        <p14:creationId xmlns:p14="http://schemas.microsoft.com/office/powerpoint/2010/main" val="209275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Vuelve a conectarlo con la necesidad de conocer a los jugadores – un entrenador debe saber los niveles para ser capaz de poner unos retos adecuados. Esta puede ser una de las tareas mas difíciles cuando tienes a jugadores de distintas capacidades/experiencias en el mismo grupo. ¿Cómo podemos asegurar que todos se sientan competentes? </a:t>
            </a:r>
            <a:endParaRPr lang="en-GB" dirty="0"/>
          </a:p>
        </p:txBody>
      </p:sp>
      <p:sp>
        <p:nvSpPr>
          <p:cNvPr id="4" name="Slide Number Placeholder 3"/>
          <p:cNvSpPr>
            <a:spLocks noGrp="1"/>
          </p:cNvSpPr>
          <p:nvPr>
            <p:ph type="sldNum" sz="quarter" idx="10"/>
          </p:nvPr>
        </p:nvSpPr>
        <p:spPr/>
        <p:txBody>
          <a:bodyPr/>
          <a:lstStyle/>
          <a:p>
            <a:fld id="{8AD115C9-E24C-4512-AA8B-319BB49F77B5}" type="slidenum">
              <a:rPr lang="en-US" smtClean="0"/>
              <a:t>41</a:t>
            </a:fld>
            <a:endParaRPr lang="en-US"/>
          </a:p>
        </p:txBody>
      </p:sp>
    </p:spTree>
    <p:extLst>
      <p:ext uri="{BB962C8B-B14F-4D97-AF65-F5344CB8AC3E}">
        <p14:creationId xmlns:p14="http://schemas.microsoft.com/office/powerpoint/2010/main" val="345944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¿Quieren añadir mas cosas a las listas?</a:t>
            </a:r>
          </a:p>
        </p:txBody>
      </p:sp>
      <p:sp>
        <p:nvSpPr>
          <p:cNvPr id="4" name="Slide Number Placeholder 3"/>
          <p:cNvSpPr>
            <a:spLocks noGrp="1"/>
          </p:cNvSpPr>
          <p:nvPr>
            <p:ph type="sldNum" sz="quarter" idx="10"/>
          </p:nvPr>
        </p:nvSpPr>
        <p:spPr/>
        <p:txBody>
          <a:bodyPr/>
          <a:lstStyle/>
          <a:p>
            <a:fld id="{8AD115C9-E24C-4512-AA8B-319BB49F77B5}" type="slidenum">
              <a:rPr lang="en-US" smtClean="0"/>
              <a:t>42</a:t>
            </a:fld>
            <a:endParaRPr lang="en-US"/>
          </a:p>
        </p:txBody>
      </p:sp>
    </p:spTree>
    <p:extLst>
      <p:ext uri="{BB962C8B-B14F-4D97-AF65-F5344CB8AC3E}">
        <p14:creationId xmlns:p14="http://schemas.microsoft.com/office/powerpoint/2010/main" val="102052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3FBA-3A8B-4F99-916B-E75AA092DB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1F87C7-3822-49CB-B49B-D3A87BA61A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135071-C527-4445-81D3-95BD8478D13F}"/>
              </a:ext>
            </a:extLst>
          </p:cNvPr>
          <p:cNvSpPr>
            <a:spLocks noGrp="1"/>
          </p:cNvSpPr>
          <p:nvPr>
            <p:ph type="dt" sz="half" idx="10"/>
          </p:nvPr>
        </p:nvSpPr>
        <p:spPr/>
        <p:txBody>
          <a:bodyPr/>
          <a:lstStyle/>
          <a:p>
            <a:fld id="{19085980-829D-4C17-8040-1BB64C7EF4A7}" type="datetimeFigureOut">
              <a:rPr lang="en-GB" smtClean="0"/>
              <a:t>12/04/2021</a:t>
            </a:fld>
            <a:endParaRPr lang="en-GB"/>
          </a:p>
        </p:txBody>
      </p:sp>
      <p:sp>
        <p:nvSpPr>
          <p:cNvPr id="5" name="Footer Placeholder 4">
            <a:extLst>
              <a:ext uri="{FF2B5EF4-FFF2-40B4-BE49-F238E27FC236}">
                <a16:creationId xmlns:a16="http://schemas.microsoft.com/office/drawing/2014/main" id="{6B8433AD-9523-4980-90A1-022AED1E0C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19BDE2-41A9-4AE4-86B5-CE8008C1A124}"/>
              </a:ext>
            </a:extLst>
          </p:cNvPr>
          <p:cNvSpPr>
            <a:spLocks noGrp="1"/>
          </p:cNvSpPr>
          <p:nvPr>
            <p:ph type="sldNum" sz="quarter" idx="12"/>
          </p:nvPr>
        </p:nvSpPr>
        <p:spPr/>
        <p:txBody>
          <a:bodyPr/>
          <a:lstStyle/>
          <a:p>
            <a:fld id="{D309F3F5-D5EB-4001-AF16-88D13F4765DA}" type="slidenum">
              <a:rPr lang="en-GB" smtClean="0"/>
              <a:t>‹#›</a:t>
            </a:fld>
            <a:endParaRPr lang="en-GB"/>
          </a:p>
        </p:txBody>
      </p:sp>
    </p:spTree>
    <p:extLst>
      <p:ext uri="{BB962C8B-B14F-4D97-AF65-F5344CB8AC3E}">
        <p14:creationId xmlns:p14="http://schemas.microsoft.com/office/powerpoint/2010/main" val="26245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878B-4133-4CC6-B811-22B4FEB416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CA1F9A-AEE1-4595-8FEB-11CB295415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B4BE54-E943-4080-91CC-78EF59E35FFC}"/>
              </a:ext>
            </a:extLst>
          </p:cNvPr>
          <p:cNvSpPr>
            <a:spLocks noGrp="1"/>
          </p:cNvSpPr>
          <p:nvPr>
            <p:ph type="dt" sz="half" idx="10"/>
          </p:nvPr>
        </p:nvSpPr>
        <p:spPr/>
        <p:txBody>
          <a:bodyPr/>
          <a:lstStyle/>
          <a:p>
            <a:fld id="{19085980-829D-4C17-8040-1BB64C7EF4A7}" type="datetimeFigureOut">
              <a:rPr lang="en-GB" smtClean="0"/>
              <a:t>12/04/2021</a:t>
            </a:fld>
            <a:endParaRPr lang="en-GB"/>
          </a:p>
        </p:txBody>
      </p:sp>
      <p:sp>
        <p:nvSpPr>
          <p:cNvPr id="5" name="Footer Placeholder 4">
            <a:extLst>
              <a:ext uri="{FF2B5EF4-FFF2-40B4-BE49-F238E27FC236}">
                <a16:creationId xmlns:a16="http://schemas.microsoft.com/office/drawing/2014/main" id="{CA0E3B54-EB7B-4A9C-B66A-33C705FB15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0490BF-29EB-498F-B52A-E93D9DB8C866}"/>
              </a:ext>
            </a:extLst>
          </p:cNvPr>
          <p:cNvSpPr>
            <a:spLocks noGrp="1"/>
          </p:cNvSpPr>
          <p:nvPr>
            <p:ph type="sldNum" sz="quarter" idx="12"/>
          </p:nvPr>
        </p:nvSpPr>
        <p:spPr/>
        <p:txBody>
          <a:bodyPr/>
          <a:lstStyle/>
          <a:p>
            <a:fld id="{D309F3F5-D5EB-4001-AF16-88D13F4765DA}" type="slidenum">
              <a:rPr lang="en-GB" smtClean="0"/>
              <a:t>‹#›</a:t>
            </a:fld>
            <a:endParaRPr lang="en-GB"/>
          </a:p>
        </p:txBody>
      </p:sp>
    </p:spTree>
    <p:extLst>
      <p:ext uri="{BB962C8B-B14F-4D97-AF65-F5344CB8AC3E}">
        <p14:creationId xmlns:p14="http://schemas.microsoft.com/office/powerpoint/2010/main" val="321566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1B3BE-A58C-4218-BE66-4A961D1AF0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DACB23-DFF5-4F87-98F1-918838B445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0EEAE1-30E8-4A79-BDB2-71AC6AE615C7}"/>
              </a:ext>
            </a:extLst>
          </p:cNvPr>
          <p:cNvSpPr>
            <a:spLocks noGrp="1"/>
          </p:cNvSpPr>
          <p:nvPr>
            <p:ph type="dt" sz="half" idx="10"/>
          </p:nvPr>
        </p:nvSpPr>
        <p:spPr/>
        <p:txBody>
          <a:bodyPr/>
          <a:lstStyle/>
          <a:p>
            <a:fld id="{19085980-829D-4C17-8040-1BB64C7EF4A7}" type="datetimeFigureOut">
              <a:rPr lang="en-GB" smtClean="0"/>
              <a:t>12/04/2021</a:t>
            </a:fld>
            <a:endParaRPr lang="en-GB"/>
          </a:p>
        </p:txBody>
      </p:sp>
      <p:sp>
        <p:nvSpPr>
          <p:cNvPr id="5" name="Footer Placeholder 4">
            <a:extLst>
              <a:ext uri="{FF2B5EF4-FFF2-40B4-BE49-F238E27FC236}">
                <a16:creationId xmlns:a16="http://schemas.microsoft.com/office/drawing/2014/main" id="{2C2D5861-2822-4591-954B-8B7C6DE9DA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D3D836-6125-45DF-B74C-93EC47AE16C9}"/>
              </a:ext>
            </a:extLst>
          </p:cNvPr>
          <p:cNvSpPr>
            <a:spLocks noGrp="1"/>
          </p:cNvSpPr>
          <p:nvPr>
            <p:ph type="sldNum" sz="quarter" idx="12"/>
          </p:nvPr>
        </p:nvSpPr>
        <p:spPr/>
        <p:txBody>
          <a:bodyPr/>
          <a:lstStyle/>
          <a:p>
            <a:fld id="{D309F3F5-D5EB-4001-AF16-88D13F4765DA}" type="slidenum">
              <a:rPr lang="en-GB" smtClean="0"/>
              <a:t>‹#›</a:t>
            </a:fld>
            <a:endParaRPr lang="en-GB"/>
          </a:p>
        </p:txBody>
      </p:sp>
    </p:spTree>
    <p:extLst>
      <p:ext uri="{BB962C8B-B14F-4D97-AF65-F5344CB8AC3E}">
        <p14:creationId xmlns:p14="http://schemas.microsoft.com/office/powerpoint/2010/main" val="212074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0C073DF2-DD31-447B-89F4-CEF82A94D7A7}" type="datetime1">
              <a:rPr lang="en-US" smtClean="0"/>
              <a:t>4/12/2021</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6766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3DF2905-D7E2-4171-961B-8EB802C66F9A}" type="datetime1">
              <a:rPr lang="en-US" smtClean="0"/>
              <a:t>4/12/2021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3313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9ACE-2A9F-464D-9F0B-8F949880F3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EEC926-7809-4923-A9C3-E42740D5A4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3577E7-6463-4BBE-A9E0-29118E27A4CF}"/>
              </a:ext>
            </a:extLst>
          </p:cNvPr>
          <p:cNvSpPr>
            <a:spLocks noGrp="1"/>
          </p:cNvSpPr>
          <p:nvPr>
            <p:ph type="dt" sz="half" idx="10"/>
          </p:nvPr>
        </p:nvSpPr>
        <p:spPr/>
        <p:txBody>
          <a:bodyPr/>
          <a:lstStyle/>
          <a:p>
            <a:fld id="{19085980-829D-4C17-8040-1BB64C7EF4A7}" type="datetimeFigureOut">
              <a:rPr lang="en-GB" smtClean="0"/>
              <a:t>12/04/2021</a:t>
            </a:fld>
            <a:endParaRPr lang="en-GB"/>
          </a:p>
        </p:txBody>
      </p:sp>
      <p:sp>
        <p:nvSpPr>
          <p:cNvPr id="5" name="Footer Placeholder 4">
            <a:extLst>
              <a:ext uri="{FF2B5EF4-FFF2-40B4-BE49-F238E27FC236}">
                <a16:creationId xmlns:a16="http://schemas.microsoft.com/office/drawing/2014/main" id="{E2509F2E-A585-40A2-8A9F-78F8661283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A45985-9661-4812-B6A8-4C9D07A6773E}"/>
              </a:ext>
            </a:extLst>
          </p:cNvPr>
          <p:cNvSpPr>
            <a:spLocks noGrp="1"/>
          </p:cNvSpPr>
          <p:nvPr>
            <p:ph type="sldNum" sz="quarter" idx="12"/>
          </p:nvPr>
        </p:nvSpPr>
        <p:spPr/>
        <p:txBody>
          <a:bodyPr/>
          <a:lstStyle/>
          <a:p>
            <a:fld id="{D309F3F5-D5EB-4001-AF16-88D13F4765DA}" type="slidenum">
              <a:rPr lang="en-GB" smtClean="0"/>
              <a:t>‹#›</a:t>
            </a:fld>
            <a:endParaRPr lang="en-GB"/>
          </a:p>
        </p:txBody>
      </p:sp>
    </p:spTree>
    <p:extLst>
      <p:ext uri="{BB962C8B-B14F-4D97-AF65-F5344CB8AC3E}">
        <p14:creationId xmlns:p14="http://schemas.microsoft.com/office/powerpoint/2010/main" val="250213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D9E7F-65D7-4240-A225-5BB33C762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BA07DC-992D-4B76-9DB5-CF356A111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1FE43-5ECC-4DB1-85C9-EB22147D4686}"/>
              </a:ext>
            </a:extLst>
          </p:cNvPr>
          <p:cNvSpPr>
            <a:spLocks noGrp="1"/>
          </p:cNvSpPr>
          <p:nvPr>
            <p:ph type="dt" sz="half" idx="10"/>
          </p:nvPr>
        </p:nvSpPr>
        <p:spPr/>
        <p:txBody>
          <a:bodyPr/>
          <a:lstStyle/>
          <a:p>
            <a:fld id="{19085980-829D-4C17-8040-1BB64C7EF4A7}" type="datetimeFigureOut">
              <a:rPr lang="en-GB" smtClean="0"/>
              <a:t>12/04/2021</a:t>
            </a:fld>
            <a:endParaRPr lang="en-GB"/>
          </a:p>
        </p:txBody>
      </p:sp>
      <p:sp>
        <p:nvSpPr>
          <p:cNvPr id="5" name="Footer Placeholder 4">
            <a:extLst>
              <a:ext uri="{FF2B5EF4-FFF2-40B4-BE49-F238E27FC236}">
                <a16:creationId xmlns:a16="http://schemas.microsoft.com/office/drawing/2014/main" id="{0AB2D5C9-71E2-4B93-8999-BF04D6B33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41DD7-1781-495C-BA68-4E4451A819B7}"/>
              </a:ext>
            </a:extLst>
          </p:cNvPr>
          <p:cNvSpPr>
            <a:spLocks noGrp="1"/>
          </p:cNvSpPr>
          <p:nvPr>
            <p:ph type="sldNum" sz="quarter" idx="12"/>
          </p:nvPr>
        </p:nvSpPr>
        <p:spPr/>
        <p:txBody>
          <a:bodyPr/>
          <a:lstStyle/>
          <a:p>
            <a:fld id="{D309F3F5-D5EB-4001-AF16-88D13F4765DA}" type="slidenum">
              <a:rPr lang="en-GB" smtClean="0"/>
              <a:t>‹#›</a:t>
            </a:fld>
            <a:endParaRPr lang="en-GB"/>
          </a:p>
        </p:txBody>
      </p:sp>
    </p:spTree>
    <p:extLst>
      <p:ext uri="{BB962C8B-B14F-4D97-AF65-F5344CB8AC3E}">
        <p14:creationId xmlns:p14="http://schemas.microsoft.com/office/powerpoint/2010/main" val="2830776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1DFB-D82B-4B0C-8CE9-FE6EC5F100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A3BF3A-F0FE-4532-A6D2-458F966482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09CB69-4BFB-442F-8C86-3CA45A86DE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6B150A-BAE6-46CD-AB12-33D49DD414C1}"/>
              </a:ext>
            </a:extLst>
          </p:cNvPr>
          <p:cNvSpPr>
            <a:spLocks noGrp="1"/>
          </p:cNvSpPr>
          <p:nvPr>
            <p:ph type="dt" sz="half" idx="10"/>
          </p:nvPr>
        </p:nvSpPr>
        <p:spPr/>
        <p:txBody>
          <a:bodyPr/>
          <a:lstStyle/>
          <a:p>
            <a:fld id="{19085980-829D-4C17-8040-1BB64C7EF4A7}" type="datetimeFigureOut">
              <a:rPr lang="en-GB" smtClean="0"/>
              <a:t>12/04/2021</a:t>
            </a:fld>
            <a:endParaRPr lang="en-GB"/>
          </a:p>
        </p:txBody>
      </p:sp>
      <p:sp>
        <p:nvSpPr>
          <p:cNvPr id="6" name="Footer Placeholder 5">
            <a:extLst>
              <a:ext uri="{FF2B5EF4-FFF2-40B4-BE49-F238E27FC236}">
                <a16:creationId xmlns:a16="http://schemas.microsoft.com/office/drawing/2014/main" id="{44787785-F846-4A35-947A-9ECCAE622E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9EAD5C-5215-4DED-BA2E-49BD4C46FB3F}"/>
              </a:ext>
            </a:extLst>
          </p:cNvPr>
          <p:cNvSpPr>
            <a:spLocks noGrp="1"/>
          </p:cNvSpPr>
          <p:nvPr>
            <p:ph type="sldNum" sz="quarter" idx="12"/>
          </p:nvPr>
        </p:nvSpPr>
        <p:spPr/>
        <p:txBody>
          <a:bodyPr/>
          <a:lstStyle/>
          <a:p>
            <a:fld id="{D309F3F5-D5EB-4001-AF16-88D13F4765DA}" type="slidenum">
              <a:rPr lang="en-GB" smtClean="0"/>
              <a:t>‹#›</a:t>
            </a:fld>
            <a:endParaRPr lang="en-GB"/>
          </a:p>
        </p:txBody>
      </p:sp>
    </p:spTree>
    <p:extLst>
      <p:ext uri="{BB962C8B-B14F-4D97-AF65-F5344CB8AC3E}">
        <p14:creationId xmlns:p14="http://schemas.microsoft.com/office/powerpoint/2010/main" val="245710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2103-C97B-4700-97CF-82D3B2B929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165A60-09E1-4735-90D7-2CB151B49C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D8A0CB-5D63-4B07-A95A-6CFC10284C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BE913B-B800-4B78-BC40-B662965A3D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7921D-E61D-4A88-B038-4BC42A3EDD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FB413CD-B7BA-474C-A309-4CE1ABA2591B}"/>
              </a:ext>
            </a:extLst>
          </p:cNvPr>
          <p:cNvSpPr>
            <a:spLocks noGrp="1"/>
          </p:cNvSpPr>
          <p:nvPr>
            <p:ph type="dt" sz="half" idx="10"/>
          </p:nvPr>
        </p:nvSpPr>
        <p:spPr/>
        <p:txBody>
          <a:bodyPr/>
          <a:lstStyle/>
          <a:p>
            <a:fld id="{19085980-829D-4C17-8040-1BB64C7EF4A7}" type="datetimeFigureOut">
              <a:rPr lang="en-GB" smtClean="0"/>
              <a:t>12/04/2021</a:t>
            </a:fld>
            <a:endParaRPr lang="en-GB"/>
          </a:p>
        </p:txBody>
      </p:sp>
      <p:sp>
        <p:nvSpPr>
          <p:cNvPr id="8" name="Footer Placeholder 7">
            <a:extLst>
              <a:ext uri="{FF2B5EF4-FFF2-40B4-BE49-F238E27FC236}">
                <a16:creationId xmlns:a16="http://schemas.microsoft.com/office/drawing/2014/main" id="{FA08E4E0-D722-4EAC-B573-C61D9212B1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87C193-7F91-4812-87DB-6535E81514F7}"/>
              </a:ext>
            </a:extLst>
          </p:cNvPr>
          <p:cNvSpPr>
            <a:spLocks noGrp="1"/>
          </p:cNvSpPr>
          <p:nvPr>
            <p:ph type="sldNum" sz="quarter" idx="12"/>
          </p:nvPr>
        </p:nvSpPr>
        <p:spPr/>
        <p:txBody>
          <a:bodyPr/>
          <a:lstStyle/>
          <a:p>
            <a:fld id="{D309F3F5-D5EB-4001-AF16-88D13F4765DA}" type="slidenum">
              <a:rPr lang="en-GB" smtClean="0"/>
              <a:t>‹#›</a:t>
            </a:fld>
            <a:endParaRPr lang="en-GB"/>
          </a:p>
        </p:txBody>
      </p:sp>
    </p:spTree>
    <p:extLst>
      <p:ext uri="{BB962C8B-B14F-4D97-AF65-F5344CB8AC3E}">
        <p14:creationId xmlns:p14="http://schemas.microsoft.com/office/powerpoint/2010/main" val="419548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71DC-9D5A-4915-9A32-D5D2C9DD04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9F34FF-612A-4BE4-8C61-7515CC084245}"/>
              </a:ext>
            </a:extLst>
          </p:cNvPr>
          <p:cNvSpPr>
            <a:spLocks noGrp="1"/>
          </p:cNvSpPr>
          <p:nvPr>
            <p:ph type="dt" sz="half" idx="10"/>
          </p:nvPr>
        </p:nvSpPr>
        <p:spPr/>
        <p:txBody>
          <a:bodyPr/>
          <a:lstStyle/>
          <a:p>
            <a:fld id="{19085980-829D-4C17-8040-1BB64C7EF4A7}" type="datetimeFigureOut">
              <a:rPr lang="en-GB" smtClean="0"/>
              <a:t>12/04/2021</a:t>
            </a:fld>
            <a:endParaRPr lang="en-GB"/>
          </a:p>
        </p:txBody>
      </p:sp>
      <p:sp>
        <p:nvSpPr>
          <p:cNvPr id="4" name="Footer Placeholder 3">
            <a:extLst>
              <a:ext uri="{FF2B5EF4-FFF2-40B4-BE49-F238E27FC236}">
                <a16:creationId xmlns:a16="http://schemas.microsoft.com/office/drawing/2014/main" id="{4E2330CC-44B2-49A5-9EFC-5AB86E5342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D4E99B-6377-45CD-A1AF-6C3A440E629B}"/>
              </a:ext>
            </a:extLst>
          </p:cNvPr>
          <p:cNvSpPr>
            <a:spLocks noGrp="1"/>
          </p:cNvSpPr>
          <p:nvPr>
            <p:ph type="sldNum" sz="quarter" idx="12"/>
          </p:nvPr>
        </p:nvSpPr>
        <p:spPr/>
        <p:txBody>
          <a:bodyPr/>
          <a:lstStyle/>
          <a:p>
            <a:fld id="{D309F3F5-D5EB-4001-AF16-88D13F4765DA}" type="slidenum">
              <a:rPr lang="en-GB" smtClean="0"/>
              <a:t>‹#›</a:t>
            </a:fld>
            <a:endParaRPr lang="en-GB"/>
          </a:p>
        </p:txBody>
      </p:sp>
    </p:spTree>
    <p:extLst>
      <p:ext uri="{BB962C8B-B14F-4D97-AF65-F5344CB8AC3E}">
        <p14:creationId xmlns:p14="http://schemas.microsoft.com/office/powerpoint/2010/main" val="95243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2973C-AC04-44FC-89BE-123DA5D0D440}"/>
              </a:ext>
            </a:extLst>
          </p:cNvPr>
          <p:cNvSpPr>
            <a:spLocks noGrp="1"/>
          </p:cNvSpPr>
          <p:nvPr>
            <p:ph type="dt" sz="half" idx="10"/>
          </p:nvPr>
        </p:nvSpPr>
        <p:spPr/>
        <p:txBody>
          <a:bodyPr/>
          <a:lstStyle/>
          <a:p>
            <a:fld id="{19085980-829D-4C17-8040-1BB64C7EF4A7}" type="datetimeFigureOut">
              <a:rPr lang="en-GB" smtClean="0"/>
              <a:t>12/04/2021</a:t>
            </a:fld>
            <a:endParaRPr lang="en-GB"/>
          </a:p>
        </p:txBody>
      </p:sp>
      <p:sp>
        <p:nvSpPr>
          <p:cNvPr id="3" name="Footer Placeholder 2">
            <a:extLst>
              <a:ext uri="{FF2B5EF4-FFF2-40B4-BE49-F238E27FC236}">
                <a16:creationId xmlns:a16="http://schemas.microsoft.com/office/drawing/2014/main" id="{95A32D76-D1C7-466D-A821-7859DC152B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630A32-7CD0-473F-B52A-637983BB7DAF}"/>
              </a:ext>
            </a:extLst>
          </p:cNvPr>
          <p:cNvSpPr>
            <a:spLocks noGrp="1"/>
          </p:cNvSpPr>
          <p:nvPr>
            <p:ph type="sldNum" sz="quarter" idx="12"/>
          </p:nvPr>
        </p:nvSpPr>
        <p:spPr/>
        <p:txBody>
          <a:bodyPr/>
          <a:lstStyle/>
          <a:p>
            <a:fld id="{D309F3F5-D5EB-4001-AF16-88D13F4765DA}" type="slidenum">
              <a:rPr lang="en-GB" smtClean="0"/>
              <a:t>‹#›</a:t>
            </a:fld>
            <a:endParaRPr lang="en-GB"/>
          </a:p>
        </p:txBody>
      </p:sp>
    </p:spTree>
    <p:extLst>
      <p:ext uri="{BB962C8B-B14F-4D97-AF65-F5344CB8AC3E}">
        <p14:creationId xmlns:p14="http://schemas.microsoft.com/office/powerpoint/2010/main" val="216928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A736-A882-4AE3-A7CB-83C1788DC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B0AFC5-F420-4779-919C-7AC701D6C7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55D60F-6FC2-4EFF-834E-316F1DD0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F3197-EB03-4D2C-A0AA-E979D9465AE9}"/>
              </a:ext>
            </a:extLst>
          </p:cNvPr>
          <p:cNvSpPr>
            <a:spLocks noGrp="1"/>
          </p:cNvSpPr>
          <p:nvPr>
            <p:ph type="dt" sz="half" idx="10"/>
          </p:nvPr>
        </p:nvSpPr>
        <p:spPr/>
        <p:txBody>
          <a:bodyPr/>
          <a:lstStyle/>
          <a:p>
            <a:fld id="{19085980-829D-4C17-8040-1BB64C7EF4A7}" type="datetimeFigureOut">
              <a:rPr lang="en-GB" smtClean="0"/>
              <a:t>12/04/2021</a:t>
            </a:fld>
            <a:endParaRPr lang="en-GB"/>
          </a:p>
        </p:txBody>
      </p:sp>
      <p:sp>
        <p:nvSpPr>
          <p:cNvPr id="6" name="Footer Placeholder 5">
            <a:extLst>
              <a:ext uri="{FF2B5EF4-FFF2-40B4-BE49-F238E27FC236}">
                <a16:creationId xmlns:a16="http://schemas.microsoft.com/office/drawing/2014/main" id="{91BC2CD5-B3F4-4409-B906-4A066AB623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BBB483-BAB7-4976-89C2-B404EBB67F3D}"/>
              </a:ext>
            </a:extLst>
          </p:cNvPr>
          <p:cNvSpPr>
            <a:spLocks noGrp="1"/>
          </p:cNvSpPr>
          <p:nvPr>
            <p:ph type="sldNum" sz="quarter" idx="12"/>
          </p:nvPr>
        </p:nvSpPr>
        <p:spPr/>
        <p:txBody>
          <a:bodyPr/>
          <a:lstStyle/>
          <a:p>
            <a:fld id="{D309F3F5-D5EB-4001-AF16-88D13F4765DA}" type="slidenum">
              <a:rPr lang="en-GB" smtClean="0"/>
              <a:t>‹#›</a:t>
            </a:fld>
            <a:endParaRPr lang="en-GB"/>
          </a:p>
        </p:txBody>
      </p:sp>
    </p:spTree>
    <p:extLst>
      <p:ext uri="{BB962C8B-B14F-4D97-AF65-F5344CB8AC3E}">
        <p14:creationId xmlns:p14="http://schemas.microsoft.com/office/powerpoint/2010/main" val="267042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E81A-7318-436D-ADDA-3213527126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6CCEAB-E7DF-4B8E-AC2B-A4DBD8C903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081556-B577-4815-909E-C438D672C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FD29D-1093-4E3E-952C-1CF5CB05128D}"/>
              </a:ext>
            </a:extLst>
          </p:cNvPr>
          <p:cNvSpPr>
            <a:spLocks noGrp="1"/>
          </p:cNvSpPr>
          <p:nvPr>
            <p:ph type="dt" sz="half" idx="10"/>
          </p:nvPr>
        </p:nvSpPr>
        <p:spPr/>
        <p:txBody>
          <a:bodyPr/>
          <a:lstStyle/>
          <a:p>
            <a:fld id="{19085980-829D-4C17-8040-1BB64C7EF4A7}" type="datetimeFigureOut">
              <a:rPr lang="en-GB" smtClean="0"/>
              <a:t>12/04/2021</a:t>
            </a:fld>
            <a:endParaRPr lang="en-GB"/>
          </a:p>
        </p:txBody>
      </p:sp>
      <p:sp>
        <p:nvSpPr>
          <p:cNvPr id="6" name="Footer Placeholder 5">
            <a:extLst>
              <a:ext uri="{FF2B5EF4-FFF2-40B4-BE49-F238E27FC236}">
                <a16:creationId xmlns:a16="http://schemas.microsoft.com/office/drawing/2014/main" id="{4C4620A7-0C10-4617-9C5A-0407DB73AF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794D33-FF38-4225-80AD-268F2CAD1098}"/>
              </a:ext>
            </a:extLst>
          </p:cNvPr>
          <p:cNvSpPr>
            <a:spLocks noGrp="1"/>
          </p:cNvSpPr>
          <p:nvPr>
            <p:ph type="sldNum" sz="quarter" idx="12"/>
          </p:nvPr>
        </p:nvSpPr>
        <p:spPr/>
        <p:txBody>
          <a:bodyPr/>
          <a:lstStyle/>
          <a:p>
            <a:fld id="{D309F3F5-D5EB-4001-AF16-88D13F4765DA}" type="slidenum">
              <a:rPr lang="en-GB" smtClean="0"/>
              <a:t>‹#›</a:t>
            </a:fld>
            <a:endParaRPr lang="en-GB"/>
          </a:p>
        </p:txBody>
      </p:sp>
    </p:spTree>
    <p:extLst>
      <p:ext uri="{BB962C8B-B14F-4D97-AF65-F5344CB8AC3E}">
        <p14:creationId xmlns:p14="http://schemas.microsoft.com/office/powerpoint/2010/main" val="180144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BBEDE-CB6D-4748-AAFE-E0401808C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75AB8F-310F-4667-B903-74CE51AEFD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37F448-0A83-4CB1-8DBC-71503C7BC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85980-829D-4C17-8040-1BB64C7EF4A7}" type="datetimeFigureOut">
              <a:rPr lang="en-GB" smtClean="0"/>
              <a:t>12/04/2021</a:t>
            </a:fld>
            <a:endParaRPr lang="en-GB"/>
          </a:p>
        </p:txBody>
      </p:sp>
      <p:sp>
        <p:nvSpPr>
          <p:cNvPr id="5" name="Footer Placeholder 4">
            <a:extLst>
              <a:ext uri="{FF2B5EF4-FFF2-40B4-BE49-F238E27FC236}">
                <a16:creationId xmlns:a16="http://schemas.microsoft.com/office/drawing/2014/main" id="{B6A7C6F6-3AC4-41E6-8F61-999DB128A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8E6F1E-E57A-4B6D-AEA2-E12AFC7654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9F3F5-D5EB-4001-AF16-88D13F4765DA}" type="slidenum">
              <a:rPr lang="en-GB" smtClean="0"/>
              <a:t>‹#›</a:t>
            </a:fld>
            <a:endParaRPr lang="en-GB"/>
          </a:p>
        </p:txBody>
      </p:sp>
    </p:spTree>
    <p:extLst>
      <p:ext uri="{BB962C8B-B14F-4D97-AF65-F5344CB8AC3E}">
        <p14:creationId xmlns:p14="http://schemas.microsoft.com/office/powerpoint/2010/main" val="1107207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hemeOverride" Target="../theme/themeOverride28.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hemeOverride" Target="../theme/themeOverride29.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hemeOverride" Target="../theme/themeOverride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hemeOverride" Target="../theme/themeOverride31.xml"/><Relationship Id="rId4" Type="http://schemas.openxmlformats.org/officeDocument/2006/relationships/image" Target="../media/image41.jpe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hemeOverride" Target="../theme/themeOverride3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hemeOverride" Target="../theme/themeOverride3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hemeOverride" Target="../theme/themeOverride3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hemeOverride" Target="../theme/themeOverride3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hemeOverride" Target="../theme/themeOverride3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hemeOverride" Target="../theme/themeOverride3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hemeOverride" Target="../theme/themeOverride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hemeOverride" Target="../theme/themeOverride39.xml"/></Relationships>
</file>

<file path=ppt/slides/_rels/slide1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hemeOverride" Target="../theme/themeOverride40.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hemeOverride" Target="../theme/themeOverride41.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hemeOverride" Target="../theme/themeOverride42.xml"/><Relationship Id="rId4" Type="http://schemas.openxmlformats.org/officeDocument/2006/relationships/image" Target="../media/image1.jp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hemeOverride" Target="../theme/themeOverride43.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hemeOverride" Target="../theme/themeOverride44.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hemeOverride" Target="../theme/themeOverride45.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hemeOverride" Target="../theme/themeOverride46.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hemeOverride" Target="../theme/themeOverride4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hemeOverride" Target="../theme/themeOverride4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5.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1119473"/>
            <a:ext cx="12192000" cy="830997"/>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n-US" altLang="en-US" sz="4800" b="1" dirty="0" err="1">
                <a:solidFill>
                  <a:prstClr val="black"/>
                </a:solidFill>
                <a:latin typeface="Calibri" panose="020F0502020204030204" pitchFamily="34" charset="0"/>
                <a:cs typeface="Calibri" panose="020F0502020204030204" pitchFamily="34" charset="0"/>
              </a:rPr>
              <a:t>Entrenador</a:t>
            </a:r>
            <a:r>
              <a:rPr lang="en-US" altLang="en-US" sz="4800" b="1" dirty="0">
                <a:solidFill>
                  <a:prstClr val="black"/>
                </a:solidFill>
                <a:latin typeface="Calibri" panose="020F0502020204030204" pitchFamily="34" charset="0"/>
                <a:cs typeface="Calibri" panose="020F0502020204030204" pitchFamily="34" charset="0"/>
              </a:rPr>
              <a:t> de Nivel 1 de IRL</a:t>
            </a:r>
            <a:endParaRPr lang="en-AU" altLang="en-US" sz="4800" b="1" dirty="0">
              <a:solidFill>
                <a:prstClr val="black"/>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6DB88C5-EE29-4633-BF70-2CD8BEBBFEF4}"/>
              </a:ext>
            </a:extLst>
          </p:cNvPr>
          <p:cNvSpPr txBox="1"/>
          <p:nvPr/>
        </p:nvSpPr>
        <p:spPr>
          <a:xfrm>
            <a:off x="0" y="3296087"/>
            <a:ext cx="12192000" cy="707886"/>
          </a:xfrm>
          <a:prstGeom prst="rect">
            <a:avLst/>
          </a:prstGeom>
          <a:noFill/>
          <a:ln>
            <a:noFill/>
          </a:ln>
        </p:spPr>
        <p:txBody>
          <a:bodyPr wrap="square" rtlCol="0" anchor="ctr" anchorCtr="1">
            <a:spAutoFit/>
          </a:bodyPr>
          <a:lstStyle/>
          <a:p>
            <a:pPr algn="ctr"/>
            <a:r>
              <a:rPr lang="en-US" sz="4000" b="1" dirty="0">
                <a:latin typeface="Calibri" panose="020F0502020204030204" pitchFamily="34" charset="0"/>
                <a:cs typeface="Calibri" panose="020F0502020204030204" pitchFamily="34" charset="0"/>
              </a:rPr>
              <a:t>Modulo 1: </a:t>
            </a:r>
            <a:r>
              <a:rPr lang="es-ES" sz="4000" b="1" dirty="0">
                <a:latin typeface="Calibri" panose="020F0502020204030204" pitchFamily="34" charset="0"/>
                <a:cs typeface="Calibri" panose="020F0502020204030204" pitchFamily="34" charset="0"/>
              </a:rPr>
              <a:t>Labores</a:t>
            </a:r>
            <a:r>
              <a:rPr lang="en-US" sz="4000" b="1" dirty="0">
                <a:latin typeface="Calibri" panose="020F0502020204030204" pitchFamily="34" charset="0"/>
                <a:cs typeface="Calibri" panose="020F0502020204030204" pitchFamily="34" charset="0"/>
              </a:rPr>
              <a:t> y </a:t>
            </a:r>
            <a:r>
              <a:rPr lang="es-ES" sz="4000" b="1" dirty="0">
                <a:latin typeface="Calibri" panose="020F0502020204030204" pitchFamily="34" charset="0"/>
                <a:cs typeface="Calibri" panose="020F0502020204030204" pitchFamily="34" charset="0"/>
              </a:rPr>
              <a:t>Responsabilidades</a:t>
            </a:r>
            <a:r>
              <a:rPr lang="en-US" sz="4000" b="1" dirty="0">
                <a:latin typeface="Calibri" panose="020F0502020204030204" pitchFamily="34" charset="0"/>
                <a:cs typeface="Calibri" panose="020F0502020204030204" pitchFamily="34" charset="0"/>
              </a:rPr>
              <a:t> del </a:t>
            </a:r>
            <a:r>
              <a:rPr lang="es-ES" sz="4000" b="1" dirty="0">
                <a:latin typeface="Calibri" panose="020F0502020204030204" pitchFamily="34" charset="0"/>
                <a:cs typeface="Calibri" panose="020F0502020204030204" pitchFamily="34" charset="0"/>
              </a:rPr>
              <a:t>Entrenador</a:t>
            </a:r>
          </a:p>
        </p:txBody>
      </p:sp>
      <p:sp>
        <p:nvSpPr>
          <p:cNvPr id="4" name="TextBox 3">
            <a:extLst>
              <a:ext uri="{FF2B5EF4-FFF2-40B4-BE49-F238E27FC236}">
                <a16:creationId xmlns:a16="http://schemas.microsoft.com/office/drawing/2014/main" id="{AE57C479-5020-437D-87DC-181BCAA6A9FE}"/>
              </a:ext>
            </a:extLst>
          </p:cNvPr>
          <p:cNvSpPr txBox="1"/>
          <p:nvPr/>
        </p:nvSpPr>
        <p:spPr>
          <a:xfrm>
            <a:off x="7772592" y="5465616"/>
            <a:ext cx="3882887" cy="968278"/>
          </a:xfrm>
          <a:prstGeom prst="rect">
            <a:avLst/>
          </a:prstGeom>
          <a:noFill/>
          <a:ln>
            <a:noFill/>
          </a:ln>
        </p:spPr>
        <p:txBody>
          <a:bodyPr wrap="square" rtlCol="0" anchor="ctr" anchorCtr="1">
            <a:spAutoFit/>
          </a:bodyPr>
          <a:lstStyle/>
          <a:p>
            <a:pPr>
              <a:lnSpc>
                <a:spcPct val="107000"/>
              </a:lnSpc>
              <a:spcAft>
                <a:spcPts val="8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Creado por IRL para su uso, con permiso y dirección, por educadores acreditados de la RLEF y APRLC.</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F5E1D1F-9C94-B249-89AC-DDBE577030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17087" y="2082465"/>
            <a:ext cx="7157825" cy="1081627"/>
          </a:xfrm>
          <a:prstGeom prst="rect">
            <a:avLst/>
          </a:prstGeom>
        </p:spPr>
      </p:pic>
    </p:spTree>
    <p:extLst>
      <p:ext uri="{BB962C8B-B14F-4D97-AF65-F5344CB8AC3E}">
        <p14:creationId xmlns:p14="http://schemas.microsoft.com/office/powerpoint/2010/main" val="253545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424206" y="1333989"/>
            <a:ext cx="11131691" cy="4489691"/>
          </a:xfrm>
          <a:prstGeom prst="rect">
            <a:avLst/>
          </a:prstGeom>
          <a:noFill/>
          <a:ln>
            <a:noFill/>
          </a:ln>
        </p:spPr>
        <p:txBody>
          <a:bodyPr wrap="square" rtlCol="0" anchor="ctr" anchorCtr="1">
            <a:spAutoFit/>
          </a:bodyPr>
          <a:lstStyle/>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¿Eres consciente de que es la responsabilidad del entrenador asegurar que él mismo cumpla con toda la legislación vigente acerca de la protección de jugadores menores?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Esta legislación puede incluir la necesidad de obtener un Certificado de Antecedentes Penales o una licencia (esto puede variar entre países).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Confirma con las autoridades deportivas de tu país para asegurarte de que hayas cumplido con todas las expectativas.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D32B571-BB9D-4275-BABC-7AD7199BFC25}"/>
              </a:ext>
            </a:extLst>
          </p:cNvPr>
          <p:cNvSpPr txBox="1"/>
          <p:nvPr/>
        </p:nvSpPr>
        <p:spPr>
          <a:xfrm>
            <a:off x="1" y="518037"/>
            <a:ext cx="12191999" cy="707886"/>
          </a:xfrm>
          <a:prstGeom prst="rect">
            <a:avLst/>
          </a:prstGeom>
          <a:noFill/>
          <a:ln>
            <a:noFill/>
          </a:ln>
        </p:spPr>
        <p:txBody>
          <a:bodyPr wrap="square" rtlCol="0" anchor="ctr" anchorCtr="1">
            <a:spAutoFit/>
          </a:bodyPr>
          <a:lstStyle/>
          <a:p>
            <a:pPr lvl="0" algn="ctr">
              <a:spcBef>
                <a:spcPct val="20000"/>
              </a:spcBef>
              <a:buClr>
                <a:srgbClr val="954F72"/>
              </a:buClr>
              <a:buSzPct val="60000"/>
              <a:defRPr/>
            </a:pPr>
            <a:r>
              <a:rPr lang="es-ES" altLang="en-US" sz="4000" b="1" dirty="0">
                <a:latin typeface="Calibri" panose="020F0502020204030204" pitchFamily="34" charset="0"/>
                <a:cs typeface="Calibri" panose="020F0502020204030204" pitchFamily="34" charset="0"/>
              </a:rPr>
              <a:t>Proteger a los menores</a:t>
            </a:r>
          </a:p>
        </p:txBody>
      </p:sp>
    </p:spTree>
    <p:extLst>
      <p:ext uri="{BB962C8B-B14F-4D97-AF65-F5344CB8AC3E}">
        <p14:creationId xmlns:p14="http://schemas.microsoft.com/office/powerpoint/2010/main" val="94510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606490" y="1610041"/>
            <a:ext cx="10907486" cy="3637919"/>
          </a:xfrm>
          <a:prstGeom prst="rect">
            <a:avLst/>
          </a:prstGeom>
          <a:noFill/>
          <a:ln>
            <a:noFill/>
          </a:ln>
        </p:spPr>
        <p:txBody>
          <a:bodyPr wrap="square" rtlCol="0" anchor="ctr" anchorCtr="1">
            <a:spAutoFit/>
          </a:bodyPr>
          <a:lstStyle/>
          <a:p>
            <a:pPr marL="457200" indent="-457200">
              <a:lnSpc>
                <a:spcPct val="90000"/>
              </a:lnSpc>
              <a:buClr>
                <a:schemeClr val="tx1"/>
              </a:buClr>
              <a:buFont typeface="Wingdings" panose="05000000000000000000" pitchFamily="2" charset="2"/>
              <a:buChar char="§"/>
              <a:defRPr/>
            </a:pPr>
            <a:r>
              <a:rPr lang="es-ES" sz="3200" dirty="0"/>
              <a:t>Llega rápido al balón; acércate desde el lado;  fíjate en el balón en todo momento</a:t>
            </a:r>
          </a:p>
          <a:p>
            <a:pPr marL="457200" indent="-457200">
              <a:lnSpc>
                <a:spcPct val="90000"/>
              </a:lnSpc>
              <a:buClr>
                <a:schemeClr val="tx1"/>
              </a:buClr>
              <a:buFont typeface="Wingdings" panose="05000000000000000000" pitchFamily="2" charset="2"/>
              <a:buChar char="§"/>
              <a:defRPr/>
            </a:pPr>
            <a:r>
              <a:rPr lang="es-ES" sz="3200" dirty="0"/>
              <a:t>Tírate rápido encima del balón, asumiendo una postura buena y segura, mientras mantienes el cuerpo entre el balón y el rival</a:t>
            </a:r>
          </a:p>
          <a:p>
            <a:pPr marL="457200" indent="-457200">
              <a:lnSpc>
                <a:spcPct val="90000"/>
              </a:lnSpc>
              <a:buClr>
                <a:schemeClr val="tx1"/>
              </a:buClr>
              <a:buFont typeface="Wingdings" panose="05000000000000000000" pitchFamily="2" charset="2"/>
              <a:buChar char="§"/>
              <a:defRPr/>
            </a:pPr>
            <a:r>
              <a:rPr lang="es-ES" sz="3200" dirty="0"/>
              <a:t>Gira al lado</a:t>
            </a:r>
          </a:p>
          <a:p>
            <a:pPr marL="457200" indent="-457200">
              <a:lnSpc>
                <a:spcPct val="90000"/>
              </a:lnSpc>
              <a:buClr>
                <a:schemeClr val="tx1"/>
              </a:buClr>
              <a:buFont typeface="Wingdings" panose="05000000000000000000" pitchFamily="2" charset="2"/>
              <a:buChar char="§"/>
              <a:defRPr/>
            </a:pPr>
            <a:r>
              <a:rPr lang="es-ES" sz="3200" dirty="0"/>
              <a:t>Coloca el antebrazo encima del balón y levántalo desde el abdomen para asegurar la posesión</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163834"/>
            <a:ext cx="12191999" cy="1323439"/>
          </a:xfrm>
          <a:prstGeom prst="rect">
            <a:avLst/>
          </a:prstGeom>
          <a:noFill/>
          <a:ln>
            <a:noFill/>
          </a:ln>
        </p:spPr>
        <p:txBody>
          <a:bodyPr wrap="square" rtlCol="0" anchor="ctr" anchorCtr="1">
            <a:spAutoFit/>
          </a:bodyPr>
          <a:lstStyle/>
          <a:p>
            <a:pPr algn="ctr"/>
            <a:r>
              <a:rPr lang="es-ES" sz="4000" b="1" dirty="0"/>
              <a:t>Tirarse Encima de un Balón Suelto (en movimiento o estático)</a:t>
            </a:r>
            <a:endParaRPr lang="es-ES" sz="4000" dirty="0"/>
          </a:p>
        </p:txBody>
      </p:sp>
    </p:spTree>
    <p:extLst>
      <p:ext uri="{BB962C8B-B14F-4D97-AF65-F5344CB8AC3E}">
        <p14:creationId xmlns:p14="http://schemas.microsoft.com/office/powerpoint/2010/main" val="178083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A7223-8DFC-4573-BCDB-44EA27DD4F33}"/>
              </a:ext>
            </a:extLst>
          </p:cNvPr>
          <p:cNvSpPr txBox="1"/>
          <p:nvPr/>
        </p:nvSpPr>
        <p:spPr>
          <a:xfrm>
            <a:off x="0" y="439381"/>
            <a:ext cx="12192000" cy="707886"/>
          </a:xfrm>
          <a:prstGeom prst="rect">
            <a:avLst/>
          </a:prstGeom>
          <a:noFill/>
          <a:ln>
            <a:noFill/>
          </a:ln>
        </p:spPr>
        <p:txBody>
          <a:bodyPr wrap="square" rtlCol="0" anchor="ctr" anchorCtr="1">
            <a:spAutoFit/>
          </a:bodyPr>
          <a:lstStyle/>
          <a:p>
            <a:pPr algn="ctr"/>
            <a:r>
              <a:rPr lang="es-ES" sz="4000" b="1" dirty="0"/>
              <a:t>Coger un Balón Suelto / Perdido</a:t>
            </a:r>
          </a:p>
        </p:txBody>
      </p:sp>
      <p:sp>
        <p:nvSpPr>
          <p:cNvPr id="3" name="Rectangle 2">
            <a:extLst>
              <a:ext uri="{FF2B5EF4-FFF2-40B4-BE49-F238E27FC236}">
                <a16:creationId xmlns:a16="http://schemas.microsoft.com/office/drawing/2014/main" id="{BCEDB3C3-9744-47A0-88B3-C4FCA81E6D08}"/>
              </a:ext>
            </a:extLst>
          </p:cNvPr>
          <p:cNvSpPr/>
          <p:nvPr/>
        </p:nvSpPr>
        <p:spPr>
          <a:xfrm>
            <a:off x="681135" y="1561415"/>
            <a:ext cx="10730204" cy="2985433"/>
          </a:xfrm>
          <a:prstGeom prst="rect">
            <a:avLst/>
          </a:prstGeom>
        </p:spPr>
        <p:txBody>
          <a:bodyPr wrap="square">
            <a:spAutoFit/>
          </a:bodyPr>
          <a:lstStyle/>
          <a:p>
            <a:pPr>
              <a:buClr>
                <a:schemeClr val="tx1"/>
              </a:buClr>
              <a:defRPr/>
            </a:pPr>
            <a:r>
              <a:rPr lang="en-AU" altLang="en-US" sz="2800" dirty="0">
                <a:solidFill>
                  <a:srgbClr val="00B050"/>
                </a:solidFill>
                <a:effectLst>
                  <a:outerShdw blurRad="38100" dist="38100" dir="2700000" algn="tl">
                    <a:srgbClr val="000000">
                      <a:alpha val="43137"/>
                    </a:srgbClr>
                  </a:outerShdw>
                </a:effectLst>
              </a:rPr>
              <a:t> </a:t>
            </a:r>
          </a:p>
          <a:p>
            <a:pPr>
              <a:buClr>
                <a:schemeClr val="tx1"/>
              </a:buClr>
              <a:buFont typeface="Arial" charset="0"/>
              <a:buChar char="•"/>
              <a:defRPr/>
            </a:pPr>
            <a:r>
              <a:rPr lang="es-ES" altLang="en-US" sz="3200" dirty="0"/>
              <a:t>Acércate al balón desde el lado; reduce la velocidad; no quites la mirada al balón</a:t>
            </a:r>
          </a:p>
          <a:p>
            <a:pPr>
              <a:buClr>
                <a:schemeClr val="tx1"/>
              </a:buClr>
              <a:buFont typeface="Arial" charset="0"/>
              <a:buChar char="•"/>
              <a:defRPr/>
            </a:pPr>
            <a:r>
              <a:rPr lang="es-ES" altLang="en-US" sz="3200" dirty="0"/>
              <a:t>Flexiona las rodillas; ahorcájate al balón desde el lado</a:t>
            </a:r>
          </a:p>
          <a:p>
            <a:pPr>
              <a:buClr>
                <a:schemeClr val="tx1"/>
              </a:buClr>
              <a:buFont typeface="Arial" charset="0"/>
              <a:buChar char="•"/>
              <a:defRPr/>
            </a:pPr>
            <a:r>
              <a:rPr lang="es-ES" altLang="en-US" sz="3200" dirty="0"/>
              <a:t>La mano trasera alza el balón desde abajo mientras la mano delantera lo estabiliza para asegurar la posesión</a:t>
            </a:r>
          </a:p>
        </p:txBody>
      </p:sp>
    </p:spTree>
    <p:extLst>
      <p:ext uri="{BB962C8B-B14F-4D97-AF65-F5344CB8AC3E}">
        <p14:creationId xmlns:p14="http://schemas.microsoft.com/office/powerpoint/2010/main" val="338440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670249" y="1260955"/>
            <a:ext cx="10851502" cy="4856714"/>
          </a:xfrm>
          <a:prstGeom prst="rect">
            <a:avLst/>
          </a:prstGeom>
          <a:noFill/>
          <a:ln>
            <a:noFill/>
          </a:ln>
        </p:spPr>
        <p:txBody>
          <a:bodyPr wrap="square" rtlCol="0" anchor="ctr" anchorCtr="1">
            <a:spAutoFit/>
          </a:bodyPr>
          <a:lstStyle/>
          <a:p>
            <a:pPr marL="533400" indent="-533400">
              <a:lnSpc>
                <a:spcPct val="90000"/>
              </a:lnSpc>
              <a:buFont typeface="Wingdings" panose="05000000000000000000" pitchFamily="2" charset="2"/>
              <a:buChar char="§"/>
            </a:pPr>
            <a:r>
              <a:rPr lang="es-ES" altLang="en-US" sz="2400" dirty="0"/>
              <a:t>Este es el “ultimo acto” o la conclusión de un movimiento defensivo.</a:t>
            </a:r>
          </a:p>
          <a:p>
            <a:pPr marL="533400" indent="-533400">
              <a:lnSpc>
                <a:spcPct val="90000"/>
              </a:lnSpc>
              <a:buFont typeface="Wingdings" panose="05000000000000000000" pitchFamily="2" charset="2"/>
              <a:buChar char="§"/>
            </a:pPr>
            <a:r>
              <a:rPr lang="es-ES" altLang="en-US" sz="2400" dirty="0"/>
              <a:t>Para el placador, los puntos claves por tener en cuenta son:</a:t>
            </a:r>
          </a:p>
          <a:p>
            <a:pPr marL="990600" lvl="1" indent="-533400">
              <a:lnSpc>
                <a:spcPct val="90000"/>
              </a:lnSpc>
              <a:buFont typeface="Wingdings" panose="05000000000000000000" pitchFamily="2" charset="2"/>
              <a:buChar char="§"/>
            </a:pPr>
            <a:r>
              <a:rPr lang="es-ES" altLang="en-US" sz="2400" dirty="0"/>
              <a:t>postura</a:t>
            </a:r>
            <a:r>
              <a:rPr lang="en-AU" altLang="en-US" sz="2400" dirty="0"/>
              <a:t> </a:t>
            </a:r>
            <a:r>
              <a:rPr lang="es-ES" altLang="en-US" sz="2400" dirty="0"/>
              <a:t>(“cuerpo”) – acércate; cabeza fuera de peligro</a:t>
            </a:r>
          </a:p>
          <a:p>
            <a:pPr marL="990600" lvl="1" indent="-533400">
              <a:lnSpc>
                <a:spcPct val="90000"/>
              </a:lnSpc>
              <a:buFont typeface="Wingdings" panose="05000000000000000000" pitchFamily="2" charset="2"/>
              <a:buChar char="§"/>
            </a:pPr>
            <a:r>
              <a:rPr lang="es-ES" altLang="en-US" sz="2400" dirty="0"/>
              <a:t>timing (“hombro”)</a:t>
            </a:r>
          </a:p>
          <a:p>
            <a:pPr marL="990600" lvl="1" indent="-533400">
              <a:lnSpc>
                <a:spcPct val="90000"/>
              </a:lnSpc>
              <a:buFont typeface="Wingdings" panose="05000000000000000000" pitchFamily="2" charset="2"/>
              <a:buChar char="§"/>
            </a:pPr>
            <a:r>
              <a:rPr lang="es-ES" altLang="en-US" sz="2400" dirty="0"/>
              <a:t>contacto (“abrazar”)</a:t>
            </a:r>
          </a:p>
          <a:p>
            <a:pPr marL="990600" lvl="1" indent="-533400">
              <a:lnSpc>
                <a:spcPct val="90000"/>
              </a:lnSpc>
              <a:buFont typeface="Wingdings" panose="05000000000000000000" pitchFamily="2" charset="2"/>
              <a:buChar char="§"/>
            </a:pPr>
            <a:r>
              <a:rPr lang="es-ES" altLang="en-US" sz="2400" dirty="0"/>
              <a:t>impulsar / terminar (“pies”)</a:t>
            </a:r>
            <a:endParaRPr lang="en-AU" altLang="en-US" sz="2400" dirty="0"/>
          </a:p>
          <a:p>
            <a:pPr marL="914400" lvl="1" indent="-457200">
              <a:lnSpc>
                <a:spcPct val="90000"/>
              </a:lnSpc>
            </a:pPr>
            <a:endParaRPr lang="en-AU" altLang="en-US" sz="2400" dirty="0"/>
          </a:p>
          <a:p>
            <a:pPr marL="533400" indent="-533400">
              <a:lnSpc>
                <a:spcPct val="90000"/>
              </a:lnSpc>
              <a:buFont typeface="Wingdings" panose="05000000000000000000" pitchFamily="2" charset="2"/>
              <a:buChar char="§"/>
            </a:pPr>
            <a:r>
              <a:rPr lang="es-ES" altLang="en-US" sz="2400" dirty="0"/>
              <a:t>Para el portador del balón, los puntos claves son: </a:t>
            </a:r>
          </a:p>
          <a:p>
            <a:pPr marL="914400" lvl="1" indent="-457200">
              <a:lnSpc>
                <a:spcPct val="90000"/>
              </a:lnSpc>
              <a:buFont typeface="Wingdings" panose="05000000000000000000" pitchFamily="2" charset="2"/>
              <a:buChar char="§"/>
            </a:pPr>
            <a:r>
              <a:rPr lang="es-ES" altLang="en-US" sz="2400" dirty="0"/>
              <a:t>Mantener control del balón – en el contacto y mas allá</a:t>
            </a:r>
          </a:p>
          <a:p>
            <a:pPr marL="914400" lvl="1" indent="-457200">
              <a:lnSpc>
                <a:spcPct val="90000"/>
              </a:lnSpc>
              <a:buFont typeface="Wingdings" panose="05000000000000000000" pitchFamily="2" charset="2"/>
              <a:buChar char="§"/>
            </a:pPr>
            <a:r>
              <a:rPr lang="es-ES" altLang="en-US" sz="2400" dirty="0"/>
              <a:t>Intentar llevar el control por un PTB rápido</a:t>
            </a:r>
          </a:p>
          <a:p>
            <a:pPr marL="914400" lvl="1" indent="-457200">
              <a:lnSpc>
                <a:spcPct val="90000"/>
              </a:lnSpc>
              <a:buFont typeface="Wingdings" panose="05000000000000000000" pitchFamily="2" charset="2"/>
              <a:buChar char="§"/>
            </a:pPr>
            <a:r>
              <a:rPr lang="es-ES" altLang="en-US" sz="2400" dirty="0"/>
              <a:t>Evitar flexión del cuello/espalda/columna en postura de hurgar</a:t>
            </a:r>
          </a:p>
          <a:p>
            <a:pPr marL="914400" lvl="1" indent="-457200">
              <a:lnSpc>
                <a:spcPct val="90000"/>
              </a:lnSpc>
            </a:pPr>
            <a:endParaRPr lang="en-AU" altLang="en-US" sz="2400" dirty="0"/>
          </a:p>
          <a:p>
            <a:pPr marL="914400" lvl="1" indent="-457200">
              <a:lnSpc>
                <a:spcPct val="90000"/>
              </a:lnSpc>
            </a:pPr>
            <a:r>
              <a:rPr lang="es-ES" altLang="en-US" sz="2400" dirty="0"/>
              <a:t>  </a:t>
            </a:r>
            <a:r>
              <a:rPr lang="es-ES" altLang="en-US" sz="2400" b="1" u="sng" dirty="0"/>
              <a:t>NOTA</a:t>
            </a:r>
            <a:r>
              <a:rPr lang="es-ES" altLang="en-US" sz="2400" dirty="0"/>
              <a:t>: Cerca de la línea e intentando marcar, el </a:t>
            </a:r>
            <a:r>
              <a:rPr lang="es-ES" altLang="en-US" sz="2400" dirty="0" err="1"/>
              <a:t>talonador</a:t>
            </a:r>
            <a:r>
              <a:rPr lang="es-ES" altLang="en-US" sz="2400" dirty="0"/>
              <a:t> debería ir mas bajo y paralelo al suelo, impulsándose hacia delante.</a:t>
            </a:r>
          </a:p>
          <a:p>
            <a:pPr marL="533400" indent="-533400">
              <a:lnSpc>
                <a:spcPct val="90000"/>
              </a:lnSpc>
            </a:pPr>
            <a:endParaRPr lang="en-AU" altLang="en-US" sz="800" dirty="0"/>
          </a:p>
        </p:txBody>
      </p:sp>
      <p:sp>
        <p:nvSpPr>
          <p:cNvPr id="2" name="TextBox 1">
            <a:extLst>
              <a:ext uri="{FF2B5EF4-FFF2-40B4-BE49-F238E27FC236}">
                <a16:creationId xmlns:a16="http://schemas.microsoft.com/office/drawing/2014/main" id="{88BA7223-8DFC-4573-BCDB-44EA27DD4F33}"/>
              </a:ext>
            </a:extLst>
          </p:cNvPr>
          <p:cNvSpPr txBox="1"/>
          <p:nvPr/>
        </p:nvSpPr>
        <p:spPr>
          <a:xfrm>
            <a:off x="0" y="430655"/>
            <a:ext cx="12192000" cy="707886"/>
          </a:xfrm>
          <a:prstGeom prst="rect">
            <a:avLst/>
          </a:prstGeom>
          <a:noFill/>
          <a:ln>
            <a:noFill/>
          </a:ln>
        </p:spPr>
        <p:txBody>
          <a:bodyPr wrap="square" rtlCol="0" anchor="ctr" anchorCtr="1">
            <a:spAutoFit/>
          </a:bodyPr>
          <a:lstStyle/>
          <a:p>
            <a:pPr algn="ctr"/>
            <a:r>
              <a:rPr lang="es-ES" sz="4000" b="1" dirty="0"/>
              <a:t>El Placaje</a:t>
            </a:r>
          </a:p>
        </p:txBody>
      </p:sp>
    </p:spTree>
    <p:extLst>
      <p:ext uri="{BB962C8B-B14F-4D97-AF65-F5344CB8AC3E}">
        <p14:creationId xmlns:p14="http://schemas.microsoft.com/office/powerpoint/2010/main" val="140718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513185" y="1241384"/>
            <a:ext cx="7093564" cy="5410712"/>
          </a:xfrm>
          <a:prstGeom prst="rect">
            <a:avLst/>
          </a:prstGeom>
          <a:noFill/>
          <a:ln>
            <a:noFill/>
          </a:ln>
        </p:spPr>
        <p:txBody>
          <a:bodyPr wrap="square" rtlCol="0" anchor="ctr" anchorCtr="1">
            <a:spAutoFit/>
          </a:bodyPr>
          <a:lstStyle/>
          <a:p>
            <a:pPr marL="457200" indent="-457200">
              <a:lnSpc>
                <a:spcPct val="90000"/>
              </a:lnSpc>
              <a:buClr>
                <a:schemeClr val="tx1"/>
              </a:buClr>
              <a:buFont typeface="Wingdings" panose="05000000000000000000" pitchFamily="2" charset="2"/>
              <a:buChar char="§"/>
            </a:pPr>
            <a:r>
              <a:rPr lang="es-ES" altLang="en-US" sz="3200" dirty="0"/>
              <a:t>Acércate – tan cerca como posible al portador</a:t>
            </a:r>
          </a:p>
          <a:p>
            <a:pPr marL="457200" indent="-457200">
              <a:lnSpc>
                <a:spcPct val="90000"/>
              </a:lnSpc>
              <a:buClr>
                <a:schemeClr val="tx1"/>
              </a:buClr>
              <a:buFont typeface="Wingdings" panose="05000000000000000000" pitchFamily="2" charset="2"/>
              <a:buChar char="§"/>
            </a:pPr>
            <a:r>
              <a:rPr lang="es-ES" altLang="en-US" sz="3200" dirty="0"/>
              <a:t>Flexiona las rodillas</a:t>
            </a:r>
          </a:p>
          <a:p>
            <a:pPr marL="457200" indent="-457200">
              <a:lnSpc>
                <a:spcPct val="90000"/>
              </a:lnSpc>
              <a:buClr>
                <a:schemeClr val="tx1"/>
              </a:buClr>
              <a:buFont typeface="Wingdings" panose="05000000000000000000" pitchFamily="2" charset="2"/>
              <a:buChar char="§"/>
            </a:pPr>
            <a:r>
              <a:rPr lang="es-ES" altLang="en-US" sz="3200" dirty="0"/>
              <a:t>Cabeza arriba – mirada en el objetivo: zona de cadera / muslo</a:t>
            </a:r>
          </a:p>
          <a:p>
            <a:pPr marL="457200" indent="-457200">
              <a:lnSpc>
                <a:spcPct val="90000"/>
              </a:lnSpc>
              <a:buClr>
                <a:schemeClr val="tx1"/>
              </a:buClr>
              <a:buFont typeface="Wingdings" panose="05000000000000000000" pitchFamily="2" charset="2"/>
              <a:buChar char="§"/>
            </a:pPr>
            <a:r>
              <a:rPr lang="es-ES" altLang="en-US" sz="3200" dirty="0"/>
              <a:t>Impúlsate a la zona de contacto – entre las rodillas y la cintura</a:t>
            </a:r>
          </a:p>
          <a:p>
            <a:pPr marL="457200" indent="-457200">
              <a:lnSpc>
                <a:spcPct val="90000"/>
              </a:lnSpc>
              <a:buClr>
                <a:schemeClr val="tx1"/>
              </a:buClr>
              <a:buFont typeface="Wingdings" panose="05000000000000000000" pitchFamily="2" charset="2"/>
              <a:buChar char="§"/>
            </a:pPr>
            <a:r>
              <a:rPr lang="es-ES" altLang="en-US" sz="3200" dirty="0"/>
              <a:t>Primer contacto con el hombro</a:t>
            </a:r>
          </a:p>
          <a:p>
            <a:pPr marL="457200" indent="-457200">
              <a:lnSpc>
                <a:spcPct val="90000"/>
              </a:lnSpc>
              <a:buClr>
                <a:schemeClr val="tx1"/>
              </a:buClr>
              <a:buFont typeface="Wingdings" panose="05000000000000000000" pitchFamily="2" charset="2"/>
              <a:buChar char="§"/>
            </a:pPr>
            <a:r>
              <a:rPr lang="es-ES" altLang="en-US" sz="3200" dirty="0"/>
              <a:t>Cabeza detrás del trasero del portador; abraza por las piernas</a:t>
            </a:r>
          </a:p>
          <a:p>
            <a:pPr marL="457200" indent="-457200">
              <a:lnSpc>
                <a:spcPct val="90000"/>
              </a:lnSpc>
              <a:buClr>
                <a:schemeClr val="tx1"/>
              </a:buClr>
              <a:buFont typeface="Wingdings" panose="05000000000000000000" pitchFamily="2" charset="2"/>
              <a:buChar char="§"/>
            </a:pPr>
            <a:r>
              <a:rPr lang="es-ES" altLang="en-US" sz="3200" dirty="0"/>
              <a:t>Impulso de piernas con fuerza y </a:t>
            </a:r>
            <a:r>
              <a:rPr lang="es-ES" altLang="en-US" sz="3200" dirty="0" err="1"/>
              <a:t>rápidez</a:t>
            </a:r>
            <a:endParaRPr lang="es-ES" altLang="en-US" sz="3200" dirty="0"/>
          </a:p>
        </p:txBody>
      </p:sp>
      <p:sp>
        <p:nvSpPr>
          <p:cNvPr id="2" name="TextBox 1">
            <a:extLst>
              <a:ext uri="{FF2B5EF4-FFF2-40B4-BE49-F238E27FC236}">
                <a16:creationId xmlns:a16="http://schemas.microsoft.com/office/drawing/2014/main" id="{88BA7223-8DFC-4573-BCDB-44EA27DD4F33}"/>
              </a:ext>
            </a:extLst>
          </p:cNvPr>
          <p:cNvSpPr txBox="1"/>
          <p:nvPr/>
        </p:nvSpPr>
        <p:spPr>
          <a:xfrm>
            <a:off x="0" y="359313"/>
            <a:ext cx="12192000" cy="707886"/>
          </a:xfrm>
          <a:prstGeom prst="rect">
            <a:avLst/>
          </a:prstGeom>
          <a:noFill/>
          <a:ln>
            <a:noFill/>
          </a:ln>
        </p:spPr>
        <p:txBody>
          <a:bodyPr wrap="square" rtlCol="0" anchor="ctr" anchorCtr="1">
            <a:spAutoFit/>
          </a:bodyPr>
          <a:lstStyle/>
          <a:p>
            <a:pPr algn="ctr"/>
            <a:r>
              <a:rPr lang="es-ES" sz="4000" b="1" dirty="0"/>
              <a:t>Placaje Lateral</a:t>
            </a:r>
            <a:endParaRPr lang="es-ES" sz="4000" dirty="0"/>
          </a:p>
        </p:txBody>
      </p:sp>
      <p:pic>
        <p:nvPicPr>
          <p:cNvPr id="8" name="Picture 11">
            <a:extLst>
              <a:ext uri="{FF2B5EF4-FFF2-40B4-BE49-F238E27FC236}">
                <a16:creationId xmlns:a16="http://schemas.microsoft.com/office/drawing/2014/main" id="{8DFE5CDC-7C27-481E-BAF7-8AFD6042A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028" y="1570957"/>
            <a:ext cx="4207004" cy="421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27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475861" y="1557542"/>
            <a:ext cx="7784413" cy="5078313"/>
          </a:xfrm>
          <a:prstGeom prst="rect">
            <a:avLst/>
          </a:prstGeom>
          <a:noFill/>
          <a:ln>
            <a:noFill/>
          </a:ln>
        </p:spPr>
        <p:txBody>
          <a:bodyPr wrap="square" rtlCol="0" anchor="ctr" anchorCtr="1">
            <a:spAutoFit/>
          </a:bodyPr>
          <a:lstStyle/>
          <a:p>
            <a:pPr marL="457200" indent="-457200">
              <a:lnSpc>
                <a:spcPct val="90000"/>
              </a:lnSpc>
              <a:buClr>
                <a:schemeClr val="tx1"/>
              </a:buClr>
              <a:buFont typeface="Wingdings" panose="05000000000000000000" pitchFamily="2" charset="2"/>
              <a:buChar char="§"/>
            </a:pPr>
            <a:r>
              <a:rPr lang="es-ES" altLang="en-US" sz="3000" dirty="0"/>
              <a:t>El placador avanza rápido</a:t>
            </a:r>
          </a:p>
          <a:p>
            <a:pPr marL="457200" indent="-457200">
              <a:lnSpc>
                <a:spcPct val="90000"/>
              </a:lnSpc>
              <a:buClr>
                <a:schemeClr val="tx1"/>
              </a:buClr>
              <a:buFont typeface="Wingdings" panose="05000000000000000000" pitchFamily="2" charset="2"/>
              <a:buChar char="§"/>
            </a:pPr>
            <a:r>
              <a:rPr lang="es-ES" altLang="en-US" sz="3000" dirty="0"/>
              <a:t>Estate equilibrado, peso en los dedos de los pies; listo para ir en cualquier dirección</a:t>
            </a:r>
          </a:p>
          <a:p>
            <a:pPr marL="457200" indent="-457200">
              <a:lnSpc>
                <a:spcPct val="90000"/>
              </a:lnSpc>
              <a:buClr>
                <a:schemeClr val="tx1"/>
              </a:buClr>
              <a:buFont typeface="Wingdings" panose="05000000000000000000" pitchFamily="2" charset="2"/>
              <a:buChar char="§"/>
            </a:pPr>
            <a:r>
              <a:rPr lang="es-ES" altLang="en-US" sz="3000" dirty="0"/>
              <a:t>Baja el peso – mirada en los muslos del portador</a:t>
            </a:r>
          </a:p>
          <a:p>
            <a:pPr marL="457200" indent="-457200">
              <a:lnSpc>
                <a:spcPct val="90000"/>
              </a:lnSpc>
              <a:buClr>
                <a:schemeClr val="tx1"/>
              </a:buClr>
              <a:buFont typeface="Wingdings" panose="05000000000000000000" pitchFamily="2" charset="2"/>
              <a:buChar char="§"/>
            </a:pPr>
            <a:r>
              <a:rPr lang="es-ES" altLang="en-US" sz="3000" dirty="0"/>
              <a:t>Cabeza – mantenla a un lado</a:t>
            </a:r>
          </a:p>
          <a:p>
            <a:pPr marL="457200" indent="-457200">
              <a:lnSpc>
                <a:spcPct val="90000"/>
              </a:lnSpc>
              <a:buClr>
                <a:schemeClr val="tx1"/>
              </a:buClr>
              <a:buFont typeface="Wingdings" panose="05000000000000000000" pitchFamily="2" charset="2"/>
              <a:buChar char="§"/>
            </a:pPr>
            <a:r>
              <a:rPr lang="es-ES" altLang="en-US" sz="3000" dirty="0"/>
              <a:t>Hombro – mételo en su muslo</a:t>
            </a:r>
          </a:p>
          <a:p>
            <a:pPr marL="457200" indent="-457200">
              <a:lnSpc>
                <a:spcPct val="90000"/>
              </a:lnSpc>
              <a:buClr>
                <a:schemeClr val="tx1"/>
              </a:buClr>
              <a:buFont typeface="Wingdings" panose="05000000000000000000" pitchFamily="2" charset="2"/>
              <a:buChar char="§"/>
            </a:pPr>
            <a:r>
              <a:rPr lang="es-ES" altLang="en-US" sz="3000" dirty="0"/>
              <a:t>Brazos – abrázalos fuerte alrededor de sus piernas</a:t>
            </a:r>
          </a:p>
          <a:p>
            <a:pPr marL="457200" indent="-457200">
              <a:lnSpc>
                <a:spcPct val="90000"/>
              </a:lnSpc>
              <a:buClr>
                <a:schemeClr val="tx1"/>
              </a:buClr>
              <a:buFont typeface="Wingdings" panose="05000000000000000000" pitchFamily="2" charset="2"/>
              <a:buChar char="§"/>
            </a:pPr>
            <a:r>
              <a:rPr lang="es-ES" altLang="en-US" sz="3000" dirty="0"/>
              <a:t>Inclina hacia atrás mientras giras al lateral – deja que el momento del portador le lleve al suelo</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153889"/>
            <a:ext cx="12192000" cy="1323439"/>
          </a:xfrm>
          <a:prstGeom prst="rect">
            <a:avLst/>
          </a:prstGeom>
          <a:noFill/>
          <a:ln>
            <a:noFill/>
          </a:ln>
        </p:spPr>
        <p:txBody>
          <a:bodyPr wrap="square" rtlCol="0" anchor="ctr" anchorCtr="1">
            <a:spAutoFit/>
          </a:bodyPr>
          <a:lstStyle/>
          <a:p>
            <a:pPr algn="ctr"/>
            <a:r>
              <a:rPr lang="es-ES" sz="4000" b="1" dirty="0"/>
              <a:t>Placaje Frontal</a:t>
            </a:r>
            <a:br>
              <a:rPr lang="es-ES" sz="4000" b="1" dirty="0"/>
            </a:br>
            <a:r>
              <a:rPr lang="es-ES" sz="4000" b="1" dirty="0"/>
              <a:t>(placador deja que el portador entre)</a:t>
            </a:r>
            <a:endParaRPr lang="es-ES" sz="4000" dirty="0"/>
          </a:p>
        </p:txBody>
      </p:sp>
      <p:pic>
        <p:nvPicPr>
          <p:cNvPr id="8" name="Picture 12">
            <a:extLst>
              <a:ext uri="{FF2B5EF4-FFF2-40B4-BE49-F238E27FC236}">
                <a16:creationId xmlns:a16="http://schemas.microsoft.com/office/drawing/2014/main" id="{86544C4A-44F3-4F77-9E98-C5D60BAFB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932"/>
          <a:stretch>
            <a:fillRect/>
          </a:stretch>
        </p:blipFill>
        <p:spPr>
          <a:xfrm>
            <a:off x="8366737" y="2219583"/>
            <a:ext cx="3701415" cy="2653981"/>
          </a:xfrm>
          <a:prstGeom prst="rect">
            <a:avLst/>
          </a:prstGeom>
          <a:noFill/>
        </p:spPr>
      </p:pic>
    </p:spTree>
    <p:extLst>
      <p:ext uri="{BB962C8B-B14F-4D97-AF65-F5344CB8AC3E}">
        <p14:creationId xmlns:p14="http://schemas.microsoft.com/office/powerpoint/2010/main" val="27429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1439396"/>
            <a:ext cx="12192000" cy="5133713"/>
          </a:xfrm>
          <a:prstGeom prst="rect">
            <a:avLst/>
          </a:prstGeom>
          <a:noFill/>
          <a:ln>
            <a:noFill/>
          </a:ln>
        </p:spPr>
        <p:txBody>
          <a:bodyPr wrap="square" rtlCol="0" anchor="ctr" anchorCtr="1">
            <a:spAutoFit/>
          </a:bodyPr>
          <a:lstStyle/>
          <a:p>
            <a:pPr marL="533400" indent="-533400">
              <a:lnSpc>
                <a:spcPct val="90000"/>
              </a:lnSpc>
            </a:pPr>
            <a:r>
              <a:rPr lang="es-ES" altLang="en-US" sz="2000" dirty="0"/>
              <a:t>Conocido como el placaje del “balón y todo” (“</a:t>
            </a:r>
            <a:r>
              <a:rPr lang="es-ES" altLang="en-US" sz="2000" dirty="0" err="1"/>
              <a:t>ball</a:t>
            </a:r>
            <a:r>
              <a:rPr lang="es-ES" altLang="en-US" sz="2000" dirty="0"/>
              <a:t> and </a:t>
            </a:r>
            <a:r>
              <a:rPr lang="es-ES" altLang="en-US" sz="2000" dirty="0" err="1"/>
              <a:t>all</a:t>
            </a:r>
            <a:r>
              <a:rPr lang="es-ES" altLang="en-US" sz="2000" dirty="0"/>
              <a:t>”), este placaje solo se debería introducir cuando ya están competentes en el placaje los jugadores. Los jugadores del equipo que presentan la tendencia por placar en alto deberían ser aconsejados a desistir. Un placaje asfixiante puede ser más eficaz cuando el placador se enfrenta con un portador que tiene apoyo, o si el placador sabe que cuenta con el apoyo de otros compañeros en el placaje.</a:t>
            </a:r>
          </a:p>
          <a:p>
            <a:pPr marL="533400" indent="-533400">
              <a:lnSpc>
                <a:spcPct val="90000"/>
              </a:lnSpc>
            </a:pPr>
            <a:endParaRPr lang="en-AU" altLang="en-US" sz="2400" dirty="0"/>
          </a:p>
          <a:p>
            <a:pPr marL="533400" indent="-533400">
              <a:lnSpc>
                <a:spcPct val="90000"/>
              </a:lnSpc>
            </a:pPr>
            <a:r>
              <a:rPr lang="es-ES" altLang="en-US" sz="2400" b="1" u="sng" dirty="0"/>
              <a:t>Puntos Importantes:</a:t>
            </a:r>
          </a:p>
          <a:p>
            <a:pPr marL="533400" indent="-533400">
              <a:lnSpc>
                <a:spcPct val="90000"/>
              </a:lnSpc>
            </a:pPr>
            <a:endParaRPr lang="en-AU" altLang="en-US" sz="2400" b="1" u="sng" dirty="0"/>
          </a:p>
          <a:p>
            <a:pPr marL="533400" indent="-533400">
              <a:lnSpc>
                <a:spcPct val="90000"/>
              </a:lnSpc>
              <a:buFont typeface="Wingdings" panose="05000000000000000000" pitchFamily="2" charset="2"/>
              <a:buAutoNum type="arabicPeriod"/>
            </a:pPr>
            <a:r>
              <a:rPr lang="es-ES" altLang="en-US" sz="2400" dirty="0"/>
              <a:t>Mantén la mirada en el objetivo – el balón.</a:t>
            </a:r>
          </a:p>
          <a:p>
            <a:pPr marL="533400" indent="-533400">
              <a:lnSpc>
                <a:spcPct val="90000"/>
              </a:lnSpc>
              <a:buFont typeface="Wingdings" panose="05000000000000000000" pitchFamily="2" charset="2"/>
              <a:buAutoNum type="arabicPeriod"/>
            </a:pPr>
            <a:r>
              <a:rPr lang="es-ES" altLang="en-US" sz="2400" dirty="0"/>
              <a:t>Avanza y colócate rápido.</a:t>
            </a:r>
          </a:p>
          <a:p>
            <a:pPr marL="533400" indent="-533400">
              <a:lnSpc>
                <a:spcPct val="90000"/>
              </a:lnSpc>
              <a:buFont typeface="Wingdings" panose="05000000000000000000" pitchFamily="2" charset="2"/>
              <a:buAutoNum type="arabicPeriod"/>
            </a:pPr>
            <a:r>
              <a:rPr lang="es-ES" altLang="en-US" sz="2400" dirty="0"/>
              <a:t>Atrapa el balón entre el cuerpo del placador y él del portador. La cabeza debe estar a un lado, fuera de peligro.</a:t>
            </a:r>
          </a:p>
          <a:p>
            <a:pPr marL="533400" indent="-533400">
              <a:lnSpc>
                <a:spcPct val="90000"/>
              </a:lnSpc>
              <a:buFont typeface="Wingdings" panose="05000000000000000000" pitchFamily="2" charset="2"/>
              <a:buAutoNum type="arabicPeriod"/>
            </a:pPr>
            <a:r>
              <a:rPr lang="es-ES" altLang="en-US" sz="2400" dirty="0"/>
              <a:t>Se deberían abrazar con fuerza los brazos por la parte superior del cuerpo.</a:t>
            </a:r>
          </a:p>
          <a:p>
            <a:pPr marL="533400" indent="-533400">
              <a:lnSpc>
                <a:spcPct val="90000"/>
              </a:lnSpc>
              <a:buFont typeface="Wingdings" panose="05000000000000000000" pitchFamily="2" charset="2"/>
              <a:buAutoNum type="arabicPeriod"/>
            </a:pPr>
            <a:r>
              <a:rPr lang="es-ES" altLang="en-US" sz="2400" dirty="0"/>
              <a:t>Se deberían cerrar los brazos del portador contra su propia cuerpo.</a:t>
            </a:r>
          </a:p>
          <a:p>
            <a:pPr marL="533400" indent="-533400">
              <a:lnSpc>
                <a:spcPct val="90000"/>
              </a:lnSpc>
              <a:buFont typeface="Wingdings" panose="05000000000000000000" pitchFamily="2" charset="2"/>
              <a:buAutoNum type="arabicPeriod"/>
            </a:pPr>
            <a:r>
              <a:rPr lang="es-ES" altLang="en-US" sz="2400" dirty="0"/>
              <a:t>Si es posible, debería llevarlo al suelo.</a:t>
            </a:r>
          </a:p>
          <a:p>
            <a:pPr marL="533400" indent="-533400">
              <a:lnSpc>
                <a:spcPct val="90000"/>
              </a:lnSpc>
              <a:buFont typeface="Wingdings" panose="05000000000000000000" pitchFamily="2" charset="2"/>
              <a:buAutoNum type="arabicPeriod"/>
            </a:pPr>
            <a:r>
              <a:rPr lang="es-ES" altLang="en-US" sz="2400" dirty="0"/>
              <a:t>El timing es vital.</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105962"/>
            <a:ext cx="12192000" cy="1323439"/>
          </a:xfrm>
          <a:prstGeom prst="rect">
            <a:avLst/>
          </a:prstGeom>
          <a:noFill/>
          <a:ln>
            <a:noFill/>
          </a:ln>
        </p:spPr>
        <p:txBody>
          <a:bodyPr wrap="square" rtlCol="0" anchor="ctr" anchorCtr="1">
            <a:spAutoFit/>
          </a:bodyPr>
          <a:lstStyle/>
          <a:p>
            <a:pPr algn="ctr"/>
            <a:r>
              <a:rPr lang="es-ES" altLang="en-US" sz="4000" b="1" dirty="0"/>
              <a:t>El Placaje Asfixiante: “Uno contra Uno”</a:t>
            </a:r>
          </a:p>
          <a:p>
            <a:pPr algn="ctr"/>
            <a:r>
              <a:rPr lang="es-ES" altLang="en-US" sz="4000" b="1" dirty="0"/>
              <a:t>Es decir, frenando el avance del balón</a:t>
            </a:r>
          </a:p>
        </p:txBody>
      </p:sp>
    </p:spTree>
    <p:extLst>
      <p:ext uri="{BB962C8B-B14F-4D97-AF65-F5344CB8AC3E}">
        <p14:creationId xmlns:p14="http://schemas.microsoft.com/office/powerpoint/2010/main" val="137180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1078843"/>
            <a:ext cx="12192000" cy="830997"/>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n-US" altLang="en-US" sz="4800" b="1" dirty="0" err="1">
                <a:solidFill>
                  <a:prstClr val="black"/>
                </a:solidFill>
                <a:latin typeface="Calibri" panose="020F0502020204030204" pitchFamily="34" charset="0"/>
                <a:cs typeface="Calibri" panose="020F0502020204030204" pitchFamily="34" charset="0"/>
              </a:rPr>
              <a:t>Entrenador</a:t>
            </a:r>
            <a:r>
              <a:rPr lang="en-US" altLang="en-US" sz="4800" b="1" dirty="0">
                <a:solidFill>
                  <a:prstClr val="black"/>
                </a:solidFill>
                <a:latin typeface="Calibri" panose="020F0502020204030204" pitchFamily="34" charset="0"/>
                <a:cs typeface="Calibri" panose="020F0502020204030204" pitchFamily="34" charset="0"/>
              </a:rPr>
              <a:t> de Nivel 1 de IRL</a:t>
            </a:r>
            <a:endParaRPr lang="en-AU" altLang="en-US" sz="4800" b="1"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0" y="3075057"/>
            <a:ext cx="12192000" cy="707886"/>
          </a:xfrm>
          <a:prstGeom prst="rect">
            <a:avLst/>
          </a:prstGeom>
          <a:noFill/>
          <a:ln>
            <a:noFill/>
          </a:ln>
        </p:spPr>
        <p:txBody>
          <a:bodyPr wrap="square" rtlCol="0" anchor="ctr" anchorCtr="1">
            <a:spAutoFit/>
          </a:bodyPr>
          <a:lstStyle/>
          <a:p>
            <a:pPr algn="ctr"/>
            <a:r>
              <a:rPr lang="en-US" sz="4000" b="1" dirty="0">
                <a:latin typeface="Calibri" panose="020F0502020204030204" pitchFamily="34" charset="0"/>
                <a:cs typeface="Calibri" panose="020F0502020204030204" pitchFamily="34" charset="0"/>
              </a:rPr>
              <a:t>Modulo 7: </a:t>
            </a:r>
            <a:r>
              <a:rPr lang="en-US" sz="4000" b="1" dirty="0" err="1">
                <a:latin typeface="Calibri" panose="020F0502020204030204" pitchFamily="34" charset="0"/>
                <a:cs typeface="Calibri" panose="020F0502020204030204" pitchFamily="34" charset="0"/>
              </a:rPr>
              <a:t>Organización</a:t>
            </a:r>
            <a:r>
              <a:rPr lang="en-US" sz="4000" b="1" dirty="0">
                <a:latin typeface="Calibri" panose="020F0502020204030204" pitchFamily="34" charset="0"/>
                <a:cs typeface="Calibri" panose="020F0502020204030204" pitchFamily="34" charset="0"/>
              </a:rPr>
              <a:t> y </a:t>
            </a:r>
            <a:r>
              <a:rPr lang="en-US" sz="4000" b="1" dirty="0" err="1">
                <a:latin typeface="Calibri" panose="020F0502020204030204" pitchFamily="34" charset="0"/>
                <a:cs typeface="Calibri" panose="020F0502020204030204" pitchFamily="34" charset="0"/>
              </a:rPr>
              <a:t>Estructura</a:t>
            </a:r>
            <a:r>
              <a:rPr lang="en-US" sz="4000" b="1" dirty="0">
                <a:latin typeface="Calibri" panose="020F0502020204030204" pitchFamily="34" charset="0"/>
                <a:cs typeface="Calibri" panose="020F0502020204030204" pitchFamily="34" charset="0"/>
              </a:rPr>
              <a:t> del </a:t>
            </a:r>
            <a:r>
              <a:rPr lang="en-US" sz="4000" b="1" dirty="0" err="1">
                <a:latin typeface="Calibri" panose="020F0502020204030204" pitchFamily="34" charset="0"/>
                <a:cs typeface="Calibri" panose="020F0502020204030204" pitchFamily="34" charset="0"/>
              </a:rPr>
              <a:t>Equipo</a:t>
            </a:r>
            <a:endParaRPr lang="en-AU" sz="4000"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775E5D2-95B8-463E-87B0-AF40AA4301E4}"/>
              </a:ext>
            </a:extLst>
          </p:cNvPr>
          <p:cNvSpPr/>
          <p:nvPr/>
        </p:nvSpPr>
        <p:spPr>
          <a:xfrm>
            <a:off x="7522590" y="5779157"/>
            <a:ext cx="4669410" cy="968278"/>
          </a:xfrm>
          <a:prstGeom prst="rect">
            <a:avLst/>
          </a:prstGeom>
        </p:spPr>
        <p:txBody>
          <a:bodyPr wrap="square">
            <a:spAutoFit/>
          </a:bodyPr>
          <a:lstStyle/>
          <a:p>
            <a:pPr>
              <a:lnSpc>
                <a:spcPct val="107000"/>
              </a:lnSpc>
              <a:spcAft>
                <a:spcPts val="8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Creado por IRL para su uso, con permiso y dirección, por educadores acreditados de la RLEF y APRLC.</a:t>
            </a:r>
          </a:p>
        </p:txBody>
      </p:sp>
      <p:pic>
        <p:nvPicPr>
          <p:cNvPr id="5" name="Picture 4">
            <a:extLst>
              <a:ext uri="{FF2B5EF4-FFF2-40B4-BE49-F238E27FC236}">
                <a16:creationId xmlns:a16="http://schemas.microsoft.com/office/drawing/2014/main" id="{7B43621F-2C41-504C-90C9-191B3F49AC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17087" y="1909840"/>
            <a:ext cx="7157825" cy="1081627"/>
          </a:xfrm>
          <a:prstGeom prst="rect">
            <a:avLst/>
          </a:prstGeom>
        </p:spPr>
      </p:pic>
    </p:spTree>
    <p:extLst>
      <p:ext uri="{BB962C8B-B14F-4D97-AF65-F5344CB8AC3E}">
        <p14:creationId xmlns:p14="http://schemas.microsoft.com/office/powerpoint/2010/main" val="16900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68906"/>
            <a:ext cx="12191999" cy="774094"/>
          </a:xfrm>
        </p:spPr>
        <p:txBody>
          <a:bodyPr/>
          <a:lstStyle/>
          <a:p>
            <a:pPr algn="ct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697584" y="1600200"/>
            <a:ext cx="11095348" cy="4114800"/>
          </a:xfrm>
        </p:spPr>
        <p:txBody>
          <a:bodyPr/>
          <a:lstStyle/>
          <a:p>
            <a:endParaRPr lang="en-GB" dirty="0"/>
          </a:p>
          <a:p>
            <a:pPr>
              <a:buFont typeface="Wingdings" panose="05000000000000000000" pitchFamily="2" charset="2"/>
              <a:buChar char="§"/>
            </a:pPr>
            <a:r>
              <a:rPr lang="es-ES" sz="3200" dirty="0">
                <a:latin typeface="Calibri" panose="020F0502020204030204" pitchFamily="34" charset="0"/>
                <a:cs typeface="Calibri" panose="020F0502020204030204" pitchFamily="34" charset="0"/>
              </a:rPr>
              <a:t>O tenéis el balón o no.</a:t>
            </a:r>
          </a:p>
        </p:txBody>
      </p:sp>
    </p:spTree>
    <p:extLst>
      <p:ext uri="{BB962C8B-B14F-4D97-AF65-F5344CB8AC3E}">
        <p14:creationId xmlns:p14="http://schemas.microsoft.com/office/powerpoint/2010/main" val="4229682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99508"/>
            <a:ext cx="12191999" cy="649956"/>
          </a:xfrm>
        </p:spPr>
        <p:txBody>
          <a:bodyPr/>
          <a:lstStyle/>
          <a:p>
            <a:pPr algn="ct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46755" y="1310326"/>
            <a:ext cx="11133055" cy="4823188"/>
          </a:xfrm>
        </p:spPr>
        <p:txBody>
          <a:bodyPr>
            <a:noAutofit/>
          </a:bodyPr>
          <a:lstStyle/>
          <a:p>
            <a:pPr marL="0" indent="0" algn="ctr">
              <a:spcBef>
                <a:spcPts val="0"/>
              </a:spcBef>
              <a:spcAft>
                <a:spcPts val="0"/>
              </a:spcAft>
              <a:buNone/>
            </a:pPr>
            <a:r>
              <a:rPr lang="en-GB" sz="3200" b="1" dirty="0" err="1">
                <a:latin typeface="Calibri" panose="020F0502020204030204" pitchFamily="34" charset="0"/>
                <a:cs typeface="Calibri" panose="020F0502020204030204" pitchFamily="34" charset="0"/>
              </a:rPr>
              <a:t>Posiciones</a:t>
            </a:r>
            <a:endParaRPr lang="en-GB" sz="3200" b="1" dirty="0">
              <a:latin typeface="Calibri" panose="020F0502020204030204" pitchFamily="34" charset="0"/>
              <a:cs typeface="Calibri" panose="020F0502020204030204" pitchFamily="34" charset="0"/>
            </a:endParaRPr>
          </a:p>
          <a:p>
            <a:pPr marL="0" indent="0" algn="ctr">
              <a:spcBef>
                <a:spcPts val="0"/>
              </a:spcBef>
              <a:spcAft>
                <a:spcPts val="0"/>
              </a:spcAft>
              <a:buNone/>
            </a:pPr>
            <a:endParaRPr lang="en-GB" sz="1600" b="1" dirty="0">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1. </a:t>
            </a:r>
            <a:r>
              <a:rPr lang="en-GB" sz="3200" dirty="0" err="1">
                <a:latin typeface="Calibri" panose="020F0502020204030204" pitchFamily="34" charset="0"/>
                <a:cs typeface="Calibri" panose="020F0502020204030204" pitchFamily="34" charset="0"/>
              </a:rPr>
              <a:t>Zaguero</a:t>
            </a:r>
            <a:r>
              <a:rPr lang="en-GB" sz="3200" dirty="0">
                <a:latin typeface="Calibri" panose="020F0502020204030204" pitchFamily="34" charset="0"/>
                <a:cs typeface="Calibri" panose="020F0502020204030204" pitchFamily="34" charset="0"/>
              </a:rPr>
              <a:t>			8. Pilar</a:t>
            </a: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2. Ala </a:t>
            </a:r>
            <a:r>
              <a:rPr lang="en-GB" sz="3200" dirty="0" err="1">
                <a:latin typeface="Calibri" panose="020F0502020204030204" pitchFamily="34" charset="0"/>
                <a:cs typeface="Calibri" panose="020F0502020204030204" pitchFamily="34" charset="0"/>
              </a:rPr>
              <a:t>Derecha</a:t>
            </a:r>
            <a:r>
              <a:rPr lang="en-GB" sz="3200" dirty="0">
                <a:latin typeface="Calibri" panose="020F0502020204030204" pitchFamily="34" charset="0"/>
                <a:cs typeface="Calibri" panose="020F0502020204030204" pitchFamily="34" charset="0"/>
              </a:rPr>
              <a:t>		9. </a:t>
            </a:r>
            <a:r>
              <a:rPr lang="en-GB" sz="3200" dirty="0" err="1">
                <a:latin typeface="Calibri" panose="020F0502020204030204" pitchFamily="34" charset="0"/>
                <a:cs typeface="Calibri" panose="020F0502020204030204" pitchFamily="34" charset="0"/>
              </a:rPr>
              <a:t>Talonador</a:t>
            </a:r>
            <a:endParaRPr lang="en-GB" sz="3200" dirty="0">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3. Centro </a:t>
            </a:r>
            <a:r>
              <a:rPr lang="en-GB" sz="3200" dirty="0" err="1">
                <a:latin typeface="Calibri" panose="020F0502020204030204" pitchFamily="34" charset="0"/>
                <a:cs typeface="Calibri" panose="020F0502020204030204" pitchFamily="34" charset="0"/>
              </a:rPr>
              <a:t>Derecho</a:t>
            </a:r>
            <a:r>
              <a:rPr lang="en-GB" sz="3200" dirty="0">
                <a:latin typeface="Calibri" panose="020F0502020204030204" pitchFamily="34" charset="0"/>
                <a:cs typeface="Calibri" panose="020F0502020204030204" pitchFamily="34" charset="0"/>
              </a:rPr>
              <a:t>	10. Pilar</a:t>
            </a: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4. Centro </a:t>
            </a:r>
            <a:r>
              <a:rPr lang="en-GB" sz="3200" dirty="0" err="1">
                <a:latin typeface="Calibri" panose="020F0502020204030204" pitchFamily="34" charset="0"/>
                <a:cs typeface="Calibri" panose="020F0502020204030204" pitchFamily="34" charset="0"/>
              </a:rPr>
              <a:t>Izquierdo</a:t>
            </a:r>
            <a:r>
              <a:rPr lang="en-GB" sz="3200" dirty="0">
                <a:latin typeface="Calibri" panose="020F0502020204030204" pitchFamily="34" charset="0"/>
                <a:cs typeface="Calibri" panose="020F0502020204030204" pitchFamily="34" charset="0"/>
              </a:rPr>
              <a:t>	11. Segunda </a:t>
            </a:r>
            <a:r>
              <a:rPr lang="en-GB" sz="3200" dirty="0" err="1">
                <a:latin typeface="Calibri" panose="020F0502020204030204" pitchFamily="34" charset="0"/>
                <a:cs typeface="Calibri" panose="020F0502020204030204" pitchFamily="34" charset="0"/>
              </a:rPr>
              <a:t>Línea</a:t>
            </a:r>
            <a:endParaRPr lang="en-GB" sz="3200" dirty="0">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5. Ala Izquierda		12. Segunda </a:t>
            </a:r>
            <a:r>
              <a:rPr lang="en-GB" sz="3200" dirty="0" err="1">
                <a:latin typeface="Calibri" panose="020F0502020204030204" pitchFamily="34" charset="0"/>
                <a:cs typeface="Calibri" panose="020F0502020204030204" pitchFamily="34" charset="0"/>
              </a:rPr>
              <a:t>Línea</a:t>
            </a:r>
            <a:endParaRPr lang="en-GB" sz="3200" dirty="0">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6. Apertura		13. </a:t>
            </a:r>
            <a:r>
              <a:rPr lang="en-GB" sz="3200" dirty="0" err="1">
                <a:latin typeface="Calibri" panose="020F0502020204030204" pitchFamily="34" charset="0"/>
                <a:cs typeface="Calibri" panose="020F0502020204030204" pitchFamily="34" charset="0"/>
              </a:rPr>
              <a:t>Llave</a:t>
            </a:r>
            <a:endParaRPr lang="en-GB" sz="3200" dirty="0">
              <a:latin typeface="Calibri" panose="020F0502020204030204" pitchFamily="34" charset="0"/>
              <a:cs typeface="Calibri" panose="020F0502020204030204" pitchFamily="34" charset="0"/>
            </a:endParaRPr>
          </a:p>
          <a:p>
            <a:pPr marL="0" indent="0">
              <a:spcBef>
                <a:spcPts val="0"/>
              </a:spcBef>
              <a:spcAft>
                <a:spcPts val="0"/>
              </a:spcAft>
              <a:buNone/>
            </a:pPr>
            <a:r>
              <a:rPr lang="en-GB" sz="3200" dirty="0">
                <a:latin typeface="Calibri" panose="020F0502020204030204" pitchFamily="34" charset="0"/>
                <a:cs typeface="Calibri" panose="020F0502020204030204" pitchFamily="34" charset="0"/>
              </a:rPr>
              <a:t>		7. Medio </a:t>
            </a:r>
            <a:r>
              <a:rPr lang="en-GB" sz="3200" dirty="0" err="1">
                <a:latin typeface="Calibri" panose="020F0502020204030204" pitchFamily="34" charset="0"/>
                <a:cs typeface="Calibri" panose="020F0502020204030204" pitchFamily="34" charset="0"/>
              </a:rPr>
              <a:t>melé</a:t>
            </a:r>
            <a:endParaRPr lang="en-GB" sz="3200" dirty="0">
              <a:latin typeface="Calibri" panose="020F0502020204030204" pitchFamily="34" charset="0"/>
              <a:cs typeface="Calibri" panose="020F0502020204030204" pitchFamily="34" charset="0"/>
            </a:endParaRPr>
          </a:p>
          <a:p>
            <a:pPr marL="0" indent="0">
              <a:spcBef>
                <a:spcPts val="0"/>
              </a:spcBef>
              <a:spcAft>
                <a:spcPts val="0"/>
              </a:spcAft>
              <a:buNone/>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733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42704"/>
            <a:ext cx="12192000" cy="649956"/>
          </a:xfrm>
        </p:spPr>
        <p:txBody>
          <a:bodyPr/>
          <a:lstStyle/>
          <a:p>
            <a:pPr algn="ctr"/>
            <a:r>
              <a:rPr lang="es-ES" sz="4000" cap="none" dirty="0">
                <a:latin typeface="Calibri" panose="020F0502020204030204" pitchFamily="34" charset="0"/>
                <a:cs typeface="Calibri" panose="020F0502020204030204" pitchFamily="34" charset="0"/>
              </a:rPr>
              <a:t>Organización y Estructura del Equipo</a:t>
            </a:r>
            <a:endParaRPr lang="es-ES"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71340" y="1600200"/>
            <a:ext cx="11227324" cy="2439537"/>
          </a:xfrm>
        </p:spPr>
        <p:txBody>
          <a:bodyPr>
            <a:norm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Tarea de Grupo</a:t>
            </a:r>
          </a:p>
          <a:p>
            <a:pPr marL="0" indent="0">
              <a:spcBef>
                <a:spcPts val="0"/>
              </a:spcBef>
              <a:spcAft>
                <a:spcPts val="0"/>
              </a:spcAft>
              <a:buNone/>
            </a:pPr>
            <a:endParaRPr lang="es-ES" sz="32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En pareja, hablad de cómo y dónde colocaríais vuestros jugadores para recibir un saque de centro.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Presentad vuestras decisiones al grupo.</a:t>
            </a:r>
          </a:p>
        </p:txBody>
      </p:sp>
    </p:spTree>
    <p:extLst>
      <p:ext uri="{BB962C8B-B14F-4D97-AF65-F5344CB8AC3E}">
        <p14:creationId xmlns:p14="http://schemas.microsoft.com/office/powerpoint/2010/main" val="2941138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235670" y="1148980"/>
            <a:ext cx="11274457" cy="4462760"/>
          </a:xfrm>
          <a:prstGeom prst="rect">
            <a:avLst/>
          </a:prstGeom>
          <a:noFill/>
          <a:ln>
            <a:noFill/>
          </a:ln>
        </p:spPr>
        <p:txBody>
          <a:bodyPr wrap="square" rtlCol="0" anchor="ctr" anchorCtr="1">
            <a:spAutoFit/>
          </a:bodyPr>
          <a:lstStyle/>
          <a:p>
            <a:pPr algn="ctr"/>
            <a:endParaRPr lang="en-AU"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
            </a:pPr>
            <a:r>
              <a:rPr lang="es-ES" sz="2800" dirty="0">
                <a:latin typeface="Calibri" panose="020F0502020204030204" pitchFamily="34" charset="0"/>
                <a:cs typeface="Calibri" panose="020F0502020204030204" pitchFamily="34" charset="0"/>
              </a:rPr>
              <a:t>Evita crear situaciones que podrían llevar a un comportamiento no deseado.</a:t>
            </a:r>
            <a:endParaRPr lang="en-GB" sz="2800"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
            </a:pPr>
            <a:r>
              <a:rPr lang="es-ES" sz="2800" dirty="0">
                <a:latin typeface="Calibri" panose="020F0502020204030204" pitchFamily="34" charset="0"/>
                <a:cs typeface="Calibri" panose="020F0502020204030204" pitchFamily="34" charset="0"/>
              </a:rPr>
              <a:t>Crea un código de comportamiento deseado.</a:t>
            </a:r>
            <a:endParaRPr lang="en-GB" sz="2800"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
            </a:pPr>
            <a:r>
              <a:rPr lang="es-ES" sz="2800" dirty="0">
                <a:latin typeface="Calibri" panose="020F0502020204030204" pitchFamily="34" charset="0"/>
                <a:cs typeface="Calibri" panose="020F0502020204030204" pitchFamily="34" charset="0"/>
              </a:rPr>
              <a:t>Alaba y reconoce los comportamientos buenos (deseados).</a:t>
            </a:r>
            <a:endParaRPr lang="en-GB" sz="2800"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
            </a:pPr>
            <a:r>
              <a:rPr lang="es-ES" sz="2800" dirty="0">
                <a:latin typeface="Calibri" panose="020F0502020204030204" pitchFamily="34" charset="0"/>
                <a:cs typeface="Calibri" panose="020F0502020204030204" pitchFamily="34" charset="0"/>
              </a:rPr>
              <a:t>Desarrolla unas expectativas claras para:</a:t>
            </a:r>
            <a:endParaRPr lang="en-GB" sz="28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s-ES" sz="2800" dirty="0">
                <a:latin typeface="Calibri" panose="020F0502020204030204" pitchFamily="34" charset="0"/>
                <a:cs typeface="Calibri" panose="020F0502020204030204" pitchFamily="34" charset="0"/>
              </a:rPr>
              <a:t>Asistencia</a:t>
            </a:r>
            <a:endParaRPr lang="en-GB" sz="28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s-ES" sz="2800" dirty="0">
                <a:latin typeface="Calibri" panose="020F0502020204030204" pitchFamily="34" charset="0"/>
                <a:cs typeface="Calibri" panose="020F0502020204030204" pitchFamily="34" charset="0"/>
              </a:rPr>
              <a:t>Puntualidad</a:t>
            </a:r>
            <a:endParaRPr lang="en-GB" sz="28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s-ES" sz="2800" dirty="0">
                <a:latin typeface="Calibri" panose="020F0502020204030204" pitchFamily="34" charset="0"/>
                <a:cs typeface="Calibri" panose="020F0502020204030204" pitchFamily="34" charset="0"/>
              </a:rPr>
              <a:t>La deportividad / el juego limpio</a:t>
            </a:r>
            <a:endParaRPr lang="en-GB" sz="28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s-ES" sz="2800" dirty="0">
                <a:latin typeface="Calibri" panose="020F0502020204030204" pitchFamily="34" charset="0"/>
                <a:cs typeface="Calibri" panose="020F0502020204030204" pitchFamily="34" charset="0"/>
              </a:rPr>
              <a:t>Las normas de entrenamiento</a:t>
            </a:r>
            <a:endParaRPr lang="en-AU" sz="28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A8F2349-4A4C-4889-856D-2B23F2219540}"/>
              </a:ext>
            </a:extLst>
          </p:cNvPr>
          <p:cNvSpPr txBox="1"/>
          <p:nvPr/>
        </p:nvSpPr>
        <p:spPr>
          <a:xfrm>
            <a:off x="0" y="518037"/>
            <a:ext cx="12192000" cy="707886"/>
          </a:xfrm>
          <a:prstGeom prst="rect">
            <a:avLst/>
          </a:prstGeom>
          <a:noFill/>
          <a:ln>
            <a:noFill/>
          </a:ln>
        </p:spPr>
        <p:txBody>
          <a:bodyPr wrap="square" rtlCol="0" anchor="ctr" anchorCtr="1">
            <a:spAutoFit/>
          </a:bodyPr>
          <a:lstStyle/>
          <a:p>
            <a:pPr lvl="0" algn="ctr"/>
            <a:r>
              <a:rPr lang="es-ES" altLang="en-US" sz="4000" b="1" dirty="0">
                <a:latin typeface="Calibri" panose="020F0502020204030204" pitchFamily="34" charset="0"/>
                <a:cs typeface="Calibri" panose="020F0502020204030204" pitchFamily="34" charset="0"/>
              </a:rPr>
              <a:t>Marcar los Valores de Disciplina</a:t>
            </a:r>
          </a:p>
        </p:txBody>
      </p:sp>
    </p:spTree>
    <p:extLst>
      <p:ext uri="{BB962C8B-B14F-4D97-AF65-F5344CB8AC3E}">
        <p14:creationId xmlns:p14="http://schemas.microsoft.com/office/powerpoint/2010/main" val="279393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6" name="Picture 4" descr="grass-effect">
            <a:extLst>
              <a:ext uri="{FF2B5EF4-FFF2-40B4-BE49-F238E27FC236}">
                <a16:creationId xmlns:a16="http://schemas.microsoft.com/office/drawing/2014/main" id="{1897780B-91A0-4E44-8D3C-06CE9C019213}"/>
              </a:ext>
            </a:extLst>
          </p:cNvPr>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1524000" y="-28575"/>
            <a:ext cx="9144000" cy="68865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4">
            <a:extLst>
              <a:ext uri="{FF2B5EF4-FFF2-40B4-BE49-F238E27FC236}">
                <a16:creationId xmlns:a16="http://schemas.microsoft.com/office/drawing/2014/main" id="{BF90F94F-2A7E-4761-80D1-C4F8E373428C}"/>
              </a:ext>
            </a:extLst>
          </p:cNvPr>
          <p:cNvGrpSpPr>
            <a:grpSpLocks/>
          </p:cNvGrpSpPr>
          <p:nvPr/>
        </p:nvGrpSpPr>
        <p:grpSpPr bwMode="auto">
          <a:xfrm>
            <a:off x="1676400" y="76200"/>
            <a:ext cx="8839200" cy="6858000"/>
            <a:chOff x="96" y="48"/>
            <a:chExt cx="5568" cy="4320"/>
          </a:xfrm>
        </p:grpSpPr>
        <p:grpSp>
          <p:nvGrpSpPr>
            <p:cNvPr id="7183" name="Group 23">
              <a:extLst>
                <a:ext uri="{FF2B5EF4-FFF2-40B4-BE49-F238E27FC236}">
                  <a16:creationId xmlns:a16="http://schemas.microsoft.com/office/drawing/2014/main" id="{1EA4EAFF-3066-430D-A7EB-96860D3DBD75}"/>
                </a:ext>
              </a:extLst>
            </p:cNvPr>
            <p:cNvGrpSpPr>
              <a:grpSpLocks/>
            </p:cNvGrpSpPr>
            <p:nvPr/>
          </p:nvGrpSpPr>
          <p:grpSpPr bwMode="auto">
            <a:xfrm>
              <a:off x="96" y="48"/>
              <a:ext cx="5568" cy="4320"/>
              <a:chOff x="96" y="48"/>
              <a:chExt cx="5568" cy="4320"/>
            </a:xfrm>
          </p:grpSpPr>
          <p:sp>
            <p:nvSpPr>
              <p:cNvPr id="7185" name="Line 5">
                <a:extLst>
                  <a:ext uri="{FF2B5EF4-FFF2-40B4-BE49-F238E27FC236}">
                    <a16:creationId xmlns:a16="http://schemas.microsoft.com/office/drawing/2014/main" id="{DF26C3F8-243A-4980-9D9D-906A18CC9F1F}"/>
                  </a:ext>
                </a:extLst>
              </p:cNvPr>
              <p:cNvSpPr>
                <a:spLocks noChangeShapeType="1"/>
              </p:cNvSpPr>
              <p:nvPr/>
            </p:nvSpPr>
            <p:spPr bwMode="auto">
              <a:xfrm>
                <a:off x="96" y="48"/>
                <a:ext cx="0" cy="432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6" name="Line 6">
                <a:extLst>
                  <a:ext uri="{FF2B5EF4-FFF2-40B4-BE49-F238E27FC236}">
                    <a16:creationId xmlns:a16="http://schemas.microsoft.com/office/drawing/2014/main" id="{0081A218-4D6B-40C5-A6B6-ACAF62D0B5D6}"/>
                  </a:ext>
                </a:extLst>
              </p:cNvPr>
              <p:cNvSpPr>
                <a:spLocks noChangeShapeType="1"/>
              </p:cNvSpPr>
              <p:nvPr/>
            </p:nvSpPr>
            <p:spPr bwMode="auto">
              <a:xfrm>
                <a:off x="5664" y="48"/>
                <a:ext cx="0" cy="432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7" name="Line 7">
                <a:extLst>
                  <a:ext uri="{FF2B5EF4-FFF2-40B4-BE49-F238E27FC236}">
                    <a16:creationId xmlns:a16="http://schemas.microsoft.com/office/drawing/2014/main" id="{F6B91DA7-8E88-45D0-80D8-1736050D9603}"/>
                  </a:ext>
                </a:extLst>
              </p:cNvPr>
              <p:cNvSpPr>
                <a:spLocks noChangeShapeType="1"/>
              </p:cNvSpPr>
              <p:nvPr/>
            </p:nvSpPr>
            <p:spPr bwMode="auto">
              <a:xfrm>
                <a:off x="96" y="48"/>
                <a:ext cx="5568" cy="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8" name="Line 8">
                <a:extLst>
                  <a:ext uri="{FF2B5EF4-FFF2-40B4-BE49-F238E27FC236}">
                    <a16:creationId xmlns:a16="http://schemas.microsoft.com/office/drawing/2014/main" id="{9960EE32-F927-4CB8-B1B4-1A1F59619441}"/>
                  </a:ext>
                </a:extLst>
              </p:cNvPr>
              <p:cNvSpPr>
                <a:spLocks noChangeShapeType="1"/>
              </p:cNvSpPr>
              <p:nvPr/>
            </p:nvSpPr>
            <p:spPr bwMode="auto">
              <a:xfrm>
                <a:off x="96" y="576"/>
                <a:ext cx="5568" cy="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89" name="Line 9">
                <a:extLst>
                  <a:ext uri="{FF2B5EF4-FFF2-40B4-BE49-F238E27FC236}">
                    <a16:creationId xmlns:a16="http://schemas.microsoft.com/office/drawing/2014/main" id="{5DC971BA-F81A-4940-8EDF-BB404A11561F}"/>
                  </a:ext>
                </a:extLst>
              </p:cNvPr>
              <p:cNvSpPr>
                <a:spLocks noChangeShapeType="1"/>
              </p:cNvSpPr>
              <p:nvPr/>
            </p:nvSpPr>
            <p:spPr bwMode="auto">
              <a:xfrm>
                <a:off x="96" y="2160"/>
                <a:ext cx="5568" cy="0"/>
              </a:xfrm>
              <a:prstGeom prst="line">
                <a:avLst/>
              </a:prstGeom>
              <a:noFill/>
              <a:ln w="76200">
                <a:solidFill>
                  <a:srgbClr val="00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7184" name="Line 10">
              <a:extLst>
                <a:ext uri="{FF2B5EF4-FFF2-40B4-BE49-F238E27FC236}">
                  <a16:creationId xmlns:a16="http://schemas.microsoft.com/office/drawing/2014/main" id="{674D1E5B-B058-434A-847A-C558B0BAE635}"/>
                </a:ext>
              </a:extLst>
            </p:cNvPr>
            <p:cNvSpPr>
              <a:spLocks noChangeShapeType="1"/>
            </p:cNvSpPr>
            <p:nvPr/>
          </p:nvSpPr>
          <p:spPr bwMode="auto">
            <a:xfrm>
              <a:off x="96" y="3744"/>
              <a:ext cx="5568" cy="0"/>
            </a:xfrm>
            <a:prstGeom prst="line">
              <a:avLst/>
            </a:prstGeom>
            <a:noFill/>
            <a:ln w="76200">
              <a:solidFill>
                <a:srgbClr val="00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4" name="Group 25">
            <a:extLst>
              <a:ext uri="{FF2B5EF4-FFF2-40B4-BE49-F238E27FC236}">
                <a16:creationId xmlns:a16="http://schemas.microsoft.com/office/drawing/2014/main" id="{37A3BD33-4D71-4294-9640-561F3B1A5668}"/>
              </a:ext>
            </a:extLst>
          </p:cNvPr>
          <p:cNvGrpSpPr>
            <a:grpSpLocks/>
          </p:cNvGrpSpPr>
          <p:nvPr/>
        </p:nvGrpSpPr>
        <p:grpSpPr bwMode="auto">
          <a:xfrm>
            <a:off x="1752600" y="60325"/>
            <a:ext cx="8915400" cy="5899150"/>
            <a:chOff x="144" y="38"/>
            <a:chExt cx="5616" cy="3716"/>
          </a:xfrm>
        </p:grpSpPr>
        <p:sp>
          <p:nvSpPr>
            <p:cNvPr id="8203" name="Text Box 11">
              <a:extLst>
                <a:ext uri="{FF2B5EF4-FFF2-40B4-BE49-F238E27FC236}">
                  <a16:creationId xmlns:a16="http://schemas.microsoft.com/office/drawing/2014/main" id="{79FF7DE4-F0F2-4ADE-A22F-CDA22D35A974}"/>
                </a:ext>
              </a:extLst>
            </p:cNvPr>
            <p:cNvSpPr txBox="1">
              <a:spLocks noChangeArrowheads="1"/>
            </p:cNvSpPr>
            <p:nvPr/>
          </p:nvSpPr>
          <p:spPr bwMode="auto">
            <a:xfrm>
              <a:off x="144" y="38"/>
              <a:ext cx="5616" cy="634"/>
            </a:xfrm>
            <a:prstGeom prst="rect">
              <a:avLst/>
            </a:prstGeom>
            <a:noFill/>
            <a:ln w="9525">
              <a:noFill/>
              <a:miter lim="800000"/>
              <a:headEnd/>
              <a:tailEnd/>
            </a:ln>
            <a:effectLst/>
          </p:spPr>
          <p:txBody>
            <a:bodyPr>
              <a:spAutoFit/>
            </a:bodyPr>
            <a:lstStyle/>
            <a:p>
              <a:pPr>
                <a:defRPr/>
              </a:pPr>
              <a:r>
                <a:rPr lang="en-GB" sz="3600" b="1">
                  <a:solidFill>
                    <a:srgbClr val="000066"/>
                  </a:solidFill>
                  <a:effectLst>
                    <a:outerShdw blurRad="38100" dist="38100" dir="2700000" algn="tl">
                      <a:srgbClr val="C0C0C0"/>
                    </a:outerShdw>
                  </a:effectLst>
                  <a:latin typeface="Zurich LtCn BT" pitchFamily="34" charset="0"/>
                </a:rPr>
                <a:t>5									2</a:t>
              </a:r>
            </a:p>
            <a:p>
              <a:pPr>
                <a:defRPr/>
              </a:pPr>
              <a:endParaRPr lang="en-GB" sz="2400">
                <a:latin typeface="Zurich LtCn BT" pitchFamily="34" charset="0"/>
              </a:endParaRPr>
            </a:p>
          </p:txBody>
        </p:sp>
        <p:sp>
          <p:nvSpPr>
            <p:cNvPr id="8204" name="Text Box 12">
              <a:extLst>
                <a:ext uri="{FF2B5EF4-FFF2-40B4-BE49-F238E27FC236}">
                  <a16:creationId xmlns:a16="http://schemas.microsoft.com/office/drawing/2014/main" id="{2AB5AF0C-C0B4-43A8-B342-CBF02D6CBC96}"/>
                </a:ext>
              </a:extLst>
            </p:cNvPr>
            <p:cNvSpPr txBox="1">
              <a:spLocks noChangeArrowheads="1"/>
            </p:cNvSpPr>
            <p:nvPr/>
          </p:nvSpPr>
          <p:spPr bwMode="auto">
            <a:xfrm>
              <a:off x="1576" y="1142"/>
              <a:ext cx="2009" cy="640"/>
            </a:xfrm>
            <a:prstGeom prst="rect">
              <a:avLst/>
            </a:prstGeom>
            <a:noFill/>
            <a:ln w="9525">
              <a:noFill/>
              <a:miter lim="800000"/>
              <a:headEnd/>
              <a:tailEnd/>
            </a:ln>
            <a:effectLst/>
          </p:spPr>
          <p:txBody>
            <a:bodyPr wrap="none">
              <a:spAutoFit/>
            </a:bodyPr>
            <a:lstStyle/>
            <a:p>
              <a:pPr>
                <a:defRPr/>
              </a:pPr>
              <a:r>
                <a:rPr lang="en-GB" sz="3600" b="1">
                  <a:solidFill>
                    <a:srgbClr val="000066"/>
                  </a:solidFill>
                  <a:effectLst>
                    <a:outerShdw blurRad="38100" dist="38100" dir="2700000" algn="tl">
                      <a:srgbClr val="C0C0C0"/>
                    </a:outerShdw>
                  </a:effectLst>
                  <a:latin typeface="Zurich LtCn BT" pitchFamily="34" charset="0"/>
                </a:rPr>
                <a:t>	9		1</a:t>
              </a:r>
            </a:p>
            <a:p>
              <a:pPr>
                <a:defRPr/>
              </a:pPr>
              <a:endParaRPr lang="en-GB" sz="2400">
                <a:latin typeface="Zurich LtCn BT" pitchFamily="34" charset="0"/>
              </a:endParaRPr>
            </a:p>
          </p:txBody>
        </p:sp>
        <p:sp>
          <p:nvSpPr>
            <p:cNvPr id="8205" name="Text Box 13">
              <a:extLst>
                <a:ext uri="{FF2B5EF4-FFF2-40B4-BE49-F238E27FC236}">
                  <a16:creationId xmlns:a16="http://schemas.microsoft.com/office/drawing/2014/main" id="{C7B01AC5-B043-4666-8DF8-7C647485F065}"/>
                </a:ext>
              </a:extLst>
            </p:cNvPr>
            <p:cNvSpPr txBox="1">
              <a:spLocks noChangeArrowheads="1"/>
            </p:cNvSpPr>
            <p:nvPr/>
          </p:nvSpPr>
          <p:spPr bwMode="auto">
            <a:xfrm>
              <a:off x="528" y="1756"/>
              <a:ext cx="4992" cy="750"/>
            </a:xfrm>
            <a:prstGeom prst="rect">
              <a:avLst/>
            </a:prstGeom>
            <a:noFill/>
            <a:ln w="9525">
              <a:noFill/>
              <a:miter lim="800000"/>
              <a:headEnd/>
              <a:tailEnd/>
            </a:ln>
            <a:effectLst/>
          </p:spPr>
          <p:txBody>
            <a:bodyPr>
              <a:spAutoFit/>
            </a:bodyPr>
            <a:lstStyle/>
            <a:p>
              <a:pPr>
                <a:defRPr/>
              </a:pPr>
              <a:r>
                <a:rPr lang="en-GB" sz="3600" b="1" dirty="0">
                  <a:solidFill>
                    <a:srgbClr val="000066"/>
                  </a:solidFill>
                  <a:effectLst>
                    <a:outerShdw blurRad="38100" dist="38100" dir="2700000" algn="tl">
                      <a:srgbClr val="C0C0C0"/>
                    </a:outerShdw>
                  </a:effectLst>
                  <a:latin typeface="Zurich LtCn BT" pitchFamily="34" charset="0"/>
                </a:rPr>
                <a:t>8							 10		</a:t>
              </a:r>
            </a:p>
          </p:txBody>
        </p:sp>
        <p:sp>
          <p:nvSpPr>
            <p:cNvPr id="8206" name="Text Box 14">
              <a:extLst>
                <a:ext uri="{FF2B5EF4-FFF2-40B4-BE49-F238E27FC236}">
                  <a16:creationId xmlns:a16="http://schemas.microsoft.com/office/drawing/2014/main" id="{FDFF19B4-A2DE-4319-ACC7-5ED754E73A58}"/>
                </a:ext>
              </a:extLst>
            </p:cNvPr>
            <p:cNvSpPr txBox="1">
              <a:spLocks noChangeArrowheads="1"/>
            </p:cNvSpPr>
            <p:nvPr/>
          </p:nvSpPr>
          <p:spPr bwMode="auto">
            <a:xfrm>
              <a:off x="626" y="3350"/>
              <a:ext cx="4942" cy="404"/>
            </a:xfrm>
            <a:prstGeom prst="rect">
              <a:avLst/>
            </a:prstGeom>
            <a:noFill/>
            <a:ln w="9525">
              <a:noFill/>
              <a:miter lim="800000"/>
              <a:headEnd/>
              <a:tailEnd/>
            </a:ln>
            <a:effectLst/>
          </p:spPr>
          <p:txBody>
            <a:bodyPr>
              <a:spAutoFit/>
            </a:bodyPr>
            <a:lstStyle/>
            <a:p>
              <a:pPr>
                <a:defRPr/>
              </a:pPr>
              <a:r>
                <a:rPr lang="en-GB" sz="3600" b="1">
                  <a:solidFill>
                    <a:srgbClr val="000066"/>
                  </a:solidFill>
                  <a:effectLst>
                    <a:outerShdw blurRad="38100" dist="38100" dir="2700000" algn="tl">
                      <a:srgbClr val="C0C0C0"/>
                    </a:outerShdw>
                  </a:effectLst>
                  <a:latin typeface="Zurich LtCn BT" pitchFamily="34" charset="0"/>
                </a:rPr>
                <a:t>		7			6			</a:t>
              </a:r>
              <a:endParaRPr lang="en-GB" sz="2400">
                <a:latin typeface="Zurich LtCn BT" pitchFamily="34" charset="0"/>
              </a:endParaRPr>
            </a:p>
          </p:txBody>
        </p:sp>
        <p:sp>
          <p:nvSpPr>
            <p:cNvPr id="8208" name="Text Box 16">
              <a:extLst>
                <a:ext uri="{FF2B5EF4-FFF2-40B4-BE49-F238E27FC236}">
                  <a16:creationId xmlns:a16="http://schemas.microsoft.com/office/drawing/2014/main" id="{B52CEB5E-D818-4494-9406-790C144DDF64}"/>
                </a:ext>
              </a:extLst>
            </p:cNvPr>
            <p:cNvSpPr txBox="1">
              <a:spLocks noChangeArrowheads="1"/>
            </p:cNvSpPr>
            <p:nvPr/>
          </p:nvSpPr>
          <p:spPr bwMode="auto">
            <a:xfrm>
              <a:off x="1492" y="220"/>
              <a:ext cx="2738" cy="407"/>
            </a:xfrm>
            <a:prstGeom prst="rect">
              <a:avLst/>
            </a:prstGeom>
            <a:noFill/>
            <a:ln w="9525">
              <a:noFill/>
              <a:miter lim="800000"/>
              <a:headEnd/>
              <a:tailEnd/>
            </a:ln>
            <a:effectLst/>
          </p:spPr>
          <p:txBody>
            <a:bodyPr wrap="none">
              <a:spAutoFit/>
            </a:bodyPr>
            <a:lstStyle/>
            <a:p>
              <a:pPr>
                <a:defRPr/>
              </a:pPr>
              <a:r>
                <a:rPr lang="en-GB" sz="3600" b="1" dirty="0">
                  <a:solidFill>
                    <a:srgbClr val="000066"/>
                  </a:solidFill>
                  <a:effectLst>
                    <a:outerShdw blurRad="38100" dist="38100" dir="2700000" algn="tl">
                      <a:srgbClr val="C0C0C0"/>
                    </a:outerShdw>
                  </a:effectLst>
                  <a:latin typeface="Zurich LtCn BT" pitchFamily="34" charset="0"/>
                </a:rPr>
                <a:t>11		13		12</a:t>
              </a:r>
            </a:p>
          </p:txBody>
        </p:sp>
        <p:sp>
          <p:nvSpPr>
            <p:cNvPr id="8209" name="Text Box 17">
              <a:extLst>
                <a:ext uri="{FF2B5EF4-FFF2-40B4-BE49-F238E27FC236}">
                  <a16:creationId xmlns:a16="http://schemas.microsoft.com/office/drawing/2014/main" id="{9E173CEB-7719-475A-8BC1-7ABE433705E6}"/>
                </a:ext>
              </a:extLst>
            </p:cNvPr>
            <p:cNvSpPr txBox="1">
              <a:spLocks noChangeArrowheads="1"/>
            </p:cNvSpPr>
            <p:nvPr/>
          </p:nvSpPr>
          <p:spPr bwMode="auto">
            <a:xfrm>
              <a:off x="144" y="3004"/>
              <a:ext cx="5472" cy="404"/>
            </a:xfrm>
            <a:prstGeom prst="rect">
              <a:avLst/>
            </a:prstGeom>
            <a:noFill/>
            <a:ln w="9525">
              <a:noFill/>
              <a:miter lim="800000"/>
              <a:headEnd/>
              <a:tailEnd/>
            </a:ln>
            <a:effectLst/>
          </p:spPr>
          <p:txBody>
            <a:bodyPr>
              <a:spAutoFit/>
            </a:bodyPr>
            <a:lstStyle/>
            <a:p>
              <a:pPr>
                <a:defRPr/>
              </a:pPr>
              <a:r>
                <a:rPr lang="en-GB" sz="3600" b="1">
                  <a:solidFill>
                    <a:srgbClr val="000066"/>
                  </a:solidFill>
                  <a:effectLst>
                    <a:outerShdw blurRad="38100" dist="38100" dir="2700000" algn="tl">
                      <a:srgbClr val="C0C0C0"/>
                    </a:outerShdw>
                  </a:effectLst>
                  <a:latin typeface="Zurich LtCn BT" pitchFamily="34" charset="0"/>
                </a:rPr>
                <a:t>4									3</a:t>
              </a:r>
            </a:p>
          </p:txBody>
        </p:sp>
      </p:grpSp>
      <p:grpSp>
        <p:nvGrpSpPr>
          <p:cNvPr id="5" name="Group 22">
            <a:extLst>
              <a:ext uri="{FF2B5EF4-FFF2-40B4-BE49-F238E27FC236}">
                <a16:creationId xmlns:a16="http://schemas.microsoft.com/office/drawing/2014/main" id="{688394B2-2643-45AF-AA0F-DADC4CCC2D30}"/>
              </a:ext>
            </a:extLst>
          </p:cNvPr>
          <p:cNvGrpSpPr>
            <a:grpSpLocks/>
          </p:cNvGrpSpPr>
          <p:nvPr/>
        </p:nvGrpSpPr>
        <p:grpSpPr bwMode="auto">
          <a:xfrm>
            <a:off x="5486401" y="-76200"/>
            <a:ext cx="1152525" cy="990600"/>
            <a:chOff x="2544" y="-48"/>
            <a:chExt cx="726" cy="624"/>
          </a:xfrm>
        </p:grpSpPr>
        <p:sp>
          <p:nvSpPr>
            <p:cNvPr id="7174" name="Line 19">
              <a:extLst>
                <a:ext uri="{FF2B5EF4-FFF2-40B4-BE49-F238E27FC236}">
                  <a16:creationId xmlns:a16="http://schemas.microsoft.com/office/drawing/2014/main" id="{39F13C83-59AC-41DD-805F-7659CF0C0202}"/>
                </a:ext>
              </a:extLst>
            </p:cNvPr>
            <p:cNvSpPr>
              <a:spLocks noChangeShapeType="1"/>
            </p:cNvSpPr>
            <p:nvPr/>
          </p:nvSpPr>
          <p:spPr bwMode="auto">
            <a:xfrm>
              <a:off x="2544" y="-48"/>
              <a:ext cx="0" cy="624"/>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5" name="Line 20">
              <a:extLst>
                <a:ext uri="{FF2B5EF4-FFF2-40B4-BE49-F238E27FC236}">
                  <a16:creationId xmlns:a16="http://schemas.microsoft.com/office/drawing/2014/main" id="{D1837BF7-65C4-4BA4-845F-BC0A916D4A07}"/>
                </a:ext>
              </a:extLst>
            </p:cNvPr>
            <p:cNvSpPr>
              <a:spLocks noChangeShapeType="1"/>
            </p:cNvSpPr>
            <p:nvPr/>
          </p:nvSpPr>
          <p:spPr bwMode="auto">
            <a:xfrm>
              <a:off x="2544" y="264"/>
              <a:ext cx="726" cy="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6" name="Line 21">
              <a:extLst>
                <a:ext uri="{FF2B5EF4-FFF2-40B4-BE49-F238E27FC236}">
                  <a16:creationId xmlns:a16="http://schemas.microsoft.com/office/drawing/2014/main" id="{92A2FD68-5DE8-47CE-B8B6-AF56E6C2E9CB}"/>
                </a:ext>
              </a:extLst>
            </p:cNvPr>
            <p:cNvSpPr>
              <a:spLocks noChangeShapeType="1"/>
            </p:cNvSpPr>
            <p:nvPr/>
          </p:nvSpPr>
          <p:spPr bwMode="auto">
            <a:xfrm>
              <a:off x="3264" y="-48"/>
              <a:ext cx="0" cy="624"/>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1490283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196"/>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00"/>
                            </p:stCondLst>
                            <p:childTnLst>
                              <p:par>
                                <p:cTn id="13" presetID="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500"/>
                            </p:stCondLst>
                            <p:childTnLst>
                              <p:par>
                                <p:cTn id="18" presetID="4"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ou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42704"/>
            <a:ext cx="12191999" cy="649956"/>
          </a:xfrm>
        </p:spPr>
        <p:txBody>
          <a:bodyPr/>
          <a:lstStyle/>
          <a:p>
            <a:pPr algn="ct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56181" y="1600200"/>
            <a:ext cx="11095349" cy="3504063"/>
          </a:xfrm>
        </p:spPr>
        <p:txBody>
          <a:bodyPr>
            <a:normAutofit/>
          </a:bodyPr>
          <a:lstStyle/>
          <a:p>
            <a:pPr marL="0" indent="0">
              <a:buNone/>
            </a:pPr>
            <a:r>
              <a:rPr lang="es-ES" sz="3200" b="1" dirty="0">
                <a:latin typeface="Calibri" panose="020F0502020204030204" pitchFamily="34" charset="0"/>
                <a:cs typeface="Calibri" panose="020F0502020204030204" pitchFamily="34" charset="0"/>
              </a:rPr>
              <a:t>Con el Balón</a:t>
            </a:r>
          </a:p>
          <a:p>
            <a:pPr marL="0" indent="0">
              <a:buNone/>
            </a:pPr>
            <a:endParaRPr lang="es-ES" sz="1800" dirty="0">
              <a:latin typeface="Calibri" panose="020F0502020204030204" pitchFamily="34" charset="0"/>
              <a:cs typeface="Calibri" panose="020F0502020204030204" pitchFamily="34" charset="0"/>
            </a:endParaRPr>
          </a:p>
          <a:p>
            <a:pPr>
              <a:lnSpc>
                <a:spcPct val="110000"/>
              </a:lnSpc>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¿Cuáles son tus pensamientos principales cuando planificas tu estrategia con el balón?</a:t>
            </a:r>
          </a:p>
          <a:p>
            <a:pPr>
              <a:lnSpc>
                <a:spcPct val="110000"/>
              </a:lnSpc>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¿Cuáles son tus principios de ataque claves?</a:t>
            </a:r>
          </a:p>
        </p:txBody>
      </p:sp>
    </p:spTree>
    <p:extLst>
      <p:ext uri="{BB962C8B-B14F-4D97-AF65-F5344CB8AC3E}">
        <p14:creationId xmlns:p14="http://schemas.microsoft.com/office/powerpoint/2010/main" val="3085320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42704"/>
            <a:ext cx="12191999" cy="649956"/>
          </a:xfrm>
        </p:spPr>
        <p:txBody>
          <a:bodyPr/>
          <a:lstStyle/>
          <a:p>
            <a:pPr algn="ct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63484" y="1284331"/>
            <a:ext cx="11265031" cy="5276724"/>
          </a:xfrm>
        </p:spPr>
        <p:txBody>
          <a:bodyPr>
            <a:normAutofit fontScale="77500" lnSpcReduction="20000"/>
          </a:bodyPr>
          <a:lstStyle/>
          <a:p>
            <a:pPr marL="0" indent="0">
              <a:lnSpc>
                <a:spcPct val="120000"/>
              </a:lnSpc>
              <a:spcBef>
                <a:spcPts val="0"/>
              </a:spcBef>
              <a:spcAft>
                <a:spcPts val="0"/>
              </a:spcAft>
              <a:buNone/>
            </a:pPr>
            <a:r>
              <a:rPr lang="es-ES" sz="3800" b="1" dirty="0">
                <a:latin typeface="Calibri" panose="020F0502020204030204" pitchFamily="34" charset="0"/>
                <a:cs typeface="Calibri" panose="020F0502020204030204" pitchFamily="34" charset="0"/>
              </a:rPr>
              <a:t>La simplicidad es la clave</a:t>
            </a:r>
          </a:p>
          <a:p>
            <a:pPr marL="0" indent="0">
              <a:lnSpc>
                <a:spcPct val="120000"/>
              </a:lnSpc>
              <a:spcBef>
                <a:spcPts val="0"/>
              </a:spcBef>
              <a:spcAft>
                <a:spcPts val="0"/>
              </a:spcAft>
              <a:buNone/>
            </a:pPr>
            <a:endParaRPr lang="es-ES" sz="2800" dirty="0">
              <a:latin typeface="Calibri" panose="020F0502020204030204" pitchFamily="34" charset="0"/>
              <a:cs typeface="Calibri" panose="020F0502020204030204" pitchFamily="34" charset="0"/>
            </a:endParaRPr>
          </a:p>
          <a:p>
            <a:pPr>
              <a:lnSpc>
                <a:spcPct val="120000"/>
              </a:lnSpc>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Avanzar</a:t>
            </a:r>
          </a:p>
          <a:p>
            <a:pPr>
              <a:lnSpc>
                <a:spcPct val="120000"/>
              </a:lnSpc>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Apoyar al portador del balón</a:t>
            </a:r>
          </a:p>
          <a:p>
            <a:pPr>
              <a:lnSpc>
                <a:spcPct val="120000"/>
              </a:lnSpc>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Play-</a:t>
            </a:r>
            <a:r>
              <a:rPr lang="es-ES" sz="3800" dirty="0" err="1">
                <a:latin typeface="Calibri" panose="020F0502020204030204" pitchFamily="34" charset="0"/>
                <a:cs typeface="Calibri" panose="020F0502020204030204" pitchFamily="34" charset="0"/>
              </a:rPr>
              <a:t>the</a:t>
            </a:r>
            <a:r>
              <a:rPr lang="es-ES" sz="3800" dirty="0">
                <a:latin typeface="Calibri" panose="020F0502020204030204" pitchFamily="34" charset="0"/>
                <a:cs typeface="Calibri" panose="020F0502020204030204" pitchFamily="34" charset="0"/>
              </a:rPr>
              <a:t>-</a:t>
            </a:r>
            <a:r>
              <a:rPr lang="es-ES" sz="3800" dirty="0" err="1">
                <a:latin typeface="Calibri" panose="020F0502020204030204" pitchFamily="34" charset="0"/>
                <a:cs typeface="Calibri" panose="020F0502020204030204" pitchFamily="34" charset="0"/>
              </a:rPr>
              <a:t>ball</a:t>
            </a:r>
            <a:r>
              <a:rPr lang="es-ES" sz="3800" dirty="0">
                <a:latin typeface="Calibri" panose="020F0502020204030204" pitchFamily="34" charset="0"/>
                <a:cs typeface="Calibri" panose="020F0502020204030204" pitchFamily="34" charset="0"/>
              </a:rPr>
              <a:t> rápido</a:t>
            </a:r>
          </a:p>
          <a:p>
            <a:pPr>
              <a:lnSpc>
                <a:spcPct val="120000"/>
              </a:lnSpc>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Completar los sets</a:t>
            </a:r>
          </a:p>
          <a:p>
            <a:pPr>
              <a:lnSpc>
                <a:spcPct val="120000"/>
              </a:lnSpc>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Terminar de forma positiva: Buena patada con seguimiento / buen posicionamiento en el campo / buscar repetir con posesión</a:t>
            </a:r>
          </a:p>
          <a:p>
            <a:pPr>
              <a:lnSpc>
                <a:spcPct val="120000"/>
              </a:lnSpc>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Crear presión</a:t>
            </a:r>
          </a:p>
          <a:p>
            <a:pPr marL="0" indent="0">
              <a:lnSpc>
                <a:spcPct val="120000"/>
              </a:lnSpc>
              <a:spcBef>
                <a:spcPts val="0"/>
              </a:spcBef>
              <a:spcAft>
                <a:spcPts val="0"/>
              </a:spcAft>
              <a:buNone/>
            </a:pPr>
            <a:endParaRPr lang="es-ES" sz="3800" dirty="0">
              <a:latin typeface="Calibri" panose="020F0502020204030204" pitchFamily="34" charset="0"/>
              <a:cs typeface="Calibri" panose="020F0502020204030204" pitchFamily="34" charset="0"/>
            </a:endParaRPr>
          </a:p>
          <a:p>
            <a:pPr marL="0" indent="0">
              <a:lnSpc>
                <a:spcPct val="120000"/>
              </a:lnSpc>
              <a:spcBef>
                <a:spcPts val="0"/>
              </a:spcBef>
              <a:spcAft>
                <a:spcPts val="0"/>
              </a:spcAft>
              <a:buNone/>
            </a:pPr>
            <a:r>
              <a:rPr lang="es-ES" sz="3800" dirty="0">
                <a:latin typeface="Calibri" panose="020F0502020204030204" pitchFamily="34" charset="0"/>
                <a:cs typeface="Calibri" panose="020F0502020204030204" pitchFamily="34" charset="0"/>
              </a:rPr>
              <a:t>La comunicación es un “arma constante”</a:t>
            </a:r>
            <a:endParaRPr lang="es-ES" sz="2800" dirty="0">
              <a:latin typeface="Calibri" panose="020F0502020204030204" pitchFamily="34" charset="0"/>
              <a:cs typeface="Calibri" panose="020F0502020204030204" pitchFamily="34" charset="0"/>
            </a:endParaRPr>
          </a:p>
          <a:p>
            <a:endParaRPr lang="en-GB" dirty="0"/>
          </a:p>
          <a:p>
            <a:endParaRPr lang="en-GB" dirty="0"/>
          </a:p>
          <a:p>
            <a:endParaRPr lang="en-GB" dirty="0"/>
          </a:p>
        </p:txBody>
      </p:sp>
    </p:spTree>
    <p:extLst>
      <p:ext uri="{BB962C8B-B14F-4D97-AF65-F5344CB8AC3E}">
        <p14:creationId xmlns:p14="http://schemas.microsoft.com/office/powerpoint/2010/main" val="1298999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2FCA2852-5C98-4779-807C-E8234209CB0A}"/>
              </a:ext>
            </a:extLst>
          </p:cNvPr>
          <p:cNvSpPr>
            <a:spLocks noChangeArrowheads="1"/>
          </p:cNvSpPr>
          <p:nvPr/>
        </p:nvSpPr>
        <p:spPr bwMode="auto">
          <a:xfrm>
            <a:off x="3276600" y="1371600"/>
            <a:ext cx="5562600" cy="4876800"/>
          </a:xfrm>
          <a:prstGeom prst="rect">
            <a:avLst/>
          </a:prstGeom>
          <a:solidFill>
            <a:srgbClr val="00FF00"/>
          </a:solidFill>
          <a:ln w="9525">
            <a:solidFill>
              <a:schemeClr val="tx1"/>
            </a:solidFill>
            <a:miter lim="800000"/>
            <a:headEnd/>
            <a:tailEnd/>
          </a:ln>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lgn="ctr">
              <a:spcBef>
                <a:spcPct val="0"/>
              </a:spcBef>
              <a:buClrTx/>
              <a:buSzTx/>
              <a:buFontTx/>
              <a:buNone/>
            </a:pPr>
            <a:endParaRPr lang="en-US" altLang="en-US" sz="2000">
              <a:solidFill>
                <a:srgbClr val="000000"/>
              </a:solidFill>
              <a:latin typeface="Times New Roman" panose="02020603050405020304" pitchFamily="18" charset="0"/>
            </a:endParaRPr>
          </a:p>
        </p:txBody>
      </p:sp>
      <p:sp>
        <p:nvSpPr>
          <p:cNvPr id="16389" name="Line 5">
            <a:extLst>
              <a:ext uri="{FF2B5EF4-FFF2-40B4-BE49-F238E27FC236}">
                <a16:creationId xmlns:a16="http://schemas.microsoft.com/office/drawing/2014/main" id="{2DED6C8A-4F03-4980-BEDF-FEC38A0F9564}"/>
              </a:ext>
            </a:extLst>
          </p:cNvPr>
          <p:cNvSpPr>
            <a:spLocks noChangeShapeType="1"/>
          </p:cNvSpPr>
          <p:nvPr/>
        </p:nvSpPr>
        <p:spPr bwMode="auto">
          <a:xfrm>
            <a:off x="3276600" y="3886200"/>
            <a:ext cx="55626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390" name="Text Box 6">
            <a:extLst>
              <a:ext uri="{FF2B5EF4-FFF2-40B4-BE49-F238E27FC236}">
                <a16:creationId xmlns:a16="http://schemas.microsoft.com/office/drawing/2014/main" id="{2010C9DE-DDAA-4017-AA2E-0C191483483C}"/>
              </a:ext>
            </a:extLst>
          </p:cNvPr>
          <p:cNvSpPr txBox="1">
            <a:spLocks noChangeArrowheads="1"/>
          </p:cNvSpPr>
          <p:nvPr/>
        </p:nvSpPr>
        <p:spPr bwMode="auto">
          <a:xfrm>
            <a:off x="3478491" y="4630450"/>
            <a:ext cx="2289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50000"/>
              </a:spcBef>
              <a:buClrTx/>
              <a:buSzTx/>
              <a:buFontTx/>
              <a:buNone/>
            </a:pPr>
            <a:r>
              <a:rPr lang="en-GB" altLang="en-US" sz="2000" dirty="0">
                <a:solidFill>
                  <a:srgbClr val="000000"/>
                </a:solidFill>
                <a:latin typeface="Times New Roman" panose="02020603050405020304" pitchFamily="18" charset="0"/>
              </a:rPr>
              <a:t>  </a:t>
            </a:r>
            <a:r>
              <a:rPr lang="en-GB" altLang="en-US" b="1" dirty="0">
                <a:solidFill>
                  <a:srgbClr val="000000"/>
                </a:solidFill>
                <a:latin typeface="Calibri" panose="020F0502020204030204" pitchFamily="34" charset="0"/>
                <a:cs typeface="Calibri" panose="020F0502020204030204" pitchFamily="34" charset="0"/>
              </a:rPr>
              <a:t>Bajo </a:t>
            </a:r>
            <a:r>
              <a:rPr lang="en-GB" altLang="en-US" b="1" dirty="0" err="1">
                <a:solidFill>
                  <a:srgbClr val="000000"/>
                </a:solidFill>
                <a:latin typeface="Calibri" panose="020F0502020204030204" pitchFamily="34" charset="0"/>
                <a:cs typeface="Calibri" panose="020F0502020204030204" pitchFamily="34" charset="0"/>
              </a:rPr>
              <a:t>Riesgo</a:t>
            </a:r>
            <a:endParaRPr lang="en-GB" altLang="en-US" sz="2000" dirty="0">
              <a:solidFill>
                <a:srgbClr val="000000"/>
              </a:solidFill>
              <a:latin typeface="Calibri" panose="020F0502020204030204" pitchFamily="34" charset="0"/>
              <a:cs typeface="Calibri" panose="020F0502020204030204" pitchFamily="34" charset="0"/>
            </a:endParaRPr>
          </a:p>
        </p:txBody>
      </p:sp>
      <p:sp>
        <p:nvSpPr>
          <p:cNvPr id="16394" name="Text Box 10">
            <a:extLst>
              <a:ext uri="{FF2B5EF4-FFF2-40B4-BE49-F238E27FC236}">
                <a16:creationId xmlns:a16="http://schemas.microsoft.com/office/drawing/2014/main" id="{2AE7C273-E0E4-4C57-85A9-5AB2310340B1}"/>
              </a:ext>
            </a:extLst>
          </p:cNvPr>
          <p:cNvSpPr txBox="1">
            <a:spLocks noChangeArrowheads="1"/>
          </p:cNvSpPr>
          <p:nvPr/>
        </p:nvSpPr>
        <p:spPr bwMode="auto">
          <a:xfrm>
            <a:off x="3478491" y="2336513"/>
            <a:ext cx="2148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50000"/>
              </a:spcBef>
              <a:buClrTx/>
              <a:buSzTx/>
              <a:buFontTx/>
              <a:buNone/>
            </a:pPr>
            <a:r>
              <a:rPr lang="en-GB" altLang="en-US" b="1" dirty="0">
                <a:solidFill>
                  <a:srgbClr val="000000"/>
                </a:solidFill>
                <a:latin typeface="Calibri" panose="020F0502020204030204" pitchFamily="34" charset="0"/>
                <a:cs typeface="Calibri" panose="020F0502020204030204" pitchFamily="34" charset="0"/>
              </a:rPr>
              <a:t>Alto </a:t>
            </a:r>
            <a:r>
              <a:rPr lang="en-GB" altLang="en-US" b="1" dirty="0" err="1">
                <a:solidFill>
                  <a:srgbClr val="000000"/>
                </a:solidFill>
                <a:latin typeface="Calibri" panose="020F0502020204030204" pitchFamily="34" charset="0"/>
                <a:cs typeface="Calibri" panose="020F0502020204030204" pitchFamily="34" charset="0"/>
              </a:rPr>
              <a:t>Riesgo</a:t>
            </a:r>
            <a:endParaRPr lang="en-GB" altLang="en-US" b="1" dirty="0">
              <a:solidFill>
                <a:srgbClr val="000000"/>
              </a:solidFill>
              <a:latin typeface="Calibri" panose="020F0502020204030204" pitchFamily="34" charset="0"/>
              <a:cs typeface="Calibri" panose="020F0502020204030204" pitchFamily="34" charset="0"/>
            </a:endParaRPr>
          </a:p>
        </p:txBody>
      </p:sp>
      <p:sp>
        <p:nvSpPr>
          <p:cNvPr id="16395" name="Text Box 11">
            <a:extLst>
              <a:ext uri="{FF2B5EF4-FFF2-40B4-BE49-F238E27FC236}">
                <a16:creationId xmlns:a16="http://schemas.microsoft.com/office/drawing/2014/main" id="{8724E9B7-4E2F-49CD-8483-885C89175A6C}"/>
              </a:ext>
            </a:extLst>
          </p:cNvPr>
          <p:cNvSpPr txBox="1">
            <a:spLocks noChangeArrowheads="1"/>
          </p:cNvSpPr>
          <p:nvPr/>
        </p:nvSpPr>
        <p:spPr bwMode="auto">
          <a:xfrm>
            <a:off x="4648200" y="4724401"/>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0"/>
              </a:spcBef>
              <a:buClrTx/>
              <a:buSzTx/>
              <a:buFontTx/>
              <a:buNone/>
            </a:pPr>
            <a:r>
              <a:rPr lang="en-GB" altLang="en-US" sz="2000" dirty="0">
                <a:solidFill>
                  <a:srgbClr val="000000"/>
                </a:solidFill>
                <a:latin typeface="Times New Roman" panose="02020603050405020304" pitchFamily="18" charset="0"/>
              </a:rPr>
              <a:t>  </a:t>
            </a:r>
          </a:p>
        </p:txBody>
      </p:sp>
      <p:sp>
        <p:nvSpPr>
          <p:cNvPr id="11274" name="Rectangle 10">
            <a:extLst>
              <a:ext uri="{FF2B5EF4-FFF2-40B4-BE49-F238E27FC236}">
                <a16:creationId xmlns:a16="http://schemas.microsoft.com/office/drawing/2014/main" id="{18D284AA-348C-4ED5-9DD0-2A15C86E5335}"/>
              </a:ext>
            </a:extLst>
          </p:cNvPr>
          <p:cNvSpPr>
            <a:spLocks noChangeArrowheads="1"/>
          </p:cNvSpPr>
          <p:nvPr/>
        </p:nvSpPr>
        <p:spPr bwMode="auto">
          <a:xfrm>
            <a:off x="2135189" y="333376"/>
            <a:ext cx="77837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0"/>
              </a:spcBef>
              <a:buClrTx/>
              <a:buSzTx/>
              <a:buNone/>
            </a:pP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altLang="en-US" b="1" dirty="0"/>
          </a:p>
        </p:txBody>
      </p:sp>
    </p:spTree>
    <p:extLst>
      <p:ext uri="{BB962C8B-B14F-4D97-AF65-F5344CB8AC3E}">
        <p14:creationId xmlns:p14="http://schemas.microsoft.com/office/powerpoint/2010/main" val="2992696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additive="base">
                                        <p:cTn id="12" dur="500" fill="hold"/>
                                        <p:tgtEl>
                                          <p:spTgt spid="16389"/>
                                        </p:tgtEl>
                                        <p:attrNameLst>
                                          <p:attrName>ppt_x</p:attrName>
                                        </p:attrNameLst>
                                      </p:cBhvr>
                                      <p:tavLst>
                                        <p:tav tm="0">
                                          <p:val>
                                            <p:strVal val="0-#ppt_w/2"/>
                                          </p:val>
                                        </p:tav>
                                        <p:tav tm="100000">
                                          <p:val>
                                            <p:strVal val="#ppt_x"/>
                                          </p:val>
                                        </p:tav>
                                      </p:tavLst>
                                    </p:anim>
                                    <p:anim calcmode="lin" valueType="num">
                                      <p:cBhvr additive="base">
                                        <p:cTn id="13" dur="500" fill="hold"/>
                                        <p:tgtEl>
                                          <p:spTgt spid="1638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390"/>
                                        </p:tgtEl>
                                        <p:attrNameLst>
                                          <p:attrName>style.visibility</p:attrName>
                                        </p:attrNameLst>
                                      </p:cBhvr>
                                      <p:to>
                                        <p:strVal val="visible"/>
                                      </p:to>
                                    </p:set>
                                    <p:anim calcmode="lin" valueType="num">
                                      <p:cBhvr additive="base">
                                        <p:cTn id="17" dur="500" fill="hold"/>
                                        <p:tgtEl>
                                          <p:spTgt spid="16390"/>
                                        </p:tgtEl>
                                        <p:attrNameLst>
                                          <p:attrName>ppt_x</p:attrName>
                                        </p:attrNameLst>
                                      </p:cBhvr>
                                      <p:tavLst>
                                        <p:tav tm="0">
                                          <p:val>
                                            <p:strVal val="0-#ppt_w/2"/>
                                          </p:val>
                                        </p:tav>
                                        <p:tav tm="100000">
                                          <p:val>
                                            <p:strVal val="#ppt_x"/>
                                          </p:val>
                                        </p:tav>
                                      </p:tavLst>
                                    </p:anim>
                                    <p:anim calcmode="lin" valueType="num">
                                      <p:cBhvr additive="base">
                                        <p:cTn id="18" dur="500" fill="hold"/>
                                        <p:tgtEl>
                                          <p:spTgt spid="1639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394"/>
                                        </p:tgtEl>
                                        <p:attrNameLst>
                                          <p:attrName>style.visibility</p:attrName>
                                        </p:attrNameLst>
                                      </p:cBhvr>
                                      <p:to>
                                        <p:strVal val="visible"/>
                                      </p:to>
                                    </p:set>
                                    <p:anim calcmode="lin" valueType="num">
                                      <p:cBhvr additive="base">
                                        <p:cTn id="22" dur="500" fill="hold"/>
                                        <p:tgtEl>
                                          <p:spTgt spid="16394"/>
                                        </p:tgtEl>
                                        <p:attrNameLst>
                                          <p:attrName>ppt_x</p:attrName>
                                        </p:attrNameLst>
                                      </p:cBhvr>
                                      <p:tavLst>
                                        <p:tav tm="0">
                                          <p:val>
                                            <p:strVal val="0-#ppt_w/2"/>
                                          </p:val>
                                        </p:tav>
                                        <p:tav tm="100000">
                                          <p:val>
                                            <p:strVal val="#ppt_x"/>
                                          </p:val>
                                        </p:tav>
                                      </p:tavLst>
                                    </p:anim>
                                    <p:anim calcmode="lin" valueType="num">
                                      <p:cBhvr additive="base">
                                        <p:cTn id="23" dur="500" fill="hold"/>
                                        <p:tgtEl>
                                          <p:spTgt spid="1639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6395"/>
                                        </p:tgtEl>
                                        <p:attrNameLst>
                                          <p:attrName>style.visibility</p:attrName>
                                        </p:attrNameLst>
                                      </p:cBhvr>
                                      <p:to>
                                        <p:strVal val="visible"/>
                                      </p:to>
                                    </p:set>
                                    <p:anim calcmode="lin" valueType="num">
                                      <p:cBhvr additive="base">
                                        <p:cTn id="27" dur="500" fill="hold"/>
                                        <p:tgtEl>
                                          <p:spTgt spid="16395"/>
                                        </p:tgtEl>
                                        <p:attrNameLst>
                                          <p:attrName>ppt_x</p:attrName>
                                        </p:attrNameLst>
                                      </p:cBhvr>
                                      <p:tavLst>
                                        <p:tav tm="0">
                                          <p:val>
                                            <p:strVal val="0-#ppt_w/2"/>
                                          </p:val>
                                        </p:tav>
                                        <p:tav tm="100000">
                                          <p:val>
                                            <p:strVal val="#ppt_x"/>
                                          </p:val>
                                        </p:tav>
                                      </p:tavLst>
                                    </p:anim>
                                    <p:anim calcmode="lin" valueType="num">
                                      <p:cBhvr additive="base">
                                        <p:cTn id="28" dur="500" fill="hold"/>
                                        <p:tgtEl>
                                          <p:spTgt spid="16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autoUpdateAnimBg="0"/>
      <p:bldP spid="16390" grpId="0" autoUpdateAnimBg="0"/>
      <p:bldP spid="16394" grpId="0" autoUpdateAnimBg="0"/>
      <p:bldP spid="16395"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1" name="Rectangle 16">
            <a:extLst>
              <a:ext uri="{FF2B5EF4-FFF2-40B4-BE49-F238E27FC236}">
                <a16:creationId xmlns:a16="http://schemas.microsoft.com/office/drawing/2014/main" id="{6FC04D8D-D28F-414D-8F5B-0EC0292B3405}"/>
              </a:ext>
            </a:extLst>
          </p:cNvPr>
          <p:cNvSpPr>
            <a:spLocks noChangeArrowheads="1"/>
          </p:cNvSpPr>
          <p:nvPr/>
        </p:nvSpPr>
        <p:spPr bwMode="auto">
          <a:xfrm>
            <a:off x="2424114" y="333376"/>
            <a:ext cx="77837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0"/>
              </a:spcBef>
              <a:buClrTx/>
              <a:buSzTx/>
              <a:buNone/>
            </a:pP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altLang="en-US" b="1" dirty="0">
              <a:latin typeface="+mj-lt"/>
            </a:endParaRPr>
          </a:p>
        </p:txBody>
      </p:sp>
      <p:sp>
        <p:nvSpPr>
          <p:cNvPr id="19" name="Rectangle 2">
            <a:extLst>
              <a:ext uri="{FF2B5EF4-FFF2-40B4-BE49-F238E27FC236}">
                <a16:creationId xmlns:a16="http://schemas.microsoft.com/office/drawing/2014/main" id="{B322ECA7-8290-4C67-B381-01191CC9D16B}"/>
              </a:ext>
            </a:extLst>
          </p:cNvPr>
          <p:cNvSpPr>
            <a:spLocks noChangeArrowheads="1"/>
          </p:cNvSpPr>
          <p:nvPr/>
        </p:nvSpPr>
        <p:spPr bwMode="auto">
          <a:xfrm>
            <a:off x="3216275" y="1268414"/>
            <a:ext cx="5638800" cy="5373687"/>
          </a:xfrm>
          <a:prstGeom prst="rect">
            <a:avLst/>
          </a:prstGeom>
          <a:solidFill>
            <a:srgbClr val="00FF00"/>
          </a:solidFill>
          <a:ln w="9525">
            <a:solidFill>
              <a:schemeClr val="tx1"/>
            </a:solidFill>
            <a:miter lim="800000"/>
            <a:headEnd/>
            <a:tailEnd/>
          </a:ln>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endParaRPr lang="en-GB" altLang="en-US" sz="1200">
              <a:solidFill>
                <a:srgbClr val="000000"/>
              </a:solidFill>
            </a:endParaRPr>
          </a:p>
        </p:txBody>
      </p:sp>
      <p:cxnSp>
        <p:nvCxnSpPr>
          <p:cNvPr id="21" name="Straight Connector 20">
            <a:extLst>
              <a:ext uri="{FF2B5EF4-FFF2-40B4-BE49-F238E27FC236}">
                <a16:creationId xmlns:a16="http://schemas.microsoft.com/office/drawing/2014/main" id="{A426ED1A-43DB-4FC5-9CD9-FB2006BB4A3C}"/>
              </a:ext>
            </a:extLst>
          </p:cNvPr>
          <p:cNvCxnSpPr>
            <a:cxnSpLocks noChangeShapeType="1"/>
          </p:cNvCxnSpPr>
          <p:nvPr/>
        </p:nvCxnSpPr>
        <p:spPr bwMode="auto">
          <a:xfrm>
            <a:off x="3216276" y="3068638"/>
            <a:ext cx="561657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5" name="Straight Connector 24">
            <a:extLst>
              <a:ext uri="{FF2B5EF4-FFF2-40B4-BE49-F238E27FC236}">
                <a16:creationId xmlns:a16="http://schemas.microsoft.com/office/drawing/2014/main" id="{E3250C74-FEBB-472F-A6CE-88B2C9DA431B}"/>
              </a:ext>
            </a:extLst>
          </p:cNvPr>
          <p:cNvCxnSpPr>
            <a:cxnSpLocks noChangeShapeType="1"/>
          </p:cNvCxnSpPr>
          <p:nvPr/>
        </p:nvCxnSpPr>
        <p:spPr bwMode="auto">
          <a:xfrm>
            <a:off x="3216276" y="4868863"/>
            <a:ext cx="5616575"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8" name="TextBox 27">
            <a:extLst>
              <a:ext uri="{FF2B5EF4-FFF2-40B4-BE49-F238E27FC236}">
                <a16:creationId xmlns:a16="http://schemas.microsoft.com/office/drawing/2014/main" id="{DFB8776D-E8B4-44F8-A65E-7EA083513782}"/>
              </a:ext>
            </a:extLst>
          </p:cNvPr>
          <p:cNvSpPr txBox="1"/>
          <p:nvPr/>
        </p:nvSpPr>
        <p:spPr>
          <a:xfrm>
            <a:off x="3575720" y="1916832"/>
            <a:ext cx="1440160" cy="584775"/>
          </a:xfrm>
          <a:prstGeom prst="rect">
            <a:avLst/>
          </a:prstGeom>
          <a:noFill/>
        </p:spPr>
        <p:txBody>
          <a:bodyPr wrap="square">
            <a:spAutoFit/>
          </a:bodyPr>
          <a:lstStyle/>
          <a:p>
            <a:pPr eaLnBrk="1" hangingPunct="1">
              <a:defRPr/>
            </a:pPr>
            <a:r>
              <a:rPr lang="en-GB" sz="3200" b="1" dirty="0">
                <a:ln cmpd="sng">
                  <a:solidFill>
                    <a:schemeClr val="tx1"/>
                  </a:solidFill>
                </a:ln>
                <a:solidFill>
                  <a:srgbClr val="00B050"/>
                </a:solidFill>
                <a:latin typeface="Calibri" panose="020F0502020204030204" pitchFamily="34" charset="0"/>
                <a:cs typeface="Calibri" panose="020F0502020204030204" pitchFamily="34" charset="0"/>
              </a:rPr>
              <a:t>VERDE</a:t>
            </a:r>
          </a:p>
        </p:txBody>
      </p:sp>
      <p:sp>
        <p:nvSpPr>
          <p:cNvPr id="29" name="TextBox 28">
            <a:extLst>
              <a:ext uri="{FF2B5EF4-FFF2-40B4-BE49-F238E27FC236}">
                <a16:creationId xmlns:a16="http://schemas.microsoft.com/office/drawing/2014/main" id="{BCB40BED-A651-46D6-B01C-6D6EE89980C6}"/>
              </a:ext>
            </a:extLst>
          </p:cNvPr>
          <p:cNvSpPr txBox="1"/>
          <p:nvPr/>
        </p:nvSpPr>
        <p:spPr>
          <a:xfrm>
            <a:off x="3575720" y="3717032"/>
            <a:ext cx="1809080" cy="584775"/>
          </a:xfrm>
          <a:prstGeom prst="rect">
            <a:avLst/>
          </a:prstGeom>
          <a:noFill/>
        </p:spPr>
        <p:txBody>
          <a:bodyPr wrap="square">
            <a:spAutoFit/>
          </a:bodyPr>
          <a:lstStyle/>
          <a:p>
            <a:pPr eaLnBrk="1" hangingPunct="1">
              <a:defRPr/>
            </a:pPr>
            <a:r>
              <a:rPr lang="en-GB" sz="3200" b="1" dirty="0">
                <a:ln cmpd="sng">
                  <a:solidFill>
                    <a:schemeClr val="tx1"/>
                  </a:solidFill>
                </a:ln>
                <a:solidFill>
                  <a:srgbClr val="FFC000"/>
                </a:solidFill>
                <a:latin typeface="Calibri" panose="020F0502020204030204" pitchFamily="34" charset="0"/>
                <a:cs typeface="Calibri" panose="020F0502020204030204" pitchFamily="34" charset="0"/>
              </a:rPr>
              <a:t>AMBAR</a:t>
            </a:r>
          </a:p>
        </p:txBody>
      </p:sp>
      <p:sp>
        <p:nvSpPr>
          <p:cNvPr id="30" name="TextBox 29">
            <a:extLst>
              <a:ext uri="{FF2B5EF4-FFF2-40B4-BE49-F238E27FC236}">
                <a16:creationId xmlns:a16="http://schemas.microsoft.com/office/drawing/2014/main" id="{C9E6632D-98BC-4C87-85D7-C07A2A74AEF1}"/>
              </a:ext>
            </a:extLst>
          </p:cNvPr>
          <p:cNvSpPr txBox="1"/>
          <p:nvPr/>
        </p:nvSpPr>
        <p:spPr>
          <a:xfrm>
            <a:off x="3575720" y="5517232"/>
            <a:ext cx="1707480" cy="584775"/>
          </a:xfrm>
          <a:prstGeom prst="rect">
            <a:avLst/>
          </a:prstGeom>
          <a:noFill/>
        </p:spPr>
        <p:txBody>
          <a:bodyPr wrap="square">
            <a:spAutoFit/>
          </a:bodyPr>
          <a:lstStyle/>
          <a:p>
            <a:pPr eaLnBrk="1" hangingPunct="1">
              <a:defRPr/>
            </a:pPr>
            <a:r>
              <a:rPr lang="en-GB" sz="3200" b="1" dirty="0">
                <a:ln cmpd="sng">
                  <a:solidFill>
                    <a:schemeClr val="tx1"/>
                  </a:solidFill>
                </a:ln>
                <a:solidFill>
                  <a:srgbClr val="FF0000"/>
                </a:solidFill>
                <a:latin typeface="Calibri" panose="020F0502020204030204" pitchFamily="34" charset="0"/>
                <a:cs typeface="Calibri" panose="020F0502020204030204" pitchFamily="34" charset="0"/>
              </a:rPr>
              <a:t>ROJO</a:t>
            </a:r>
          </a:p>
        </p:txBody>
      </p:sp>
    </p:spTree>
    <p:extLst>
      <p:ext uri="{BB962C8B-B14F-4D97-AF65-F5344CB8AC3E}">
        <p14:creationId xmlns:p14="http://schemas.microsoft.com/office/powerpoint/2010/main" val="2408903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299DDD9E-EFCF-46EE-A6E4-D783215D2081}"/>
              </a:ext>
            </a:extLst>
          </p:cNvPr>
          <p:cNvSpPr>
            <a:spLocks noChangeArrowheads="1"/>
          </p:cNvSpPr>
          <p:nvPr/>
        </p:nvSpPr>
        <p:spPr bwMode="auto">
          <a:xfrm>
            <a:off x="3467100" y="1712890"/>
            <a:ext cx="5257800" cy="4953000"/>
          </a:xfrm>
          <a:prstGeom prst="rect">
            <a:avLst/>
          </a:prstGeom>
          <a:solidFill>
            <a:srgbClr val="00FF00"/>
          </a:solidFill>
          <a:ln w="15875">
            <a:solidFill>
              <a:schemeClr val="tx1"/>
            </a:solidFill>
            <a:miter lim="800000"/>
            <a:headEnd/>
            <a:tailEnd/>
          </a:ln>
        </p:spPr>
        <p:txBody>
          <a:bodyPr wrap="none" anchor="ct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endParaRPr lang="en-GB" altLang="en-US" sz="1200">
              <a:solidFill>
                <a:srgbClr val="000000"/>
              </a:solidFill>
            </a:endParaRPr>
          </a:p>
        </p:txBody>
      </p:sp>
      <p:sp>
        <p:nvSpPr>
          <p:cNvPr id="14340" name="Line 4">
            <a:extLst>
              <a:ext uri="{FF2B5EF4-FFF2-40B4-BE49-F238E27FC236}">
                <a16:creationId xmlns:a16="http://schemas.microsoft.com/office/drawing/2014/main" id="{0EF766F9-BD9A-4B5B-B37B-583C41763743}"/>
              </a:ext>
            </a:extLst>
          </p:cNvPr>
          <p:cNvSpPr>
            <a:spLocks noChangeShapeType="1"/>
          </p:cNvSpPr>
          <p:nvPr/>
        </p:nvSpPr>
        <p:spPr bwMode="auto">
          <a:xfrm>
            <a:off x="4943475" y="1773238"/>
            <a:ext cx="0" cy="489585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341" name="Line 5">
            <a:extLst>
              <a:ext uri="{FF2B5EF4-FFF2-40B4-BE49-F238E27FC236}">
                <a16:creationId xmlns:a16="http://schemas.microsoft.com/office/drawing/2014/main" id="{AFBDF126-13D8-4DD4-A3B6-FED80875BAE8}"/>
              </a:ext>
            </a:extLst>
          </p:cNvPr>
          <p:cNvSpPr>
            <a:spLocks noChangeShapeType="1"/>
          </p:cNvSpPr>
          <p:nvPr/>
        </p:nvSpPr>
        <p:spPr bwMode="auto">
          <a:xfrm>
            <a:off x="6888163" y="1700213"/>
            <a:ext cx="0" cy="495300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342" name="Text Box 6">
            <a:extLst>
              <a:ext uri="{FF2B5EF4-FFF2-40B4-BE49-F238E27FC236}">
                <a16:creationId xmlns:a16="http://schemas.microsoft.com/office/drawing/2014/main" id="{B8B98B09-1EDB-4633-8E2A-25B99E5E8B4E}"/>
              </a:ext>
            </a:extLst>
          </p:cNvPr>
          <p:cNvSpPr txBox="1">
            <a:spLocks noChangeArrowheads="1"/>
          </p:cNvSpPr>
          <p:nvPr/>
        </p:nvSpPr>
        <p:spPr bwMode="auto">
          <a:xfrm>
            <a:off x="3916218" y="1268414"/>
            <a:ext cx="414351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50000"/>
              </a:spcBef>
              <a:buClrTx/>
              <a:buSzTx/>
              <a:buFontTx/>
              <a:buNone/>
            </a:pPr>
            <a:r>
              <a:rPr lang="en-GB" altLang="en-US" sz="2000" b="1" dirty="0">
                <a:solidFill>
                  <a:srgbClr val="000000"/>
                </a:solidFill>
                <a:latin typeface="Times New Roman" panose="02020603050405020304" pitchFamily="18" charset="0"/>
              </a:rPr>
              <a:t>10                          50                       10</a:t>
            </a:r>
          </a:p>
        </p:txBody>
      </p:sp>
      <p:sp>
        <p:nvSpPr>
          <p:cNvPr id="13320" name="Rectangle 16">
            <a:extLst>
              <a:ext uri="{FF2B5EF4-FFF2-40B4-BE49-F238E27FC236}">
                <a16:creationId xmlns:a16="http://schemas.microsoft.com/office/drawing/2014/main" id="{01C684E5-0E81-42F7-8A3B-9040F79BFD12}"/>
              </a:ext>
            </a:extLst>
          </p:cNvPr>
          <p:cNvSpPr>
            <a:spLocks noChangeArrowheads="1"/>
          </p:cNvSpPr>
          <p:nvPr/>
        </p:nvSpPr>
        <p:spPr bwMode="auto">
          <a:xfrm>
            <a:off x="2424114" y="333376"/>
            <a:ext cx="77837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0"/>
              </a:spcBef>
              <a:buClrTx/>
              <a:buSzTx/>
              <a:buNone/>
            </a:pP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altLang="en-US" b="1" dirty="0">
              <a:latin typeface="+mj-lt"/>
            </a:endParaRPr>
          </a:p>
        </p:txBody>
      </p:sp>
    </p:spTree>
    <p:extLst>
      <p:ext uri="{BB962C8B-B14F-4D97-AF65-F5344CB8AC3E}">
        <p14:creationId xmlns:p14="http://schemas.microsoft.com/office/powerpoint/2010/main" val="1835173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500" fill="hold"/>
                                        <p:tgtEl>
                                          <p:spTgt spid="14340"/>
                                        </p:tgtEl>
                                        <p:attrNameLst>
                                          <p:attrName>ppt_x</p:attrName>
                                        </p:attrNameLst>
                                      </p:cBhvr>
                                      <p:tavLst>
                                        <p:tav tm="0">
                                          <p:val>
                                            <p:strVal val="0-#ppt_w/2"/>
                                          </p:val>
                                        </p:tav>
                                        <p:tav tm="100000">
                                          <p:val>
                                            <p:strVal val="#ppt_x"/>
                                          </p:val>
                                        </p:tav>
                                      </p:tavLst>
                                    </p:anim>
                                    <p:anim calcmode="lin" valueType="num">
                                      <p:cBhvr additive="base">
                                        <p:cTn id="13" dur="500" fill="hold"/>
                                        <p:tgtEl>
                                          <p:spTgt spid="1434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4341"/>
                                        </p:tgtEl>
                                        <p:attrNameLst>
                                          <p:attrName>style.visibility</p:attrName>
                                        </p:attrNameLst>
                                      </p:cBhvr>
                                      <p:to>
                                        <p:strVal val="visible"/>
                                      </p:to>
                                    </p:set>
                                    <p:anim calcmode="lin" valueType="num">
                                      <p:cBhvr additive="base">
                                        <p:cTn id="17" dur="500" fill="hold"/>
                                        <p:tgtEl>
                                          <p:spTgt spid="14341"/>
                                        </p:tgtEl>
                                        <p:attrNameLst>
                                          <p:attrName>ppt_x</p:attrName>
                                        </p:attrNameLst>
                                      </p:cBhvr>
                                      <p:tavLst>
                                        <p:tav tm="0">
                                          <p:val>
                                            <p:strVal val="0-#ppt_w/2"/>
                                          </p:val>
                                        </p:tav>
                                        <p:tav tm="100000">
                                          <p:val>
                                            <p:strVal val="#ppt_x"/>
                                          </p:val>
                                        </p:tav>
                                      </p:tavLst>
                                    </p:anim>
                                    <p:anim calcmode="lin" valueType="num">
                                      <p:cBhvr additive="base">
                                        <p:cTn id="18" dur="500" fill="hold"/>
                                        <p:tgtEl>
                                          <p:spTgt spid="1434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342"/>
                                        </p:tgtEl>
                                        <p:attrNameLst>
                                          <p:attrName>style.visibility</p:attrName>
                                        </p:attrNameLst>
                                      </p:cBhvr>
                                      <p:to>
                                        <p:strVal val="visible"/>
                                      </p:to>
                                    </p:set>
                                    <p:anim calcmode="lin" valueType="num">
                                      <p:cBhvr additive="base">
                                        <p:cTn id="22" dur="500" fill="hold"/>
                                        <p:tgtEl>
                                          <p:spTgt spid="14342"/>
                                        </p:tgtEl>
                                        <p:attrNameLst>
                                          <p:attrName>ppt_x</p:attrName>
                                        </p:attrNameLst>
                                      </p:cBhvr>
                                      <p:tavLst>
                                        <p:tav tm="0">
                                          <p:val>
                                            <p:strVal val="0-#ppt_w/2"/>
                                          </p:val>
                                        </p:tav>
                                        <p:tav tm="100000">
                                          <p:val>
                                            <p:strVal val="#ppt_x"/>
                                          </p:val>
                                        </p:tav>
                                      </p:tavLst>
                                    </p:anim>
                                    <p:anim calcmode="lin" valueType="num">
                                      <p:cBhvr additive="base">
                                        <p:cTn id="23"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2"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47612"/>
            <a:ext cx="12192000" cy="571500"/>
          </a:xfrm>
        </p:spPr>
        <p:txBody>
          <a:bodyPr>
            <a:normAutofit fontScale="90000"/>
          </a:bodyPr>
          <a:lstStyle/>
          <a:p>
            <a:pPr algn="ct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641023" y="1558774"/>
            <a:ext cx="11048214" cy="4114800"/>
          </a:xfrm>
        </p:spPr>
        <p:txBody>
          <a:bodyPr>
            <a:norm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Propósito del Juego a Pie</a:t>
            </a:r>
          </a:p>
          <a:p>
            <a:pPr marL="0" indent="0">
              <a:spcBef>
                <a:spcPts val="0"/>
              </a:spcBef>
              <a:spcAft>
                <a:spcPts val="0"/>
              </a:spcAft>
              <a:buNone/>
            </a:pPr>
            <a:endParaRPr lang="es-ES" sz="32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Ganar territorio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Aliviar presión</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Crear presión</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Romper la línea defensiva</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Recuperar la posesión</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Marcar</a:t>
            </a:r>
          </a:p>
          <a:p>
            <a:pPr marL="0" indent="0">
              <a:spcBef>
                <a:spcPts val="0"/>
              </a:spcBef>
              <a:spcAft>
                <a:spcPts val="0"/>
              </a:spcAft>
              <a:buNone/>
            </a:pPr>
            <a:endParaRPr lang="en-GB" dirty="0"/>
          </a:p>
        </p:txBody>
      </p:sp>
    </p:spTree>
    <p:extLst>
      <p:ext uri="{BB962C8B-B14F-4D97-AF65-F5344CB8AC3E}">
        <p14:creationId xmlns:p14="http://schemas.microsoft.com/office/powerpoint/2010/main" val="3261497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19363"/>
            <a:ext cx="12191999" cy="649956"/>
          </a:xfrm>
        </p:spPr>
        <p:txBody>
          <a:bodyPr/>
          <a:lstStyle/>
          <a:p>
            <a:pPr algn="ct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46756" y="1709382"/>
            <a:ext cx="11217896" cy="2629672"/>
          </a:xfrm>
        </p:spPr>
        <p:txBody>
          <a:bodyPr>
            <a:norm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Defensa</a:t>
            </a:r>
          </a:p>
          <a:p>
            <a:pPr marL="0" indent="0">
              <a:spcBef>
                <a:spcPts val="0"/>
              </a:spcBef>
              <a:spcAft>
                <a:spcPts val="0"/>
              </a:spcAft>
              <a:buNone/>
            </a:pPr>
            <a:endParaRPr lang="es-ES" sz="24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¿La mejor forma de atacar?</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¿La actividad definitiva del equipo?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Un equipo que puede </a:t>
            </a:r>
            <a:r>
              <a:rPr lang="es-ES" sz="3200" b="1" dirty="0">
                <a:latin typeface="Calibri" panose="020F0502020204030204" pitchFamily="34" charset="0"/>
                <a:cs typeface="Calibri" panose="020F0502020204030204" pitchFamily="34" charset="0"/>
              </a:rPr>
              <a:t>adaptarse</a:t>
            </a:r>
            <a:r>
              <a:rPr lang="es-ES" sz="3200" dirty="0">
                <a:latin typeface="Calibri" panose="020F0502020204030204" pitchFamily="34" charset="0"/>
                <a:cs typeface="Calibri" panose="020F0502020204030204" pitchFamily="34" charset="0"/>
              </a:rPr>
              <a:t> a, y </a:t>
            </a:r>
            <a:r>
              <a:rPr lang="es-ES" sz="3200" b="1" dirty="0">
                <a:latin typeface="Calibri" panose="020F0502020204030204" pitchFamily="34" charset="0"/>
                <a:cs typeface="Calibri" panose="020F0502020204030204" pitchFamily="34" charset="0"/>
              </a:rPr>
              <a:t>tratar </a:t>
            </a:r>
            <a:r>
              <a:rPr lang="es-ES" sz="3200" dirty="0">
                <a:latin typeface="Calibri" panose="020F0502020204030204" pitchFamily="34" charset="0"/>
                <a:cs typeface="Calibri" panose="020F0502020204030204" pitchFamily="34" charset="0"/>
              </a:rPr>
              <a:t>con, cualquier situación</a:t>
            </a:r>
          </a:p>
        </p:txBody>
      </p:sp>
    </p:spTree>
    <p:extLst>
      <p:ext uri="{BB962C8B-B14F-4D97-AF65-F5344CB8AC3E}">
        <p14:creationId xmlns:p14="http://schemas.microsoft.com/office/powerpoint/2010/main" val="151458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93044"/>
            <a:ext cx="12191999" cy="649956"/>
          </a:xfrm>
        </p:spPr>
        <p:txBody>
          <a:bodyPr/>
          <a:lstStyle/>
          <a:p>
            <a:pPr algn="ct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46755" y="1600200"/>
            <a:ext cx="11048214" cy="2616958"/>
          </a:xfrm>
        </p:spPr>
        <p:txBody>
          <a:bodyPr>
            <a:normAutofit/>
          </a:bodyPr>
          <a:lstStyle/>
          <a:p>
            <a:pPr marL="0" indent="0">
              <a:spcBef>
                <a:spcPts val="0"/>
              </a:spcBef>
              <a:spcAft>
                <a:spcPts val="0"/>
              </a:spcAft>
              <a:buNone/>
            </a:pPr>
            <a:r>
              <a:rPr lang="en-GB" sz="3200" b="1" dirty="0">
                <a:latin typeface="Calibri" panose="020F0502020204030204" pitchFamily="34" charset="0"/>
                <a:cs typeface="Calibri" panose="020F0502020204030204" pitchFamily="34" charset="0"/>
              </a:rPr>
              <a:t>Sin el </a:t>
            </a:r>
            <a:r>
              <a:rPr lang="en-GB" sz="3200" b="1" dirty="0" err="1">
                <a:latin typeface="Calibri" panose="020F0502020204030204" pitchFamily="34" charset="0"/>
                <a:cs typeface="Calibri" panose="020F0502020204030204" pitchFamily="34" charset="0"/>
              </a:rPr>
              <a:t>balón</a:t>
            </a:r>
            <a:endParaRPr lang="en-GB" sz="3200" b="1" dirty="0">
              <a:latin typeface="Calibri" panose="020F0502020204030204" pitchFamily="34" charset="0"/>
              <a:cs typeface="Calibri" panose="020F0502020204030204" pitchFamily="34" charset="0"/>
            </a:endParaRPr>
          </a:p>
          <a:p>
            <a:pPr marL="0" indent="0">
              <a:spcBef>
                <a:spcPts val="0"/>
              </a:spcBef>
              <a:spcAft>
                <a:spcPts val="0"/>
              </a:spcAft>
              <a:buNone/>
            </a:pPr>
            <a:endParaRPr lang="en-GB" sz="2400" b="1" dirty="0">
              <a:latin typeface="Calibri" panose="020F0502020204030204" pitchFamily="34" charset="0"/>
              <a:cs typeface="Calibri" panose="020F0502020204030204" pitchFamily="34" charset="0"/>
            </a:endParaRPr>
          </a:p>
          <a:p>
            <a:pPr>
              <a:lnSpc>
                <a:spcPct val="110000"/>
              </a:lnSpc>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¿Cuáles son tus pensamientos principales cuando planificas tu estrategia sin el balón?</a:t>
            </a:r>
          </a:p>
          <a:p>
            <a:pPr>
              <a:lnSpc>
                <a:spcPct val="110000"/>
              </a:lnSpc>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¿Cuáles son tus PRINCIPIOS de defensa?</a:t>
            </a:r>
          </a:p>
          <a:p>
            <a:pPr>
              <a:spcBef>
                <a:spcPts val="0"/>
              </a:spcBef>
              <a:spcAft>
                <a:spcPts val="0"/>
              </a:spcAft>
            </a:pPr>
            <a:endParaRPr lang="en-GB" sz="3200" dirty="0">
              <a:latin typeface="Calibri" panose="020F0502020204030204" pitchFamily="34" charset="0"/>
              <a:cs typeface="Calibri" panose="020F0502020204030204" pitchFamily="34" charset="0"/>
            </a:endParaRPr>
          </a:p>
          <a:p>
            <a:pPr>
              <a:spcBef>
                <a:spcPts val="0"/>
              </a:spcBef>
              <a:spcAft>
                <a:spcPts val="0"/>
              </a:spcAft>
            </a:pPr>
            <a:endParaRPr lang="en-GB" b="1" dirty="0"/>
          </a:p>
        </p:txBody>
      </p:sp>
    </p:spTree>
    <p:extLst>
      <p:ext uri="{BB962C8B-B14F-4D97-AF65-F5344CB8AC3E}">
        <p14:creationId xmlns:p14="http://schemas.microsoft.com/office/powerpoint/2010/main" val="4109079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95475"/>
            <a:ext cx="12192000" cy="649956"/>
          </a:xfrm>
        </p:spPr>
        <p:txBody>
          <a:bodyPr/>
          <a:lstStyle/>
          <a:p>
            <a:pPr algn="ct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09047" y="1602557"/>
            <a:ext cx="11180190" cy="4265979"/>
          </a:xfrm>
        </p:spPr>
        <p:txBody>
          <a:bodyPr>
            <a:normAutofit lnSpcReduction="10000"/>
          </a:bodyPr>
          <a:lstStyle/>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Presionar al rival</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Avanzar</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Velocidad de la línea defensiva</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Gente numerosa en el placaje</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Buena técnica en el placaje</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“Ganar el suelo”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Una defensa agresiva desde </a:t>
            </a:r>
            <a:r>
              <a:rPr lang="es-ES" sz="3200" dirty="0" err="1">
                <a:latin typeface="Calibri" panose="020F0502020204030204" pitchFamily="34" charset="0"/>
                <a:cs typeface="Calibri" panose="020F0502020204030204" pitchFamily="34" charset="0"/>
              </a:rPr>
              <a:t>marker</a:t>
            </a:r>
            <a:endParaRPr lang="es-ES"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Forzar el error</a:t>
            </a:r>
          </a:p>
          <a:p>
            <a:pPr marL="0" indent="0">
              <a:spcBef>
                <a:spcPts val="0"/>
              </a:spcBef>
              <a:spcAft>
                <a:spcPts val="0"/>
              </a:spcAft>
              <a:buNone/>
            </a:pPr>
            <a:endParaRPr lang="es-ES" dirty="0">
              <a:latin typeface="Calibri" panose="020F0502020204030204" pitchFamily="34" charset="0"/>
              <a:cs typeface="Calibri" panose="020F0502020204030204" pitchFamily="34" charset="0"/>
            </a:endParaRPr>
          </a:p>
          <a:p>
            <a:pPr marL="0" indent="0">
              <a:spcBef>
                <a:spcPts val="0"/>
              </a:spcBef>
              <a:spcAft>
                <a:spcPts val="0"/>
              </a:spcAft>
              <a:buNone/>
            </a:pPr>
            <a:r>
              <a:rPr lang="es-ES" sz="3200" b="1" dirty="0">
                <a:latin typeface="Calibri" panose="020F0502020204030204" pitchFamily="34" charset="0"/>
                <a:cs typeface="Calibri" panose="020F0502020204030204" pitchFamily="34" charset="0"/>
              </a:rPr>
              <a:t>La comunicación es un “arma constante”</a:t>
            </a:r>
          </a:p>
          <a:p>
            <a:pPr>
              <a:spcBef>
                <a:spcPts val="0"/>
              </a:spcBef>
              <a:spcAft>
                <a:spcPts val="0"/>
              </a:spcAft>
            </a:pPr>
            <a:endParaRPr lang="en-GB" b="1" dirty="0">
              <a:latin typeface="Calibri" panose="020F0502020204030204" pitchFamily="34" charset="0"/>
              <a:cs typeface="Calibri" panose="020F0502020204030204" pitchFamily="34" charset="0"/>
            </a:endParaRPr>
          </a:p>
          <a:p>
            <a:pPr>
              <a:spcBef>
                <a:spcPts val="0"/>
              </a:spcBef>
              <a:spcAft>
                <a:spcPts val="0"/>
              </a:spcAft>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6920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518475" y="1166844"/>
            <a:ext cx="9964132" cy="4524315"/>
          </a:xfrm>
          <a:prstGeom prst="rect">
            <a:avLst/>
          </a:prstGeom>
          <a:noFill/>
          <a:ln>
            <a:noFill/>
          </a:ln>
        </p:spPr>
        <p:txBody>
          <a:bodyPr wrap="square" rtlCol="0" anchor="ctr" anchorCtr="1">
            <a:spAutoFit/>
          </a:bodyPr>
          <a:lstStyle/>
          <a:p>
            <a:r>
              <a:rPr lang="es-ES" sz="3200" dirty="0">
                <a:latin typeface="Calibri" panose="020F0502020204030204" pitchFamily="34" charset="0"/>
                <a:cs typeface="Calibri" panose="020F0502020204030204" pitchFamily="34" charset="0"/>
              </a:rPr>
              <a:t>Comprueba estas características fundamentales de un entrenador </a:t>
            </a:r>
            <a:r>
              <a:rPr lang="es-ES" sz="3200" u="sng" dirty="0">
                <a:latin typeface="Calibri" panose="020F0502020204030204" pitchFamily="34" charset="0"/>
                <a:cs typeface="Calibri" panose="020F0502020204030204" pitchFamily="34" charset="0"/>
              </a:rPr>
              <a:t>Eficaz</a:t>
            </a:r>
            <a:r>
              <a:rPr lang="es-ES" sz="3200" dirty="0">
                <a:latin typeface="Calibri" panose="020F0502020204030204" pitchFamily="34" charset="0"/>
                <a:cs typeface="Calibri" panose="020F0502020204030204" pitchFamily="34" charset="0"/>
              </a:rPr>
              <a:t>.</a:t>
            </a:r>
          </a:p>
          <a:p>
            <a:endParaRPr lang="en-GB" sz="3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s-ES" sz="3200" dirty="0">
                <a:latin typeface="Calibri" panose="020F0502020204030204" pitchFamily="34" charset="0"/>
                <a:cs typeface="Calibri" panose="020F0502020204030204" pitchFamily="34" charset="0"/>
              </a:rPr>
              <a:t>Demuestra un Liderazgo apropiado y positivo.</a:t>
            </a:r>
            <a:endParaRPr lang="en-GB" sz="3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s-ES" sz="3200" dirty="0">
                <a:latin typeface="Calibri" panose="020F0502020204030204" pitchFamily="34" charset="0"/>
                <a:cs typeface="Calibri" panose="020F0502020204030204" pitchFamily="34" charset="0"/>
              </a:rPr>
              <a:t>Posee un conocimiento adecuado de Rugby League y ten el “trato personal” necesario.</a:t>
            </a:r>
            <a:endParaRPr lang="en-GB" sz="3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s-ES" sz="3200" dirty="0">
                <a:latin typeface="Calibri" panose="020F0502020204030204" pitchFamily="34" charset="0"/>
                <a:cs typeface="Calibri" panose="020F0502020204030204" pitchFamily="34" charset="0"/>
              </a:rPr>
              <a:t>Planificar / Organizar / Gestionar / Comunicar / Evaluar.</a:t>
            </a:r>
            <a:endParaRPr lang="en-GB" sz="3200" dirty="0">
              <a:latin typeface="Calibri" panose="020F0502020204030204" pitchFamily="34" charset="0"/>
              <a:cs typeface="Calibri" panose="020F0502020204030204" pitchFamily="34" charset="0"/>
            </a:endParaRPr>
          </a:p>
          <a:p>
            <a:endParaRPr lang="es-ES" sz="3200" b="1" dirty="0">
              <a:latin typeface="Calibri" panose="020F0502020204030204" pitchFamily="34" charset="0"/>
              <a:cs typeface="Calibri" panose="020F0502020204030204" pitchFamily="34" charset="0"/>
            </a:endParaRPr>
          </a:p>
          <a:p>
            <a:r>
              <a:rPr lang="es-ES" sz="3200" b="1" dirty="0">
                <a:latin typeface="Calibri" panose="020F0502020204030204" pitchFamily="34" charset="0"/>
                <a:cs typeface="Calibri" panose="020F0502020204030204" pitchFamily="34" charset="0"/>
              </a:rPr>
              <a:t>Mirad la siguiente diapositiva y discutid. </a:t>
            </a:r>
            <a:endParaRPr lang="en-GB" sz="3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A730965-F32D-4E47-A2F4-1B08C8DBB265}"/>
              </a:ext>
            </a:extLst>
          </p:cNvPr>
          <p:cNvSpPr txBox="1"/>
          <p:nvPr/>
        </p:nvSpPr>
        <p:spPr>
          <a:xfrm>
            <a:off x="0" y="485042"/>
            <a:ext cx="12191999" cy="707886"/>
          </a:xfrm>
          <a:prstGeom prst="rect">
            <a:avLst/>
          </a:prstGeom>
          <a:noFill/>
          <a:ln>
            <a:noFill/>
          </a:ln>
        </p:spPr>
        <p:txBody>
          <a:bodyPr wrap="square" rtlCol="0" anchor="ctr" anchorCtr="1">
            <a:spAutoFit/>
          </a:bodyPr>
          <a:lstStyle/>
          <a:p>
            <a:r>
              <a:rPr lang="es-ES" sz="4000" b="1" dirty="0">
                <a:latin typeface="Calibri" panose="020F0502020204030204" pitchFamily="34" charset="0"/>
                <a:cs typeface="Calibri" panose="020F0502020204030204" pitchFamily="34" charset="0"/>
              </a:rPr>
              <a:t>En Resumen</a:t>
            </a:r>
            <a:endParaRPr lang="es-E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04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down)">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wipe(down)">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wipe(down)">
                                      <p:cBhvr>
                                        <p:cTn id="22" dur="500"/>
                                        <p:tgtEl>
                                          <p:spTgt spid="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animEffect transition="in" filter="wipe(down)">
                                      <p:cBhvr>
                                        <p:cTn id="2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2065623" y="767682"/>
            <a:ext cx="8579632" cy="649956"/>
          </a:xfrm>
        </p:spPr>
        <p:txBody>
          <a:bodyPr/>
          <a:lstStyle/>
          <a:p>
            <a:r>
              <a:rPr lang="en-GB" sz="4000" cap="none" dirty="0">
                <a:solidFill>
                  <a:srgbClr val="44546A">
                    <a:lumMod val="50000"/>
                  </a:srgbClr>
                </a:solidFill>
                <a:latin typeface="Calibri" panose="020F0502020204030204" pitchFamily="34" charset="0"/>
                <a:cs typeface="Calibri" panose="020F0502020204030204" pitchFamily="34" charset="0"/>
              </a:rPr>
              <a:t>Team Organisation and Structure</a:t>
            </a:r>
            <a:endParaRPr lang="en-GB"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71340" y="1600200"/>
            <a:ext cx="10907860" cy="2623008"/>
          </a:xfrm>
        </p:spPr>
        <p:txBody>
          <a:bodyPr>
            <a:normAutofit/>
          </a:bodyPr>
          <a:lstStyle/>
          <a:p>
            <a:pPr marL="0" indent="0">
              <a:spcBef>
                <a:spcPts val="0"/>
              </a:spcBef>
              <a:spcAft>
                <a:spcPts val="0"/>
              </a:spcAft>
              <a:buNone/>
            </a:pP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En pareja, hablad de como colocaríais vuestros jugadores en la línea defensiva</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Enseñad vuestra alineación al grupo y justificadla</a:t>
            </a:r>
          </a:p>
        </p:txBody>
      </p:sp>
    </p:spTree>
    <p:extLst>
      <p:ext uri="{BB962C8B-B14F-4D97-AF65-F5344CB8AC3E}">
        <p14:creationId xmlns:p14="http://schemas.microsoft.com/office/powerpoint/2010/main" val="374322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grass-effect">
            <a:extLst>
              <a:ext uri="{FF2B5EF4-FFF2-40B4-BE49-F238E27FC236}">
                <a16:creationId xmlns:a16="http://schemas.microsoft.com/office/drawing/2014/main" id="{58C89154-463C-49A4-BE88-D9E92AE14C24}"/>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0" y="4221163"/>
            <a:ext cx="91440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a:extLst>
              <a:ext uri="{FF2B5EF4-FFF2-40B4-BE49-F238E27FC236}">
                <a16:creationId xmlns:a16="http://schemas.microsoft.com/office/drawing/2014/main" id="{167DAB9C-C74B-4995-BA25-03F62FF1A112}"/>
              </a:ext>
            </a:extLst>
          </p:cNvPr>
          <p:cNvGrpSpPr>
            <a:grpSpLocks/>
          </p:cNvGrpSpPr>
          <p:nvPr/>
        </p:nvGrpSpPr>
        <p:grpSpPr bwMode="auto">
          <a:xfrm>
            <a:off x="4419600" y="0"/>
            <a:ext cx="3352800" cy="6858000"/>
            <a:chOff x="1824" y="0"/>
            <a:chExt cx="2112" cy="4320"/>
          </a:xfrm>
        </p:grpSpPr>
        <p:sp>
          <p:nvSpPr>
            <p:cNvPr id="28708" name="Line 14">
              <a:extLst>
                <a:ext uri="{FF2B5EF4-FFF2-40B4-BE49-F238E27FC236}">
                  <a16:creationId xmlns:a16="http://schemas.microsoft.com/office/drawing/2014/main" id="{5D27AFE3-649D-448F-BE4D-F325496844AF}"/>
                </a:ext>
              </a:extLst>
            </p:cNvPr>
            <p:cNvSpPr>
              <a:spLocks noChangeShapeType="1"/>
            </p:cNvSpPr>
            <p:nvPr/>
          </p:nvSpPr>
          <p:spPr bwMode="auto">
            <a:xfrm>
              <a:off x="1824" y="0"/>
              <a:ext cx="0" cy="4320"/>
            </a:xfrm>
            <a:prstGeom prst="line">
              <a:avLst/>
            </a:prstGeom>
            <a:noFill/>
            <a:ln w="76200">
              <a:solidFill>
                <a:srgbClr val="00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709" name="Line 15">
              <a:extLst>
                <a:ext uri="{FF2B5EF4-FFF2-40B4-BE49-F238E27FC236}">
                  <a16:creationId xmlns:a16="http://schemas.microsoft.com/office/drawing/2014/main" id="{9205C019-A66B-4DF9-B3E7-5F461DACE161}"/>
                </a:ext>
              </a:extLst>
            </p:cNvPr>
            <p:cNvSpPr>
              <a:spLocks noChangeShapeType="1"/>
            </p:cNvSpPr>
            <p:nvPr/>
          </p:nvSpPr>
          <p:spPr bwMode="auto">
            <a:xfrm>
              <a:off x="3936" y="0"/>
              <a:ext cx="0" cy="4320"/>
            </a:xfrm>
            <a:prstGeom prst="line">
              <a:avLst/>
            </a:prstGeom>
            <a:noFill/>
            <a:ln w="76200">
              <a:solidFill>
                <a:srgbClr val="0000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7172" name="TextBox 10">
            <a:extLst>
              <a:ext uri="{FF2B5EF4-FFF2-40B4-BE49-F238E27FC236}">
                <a16:creationId xmlns:a16="http://schemas.microsoft.com/office/drawing/2014/main" id="{28E9B785-DEC0-47E9-9B4B-D079E8BCD488}"/>
              </a:ext>
            </a:extLst>
          </p:cNvPr>
          <p:cNvSpPr txBox="1">
            <a:spLocks noChangeArrowheads="1"/>
          </p:cNvSpPr>
          <p:nvPr/>
        </p:nvSpPr>
        <p:spPr bwMode="auto">
          <a:xfrm>
            <a:off x="1524000" y="5229225"/>
            <a:ext cx="28082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r>
              <a:rPr lang="en-GB" altLang="en-US" sz="4400" b="1">
                <a:solidFill>
                  <a:srgbClr val="000000"/>
                </a:solidFill>
              </a:rPr>
              <a:t>5  7  4  13</a:t>
            </a:r>
          </a:p>
        </p:txBody>
      </p:sp>
      <p:sp>
        <p:nvSpPr>
          <p:cNvPr id="7173" name="TextBox 11">
            <a:extLst>
              <a:ext uri="{FF2B5EF4-FFF2-40B4-BE49-F238E27FC236}">
                <a16:creationId xmlns:a16="http://schemas.microsoft.com/office/drawing/2014/main" id="{EB1C1606-77E9-49D6-99BD-081161E0C353}"/>
              </a:ext>
            </a:extLst>
          </p:cNvPr>
          <p:cNvSpPr txBox="1">
            <a:spLocks noChangeArrowheads="1"/>
          </p:cNvSpPr>
          <p:nvPr/>
        </p:nvSpPr>
        <p:spPr bwMode="auto">
          <a:xfrm>
            <a:off x="4511676" y="5229225"/>
            <a:ext cx="3095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r>
              <a:rPr lang="en-GB" altLang="en-US" sz="4400" b="1">
                <a:solidFill>
                  <a:srgbClr val="000000"/>
                </a:solidFill>
              </a:rPr>
              <a:t>11 10  9   8</a:t>
            </a:r>
          </a:p>
        </p:txBody>
      </p:sp>
      <p:sp>
        <p:nvSpPr>
          <p:cNvPr id="7174" name="TextBox 12">
            <a:extLst>
              <a:ext uri="{FF2B5EF4-FFF2-40B4-BE49-F238E27FC236}">
                <a16:creationId xmlns:a16="http://schemas.microsoft.com/office/drawing/2014/main" id="{9B2551D4-AAF6-407C-AD0D-B17DDC816F45}"/>
              </a:ext>
            </a:extLst>
          </p:cNvPr>
          <p:cNvSpPr txBox="1">
            <a:spLocks noChangeArrowheads="1"/>
          </p:cNvSpPr>
          <p:nvPr/>
        </p:nvSpPr>
        <p:spPr bwMode="auto">
          <a:xfrm>
            <a:off x="7967664" y="5157789"/>
            <a:ext cx="27003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r>
              <a:rPr lang="en-GB" altLang="en-US" sz="4400" b="1">
                <a:solidFill>
                  <a:srgbClr val="000000"/>
                </a:solidFill>
              </a:rPr>
              <a:t>12  3  6  2</a:t>
            </a:r>
          </a:p>
        </p:txBody>
      </p:sp>
      <p:sp>
        <p:nvSpPr>
          <p:cNvPr id="7175" name="TextBox 13">
            <a:extLst>
              <a:ext uri="{FF2B5EF4-FFF2-40B4-BE49-F238E27FC236}">
                <a16:creationId xmlns:a16="http://schemas.microsoft.com/office/drawing/2014/main" id="{25A6620B-20BF-40C3-BEAD-9D3E7D555ED7}"/>
              </a:ext>
            </a:extLst>
          </p:cNvPr>
          <p:cNvSpPr txBox="1">
            <a:spLocks noChangeArrowheads="1"/>
          </p:cNvSpPr>
          <p:nvPr/>
        </p:nvSpPr>
        <p:spPr bwMode="auto">
          <a:xfrm>
            <a:off x="6024564" y="4292600"/>
            <a:ext cx="5032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r>
              <a:rPr lang="en-GB" altLang="en-US" sz="4400" b="1">
                <a:solidFill>
                  <a:srgbClr val="000000"/>
                </a:solidFill>
              </a:rPr>
              <a:t>1</a:t>
            </a:r>
          </a:p>
        </p:txBody>
      </p:sp>
      <p:sp>
        <p:nvSpPr>
          <p:cNvPr id="28680" name="Rectangle 37">
            <a:extLst>
              <a:ext uri="{FF2B5EF4-FFF2-40B4-BE49-F238E27FC236}">
                <a16:creationId xmlns:a16="http://schemas.microsoft.com/office/drawing/2014/main" id="{302BA8C9-EB2C-4EC6-96F2-A6F6CE8C6D80}"/>
              </a:ext>
            </a:extLst>
          </p:cNvPr>
          <p:cNvSpPr>
            <a:spLocks noChangeArrowheads="1"/>
          </p:cNvSpPr>
          <p:nvPr/>
        </p:nvSpPr>
        <p:spPr bwMode="auto">
          <a:xfrm>
            <a:off x="1524001" y="-138499"/>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spcBef>
                <a:spcPct val="0"/>
              </a:spcBef>
              <a:buClrTx/>
              <a:buSzTx/>
              <a:buFontTx/>
              <a:buNone/>
            </a:pPr>
            <a:endParaRPr lang="en-GB" altLang="en-US" sz="1200">
              <a:solidFill>
                <a:srgbClr val="000000"/>
              </a:solidFill>
            </a:endParaRPr>
          </a:p>
        </p:txBody>
      </p:sp>
      <p:grpSp>
        <p:nvGrpSpPr>
          <p:cNvPr id="3" name="Group 10">
            <a:extLst>
              <a:ext uri="{FF2B5EF4-FFF2-40B4-BE49-F238E27FC236}">
                <a16:creationId xmlns:a16="http://schemas.microsoft.com/office/drawing/2014/main" id="{42EC84CA-CE00-4B94-9C7E-671F60F021A4}"/>
              </a:ext>
            </a:extLst>
          </p:cNvPr>
          <p:cNvGrpSpPr>
            <a:grpSpLocks noChangeAspect="1"/>
          </p:cNvGrpSpPr>
          <p:nvPr/>
        </p:nvGrpSpPr>
        <p:grpSpPr bwMode="auto">
          <a:xfrm>
            <a:off x="1524000" y="260351"/>
            <a:ext cx="9144000" cy="3865563"/>
            <a:chOff x="2527" y="1561"/>
            <a:chExt cx="7621" cy="3407"/>
          </a:xfrm>
        </p:grpSpPr>
        <p:sp>
          <p:nvSpPr>
            <p:cNvPr id="28682" name="AutoShape 36">
              <a:extLst>
                <a:ext uri="{FF2B5EF4-FFF2-40B4-BE49-F238E27FC236}">
                  <a16:creationId xmlns:a16="http://schemas.microsoft.com/office/drawing/2014/main" id="{3CF7410D-FBCA-4D54-AFB0-3E0BC000F42C}"/>
                </a:ext>
              </a:extLst>
            </p:cNvPr>
            <p:cNvSpPr>
              <a:spLocks noChangeAspect="1" noChangeArrowheads="1" noTextEdit="1"/>
            </p:cNvSpPr>
            <p:nvPr/>
          </p:nvSpPr>
          <p:spPr bwMode="auto">
            <a:xfrm>
              <a:off x="2527" y="1561"/>
              <a:ext cx="7621" cy="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683" name="Line 35">
              <a:extLst>
                <a:ext uri="{FF2B5EF4-FFF2-40B4-BE49-F238E27FC236}">
                  <a16:creationId xmlns:a16="http://schemas.microsoft.com/office/drawing/2014/main" id="{E7C61CC8-7211-4EAC-9F36-DADE02F8D631}"/>
                </a:ext>
              </a:extLst>
            </p:cNvPr>
            <p:cNvSpPr>
              <a:spLocks noChangeShapeType="1"/>
            </p:cNvSpPr>
            <p:nvPr/>
          </p:nvSpPr>
          <p:spPr bwMode="auto">
            <a:xfrm>
              <a:off x="2677" y="3530"/>
              <a:ext cx="690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4" name="Line 34">
              <a:extLst>
                <a:ext uri="{FF2B5EF4-FFF2-40B4-BE49-F238E27FC236}">
                  <a16:creationId xmlns:a16="http://schemas.microsoft.com/office/drawing/2014/main" id="{49BAFF3C-5179-4C4D-9097-6BCC12219287}"/>
                </a:ext>
              </a:extLst>
            </p:cNvPr>
            <p:cNvSpPr>
              <a:spLocks noChangeShapeType="1"/>
            </p:cNvSpPr>
            <p:nvPr/>
          </p:nvSpPr>
          <p:spPr bwMode="auto">
            <a:xfrm>
              <a:off x="2677" y="3530"/>
              <a:ext cx="1" cy="1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5" name="Line 33">
              <a:extLst>
                <a:ext uri="{FF2B5EF4-FFF2-40B4-BE49-F238E27FC236}">
                  <a16:creationId xmlns:a16="http://schemas.microsoft.com/office/drawing/2014/main" id="{C11F4792-C446-44F5-AE8C-53137943706C}"/>
                </a:ext>
              </a:extLst>
            </p:cNvPr>
            <p:cNvSpPr>
              <a:spLocks noChangeShapeType="1"/>
            </p:cNvSpPr>
            <p:nvPr/>
          </p:nvSpPr>
          <p:spPr bwMode="auto">
            <a:xfrm>
              <a:off x="9577" y="3530"/>
              <a:ext cx="1" cy="1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6" name="Line 32">
              <a:extLst>
                <a:ext uri="{FF2B5EF4-FFF2-40B4-BE49-F238E27FC236}">
                  <a16:creationId xmlns:a16="http://schemas.microsoft.com/office/drawing/2014/main" id="{ECC8B5D8-9F64-4F23-8612-B9B1853BBC9C}"/>
                </a:ext>
              </a:extLst>
            </p:cNvPr>
            <p:cNvSpPr>
              <a:spLocks noChangeShapeType="1"/>
            </p:cNvSpPr>
            <p:nvPr/>
          </p:nvSpPr>
          <p:spPr bwMode="auto">
            <a:xfrm>
              <a:off x="4777" y="3530"/>
              <a:ext cx="1" cy="12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7" name="Line 31">
              <a:extLst>
                <a:ext uri="{FF2B5EF4-FFF2-40B4-BE49-F238E27FC236}">
                  <a16:creationId xmlns:a16="http://schemas.microsoft.com/office/drawing/2014/main" id="{E3CEB553-B6F7-4AF8-B785-6EA8787BB406}"/>
                </a:ext>
              </a:extLst>
            </p:cNvPr>
            <p:cNvSpPr>
              <a:spLocks noChangeShapeType="1"/>
            </p:cNvSpPr>
            <p:nvPr/>
          </p:nvSpPr>
          <p:spPr bwMode="auto">
            <a:xfrm>
              <a:off x="7477" y="3530"/>
              <a:ext cx="1" cy="12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8688" name="Picture 30" descr="Defensive Player Symbol">
              <a:extLst>
                <a:ext uri="{FF2B5EF4-FFF2-40B4-BE49-F238E27FC236}">
                  <a16:creationId xmlns:a16="http://schemas.microsoft.com/office/drawing/2014/main" id="{1A9982C7-BD13-434D-92F0-138E947E1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29" descr="Defensive Player Symbol">
              <a:extLst>
                <a:ext uri="{FF2B5EF4-FFF2-40B4-BE49-F238E27FC236}">
                  <a16:creationId xmlns:a16="http://schemas.microsoft.com/office/drawing/2014/main" id="{F378E714-30D2-423C-8B42-E4A9C0E05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28" descr="Defensive Player Symbol">
              <a:extLst>
                <a:ext uri="{FF2B5EF4-FFF2-40B4-BE49-F238E27FC236}">
                  <a16:creationId xmlns:a16="http://schemas.microsoft.com/office/drawing/2014/main" id="{E9C271D7-B190-43C2-A0C2-3328DBF0A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27" descr="Defensive Player Symbol">
              <a:extLst>
                <a:ext uri="{FF2B5EF4-FFF2-40B4-BE49-F238E27FC236}">
                  <a16:creationId xmlns:a16="http://schemas.microsoft.com/office/drawing/2014/main" id="{C506F3D7-353C-41BB-9E1B-4F2C22106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26" descr="Defensive Player Symbol">
              <a:extLst>
                <a:ext uri="{FF2B5EF4-FFF2-40B4-BE49-F238E27FC236}">
                  <a16:creationId xmlns:a16="http://schemas.microsoft.com/office/drawing/2014/main" id="{C21A0598-8CA6-48FC-A32A-52C52AC62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5" descr="Defensive Player Symbol">
              <a:extLst>
                <a:ext uri="{FF2B5EF4-FFF2-40B4-BE49-F238E27FC236}">
                  <a16:creationId xmlns:a16="http://schemas.microsoft.com/office/drawing/2014/main" id="{B58030F7-136C-40F9-8E19-C321579F1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24" descr="Defensive Player Symbol">
              <a:extLst>
                <a:ext uri="{FF2B5EF4-FFF2-40B4-BE49-F238E27FC236}">
                  <a16:creationId xmlns:a16="http://schemas.microsoft.com/office/drawing/2014/main" id="{C4DF70D6-CACD-4EC5-81DC-1336AEA04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23" descr="Defensive Player Symbol">
              <a:extLst>
                <a:ext uri="{FF2B5EF4-FFF2-40B4-BE49-F238E27FC236}">
                  <a16:creationId xmlns:a16="http://schemas.microsoft.com/office/drawing/2014/main" id="{5F08604F-F5EE-4EE6-B829-25498DC5D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Picture 22" descr="Defensive Player Symbol">
              <a:extLst>
                <a:ext uri="{FF2B5EF4-FFF2-40B4-BE49-F238E27FC236}">
                  <a16:creationId xmlns:a16="http://schemas.microsoft.com/office/drawing/2014/main" id="{2153D2C4-A69D-415C-ACF8-AADA931A7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Picture 21" descr="Defensive Player Symbol">
              <a:extLst>
                <a:ext uri="{FF2B5EF4-FFF2-40B4-BE49-F238E27FC236}">
                  <a16:creationId xmlns:a16="http://schemas.microsoft.com/office/drawing/2014/main" id="{66ED938D-A23D-471C-92B7-FD41FCDA4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20" descr="Defensive Player Symbol">
              <a:extLst>
                <a:ext uri="{FF2B5EF4-FFF2-40B4-BE49-F238E27FC236}">
                  <a16:creationId xmlns:a16="http://schemas.microsoft.com/office/drawing/2014/main" id="{D1FB5CE7-D201-4112-8063-14431668F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Picture 19" descr="Defensive Player Symbol">
              <a:extLst>
                <a:ext uri="{FF2B5EF4-FFF2-40B4-BE49-F238E27FC236}">
                  <a16:creationId xmlns:a16="http://schemas.microsoft.com/office/drawing/2014/main" id="{C44047F8-61D2-460B-B73D-213A31DDC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 y="3684"/>
              <a:ext cx="44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0" name="Line 18">
              <a:extLst>
                <a:ext uri="{FF2B5EF4-FFF2-40B4-BE49-F238E27FC236}">
                  <a16:creationId xmlns:a16="http://schemas.microsoft.com/office/drawing/2014/main" id="{D46274E9-EEE3-431C-8644-56260D69C928}"/>
                </a:ext>
              </a:extLst>
            </p:cNvPr>
            <p:cNvSpPr>
              <a:spLocks noChangeShapeType="1"/>
            </p:cNvSpPr>
            <p:nvPr/>
          </p:nvSpPr>
          <p:spPr bwMode="auto">
            <a:xfrm>
              <a:off x="4177" y="3530"/>
              <a:ext cx="1" cy="123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701" name="Line 17">
              <a:extLst>
                <a:ext uri="{FF2B5EF4-FFF2-40B4-BE49-F238E27FC236}">
                  <a16:creationId xmlns:a16="http://schemas.microsoft.com/office/drawing/2014/main" id="{CED52EAC-7B28-47B7-8DC2-BD5140B057AB}"/>
                </a:ext>
              </a:extLst>
            </p:cNvPr>
            <p:cNvSpPr>
              <a:spLocks noChangeShapeType="1"/>
            </p:cNvSpPr>
            <p:nvPr/>
          </p:nvSpPr>
          <p:spPr bwMode="auto">
            <a:xfrm>
              <a:off x="8077" y="3530"/>
              <a:ext cx="1" cy="123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pic>
          <p:nvPicPr>
            <p:cNvPr id="28702" name="Picture 16" descr="Defensive Player Symbol">
              <a:extLst>
                <a:ext uri="{FF2B5EF4-FFF2-40B4-BE49-F238E27FC236}">
                  <a16:creationId xmlns:a16="http://schemas.microsoft.com/office/drawing/2014/main" id="{4AB51813-3F2B-4FE0-9367-8A2473FD3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 y="4456"/>
              <a:ext cx="449"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Defensive Player Symbol">
              <a:extLst>
                <a:ext uri="{FF2B5EF4-FFF2-40B4-BE49-F238E27FC236}">
                  <a16:creationId xmlns:a16="http://schemas.microsoft.com/office/drawing/2014/main" id="{5C2F18A1-4549-4DDB-AFE4-7D51AEE6E75D}"/>
                </a:ext>
              </a:extLst>
            </p:cNvPr>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5827" y="2450"/>
              <a:ext cx="449" cy="464"/>
            </a:xfrm>
            <a:prstGeom prst="rect">
              <a:avLst/>
            </a:prstGeom>
            <a:noFill/>
          </p:spPr>
        </p:pic>
        <p:pic>
          <p:nvPicPr>
            <p:cNvPr id="7182" name="Picture 14" descr="Defensive Player Symbol">
              <a:extLst>
                <a:ext uri="{FF2B5EF4-FFF2-40B4-BE49-F238E27FC236}">
                  <a16:creationId xmlns:a16="http://schemas.microsoft.com/office/drawing/2014/main" id="{E5F66C42-A672-4508-91B4-22DFEC21B2A7}"/>
                </a:ext>
              </a:extLst>
            </p:cNvPr>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6127" y="1987"/>
              <a:ext cx="449" cy="463"/>
            </a:xfrm>
            <a:prstGeom prst="rect">
              <a:avLst/>
            </a:prstGeom>
            <a:solidFill>
              <a:srgbClr val="FF0000"/>
            </a:solidFill>
          </p:spPr>
        </p:pic>
        <p:sp>
          <p:nvSpPr>
            <p:cNvPr id="28705" name="Text Box 13">
              <a:extLst>
                <a:ext uri="{FF2B5EF4-FFF2-40B4-BE49-F238E27FC236}">
                  <a16:creationId xmlns:a16="http://schemas.microsoft.com/office/drawing/2014/main" id="{2D995197-78E2-4B11-A0FE-02D43D57269E}"/>
                </a:ext>
              </a:extLst>
            </p:cNvPr>
            <p:cNvSpPr txBox="1">
              <a:spLocks noChangeArrowheads="1"/>
            </p:cNvSpPr>
            <p:nvPr/>
          </p:nvSpPr>
          <p:spPr bwMode="auto">
            <a:xfrm>
              <a:off x="5283" y="3067"/>
              <a:ext cx="1967" cy="309"/>
            </a:xfrm>
            <a:prstGeom prst="rect">
              <a:avLst/>
            </a:prstGeom>
            <a:solidFill>
              <a:srgbClr val="FFFFFF"/>
            </a:solidFill>
            <a:ln w="9525">
              <a:solidFill>
                <a:srgbClr val="000000"/>
              </a:solidFill>
              <a:miter lim="800000"/>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lgn="ctr">
                <a:spcBef>
                  <a:spcPct val="0"/>
                </a:spcBef>
                <a:buClrTx/>
                <a:buSzTx/>
                <a:buFontTx/>
                <a:buNone/>
              </a:pPr>
              <a:r>
                <a:rPr lang="en-US" altLang="en-US" sz="1600" dirty="0">
                  <a:solidFill>
                    <a:srgbClr val="000000"/>
                  </a:solidFill>
                  <a:ea typeface="Times New Roman" panose="02020603050405020304" pitchFamily="18" charset="0"/>
                  <a:cs typeface="Arial" panose="020B0604020202020204" pitchFamily="34" charset="0"/>
                </a:rPr>
                <a:t>CONJUNTO CENTRAL</a:t>
              </a:r>
              <a:endParaRPr lang="en-US" altLang="en-US" sz="1400" dirty="0">
                <a:solidFill>
                  <a:srgbClr val="000000"/>
                </a:solidFill>
                <a:ea typeface="Times New Roman" panose="02020603050405020304" pitchFamily="18" charset="0"/>
                <a:cs typeface="Arial" panose="020B0604020202020204" pitchFamily="34" charset="0"/>
              </a:endParaRPr>
            </a:p>
            <a:p>
              <a:pPr>
                <a:spcBef>
                  <a:spcPct val="0"/>
                </a:spcBef>
                <a:buClrTx/>
                <a:buSzTx/>
                <a:buFontTx/>
                <a:buNone/>
              </a:pPr>
              <a:endParaRPr lang="en-US" altLang="en-US" sz="2800" dirty="0">
                <a:solidFill>
                  <a:srgbClr val="000000"/>
                </a:solidFill>
                <a:ea typeface="Times New Roman" panose="02020603050405020304" pitchFamily="18" charset="0"/>
                <a:cs typeface="Arial" panose="020B0604020202020204" pitchFamily="34" charset="0"/>
              </a:endParaRPr>
            </a:p>
          </p:txBody>
        </p:sp>
        <p:sp>
          <p:nvSpPr>
            <p:cNvPr id="28706" name="Text Box 12">
              <a:extLst>
                <a:ext uri="{FF2B5EF4-FFF2-40B4-BE49-F238E27FC236}">
                  <a16:creationId xmlns:a16="http://schemas.microsoft.com/office/drawing/2014/main" id="{A707D033-A9C8-49FC-AED2-5997181C588F}"/>
                </a:ext>
              </a:extLst>
            </p:cNvPr>
            <p:cNvSpPr txBox="1">
              <a:spLocks noChangeArrowheads="1"/>
            </p:cNvSpPr>
            <p:nvPr/>
          </p:nvSpPr>
          <p:spPr bwMode="auto">
            <a:xfrm>
              <a:off x="2827" y="3067"/>
              <a:ext cx="1678" cy="309"/>
            </a:xfrm>
            <a:prstGeom prst="rect">
              <a:avLst/>
            </a:prstGeom>
            <a:solidFill>
              <a:srgbClr val="FFFFFF"/>
            </a:solidFill>
            <a:ln w="9525">
              <a:solidFill>
                <a:srgbClr val="000000"/>
              </a:solidFill>
              <a:miter lim="800000"/>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0"/>
                </a:spcBef>
                <a:buClrTx/>
                <a:buSzTx/>
                <a:buFontTx/>
                <a:buNone/>
              </a:pPr>
              <a:r>
                <a:rPr lang="en-US" altLang="en-US" sz="1600" dirty="0">
                  <a:solidFill>
                    <a:srgbClr val="000000"/>
                  </a:solidFill>
                  <a:cs typeface="Times New Roman" panose="02020603050405020304" pitchFamily="18" charset="0"/>
                </a:rPr>
                <a:t>CONJUNTO DER.</a:t>
              </a:r>
              <a:endParaRPr lang="en-US" altLang="en-US" sz="1400" dirty="0">
                <a:solidFill>
                  <a:srgbClr val="000000"/>
                </a:solidFill>
              </a:endParaRPr>
            </a:p>
            <a:p>
              <a:pPr>
                <a:spcBef>
                  <a:spcPct val="0"/>
                </a:spcBef>
                <a:buClrTx/>
                <a:buSzTx/>
                <a:buFontTx/>
                <a:buNone/>
              </a:pPr>
              <a:endParaRPr lang="en-US" altLang="en-US" sz="2800" dirty="0">
                <a:solidFill>
                  <a:srgbClr val="000000"/>
                </a:solidFill>
              </a:endParaRPr>
            </a:p>
          </p:txBody>
        </p:sp>
        <p:sp>
          <p:nvSpPr>
            <p:cNvPr id="28707" name="Text Box 11">
              <a:extLst>
                <a:ext uri="{FF2B5EF4-FFF2-40B4-BE49-F238E27FC236}">
                  <a16:creationId xmlns:a16="http://schemas.microsoft.com/office/drawing/2014/main" id="{63C8AA2B-CFD2-4500-A9C6-B8E6751F26BB}"/>
                </a:ext>
              </a:extLst>
            </p:cNvPr>
            <p:cNvSpPr txBox="1">
              <a:spLocks noChangeArrowheads="1"/>
            </p:cNvSpPr>
            <p:nvPr/>
          </p:nvSpPr>
          <p:spPr bwMode="auto">
            <a:xfrm>
              <a:off x="8077" y="3067"/>
              <a:ext cx="1500" cy="308"/>
            </a:xfrm>
            <a:prstGeom prst="rect">
              <a:avLst/>
            </a:prstGeom>
            <a:solidFill>
              <a:srgbClr val="FFFFFF"/>
            </a:solidFill>
            <a:ln w="9525">
              <a:solidFill>
                <a:srgbClr val="000000"/>
              </a:solidFill>
              <a:miter lim="800000"/>
              <a:headEnd/>
              <a:tailEnd/>
            </a:ln>
          </p:spPr>
          <p:txBody>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ea typeface="ヒラギノ角ゴ ProN W3"/>
                  <a:cs typeface="ヒラギノ角ゴ ProN W3"/>
                  <a:sym typeface="Arial" panose="020B0604020202020204" pitchFamily="34" charset="0"/>
                </a:defRPr>
              </a:lvl9pPr>
            </a:lstStyle>
            <a:p>
              <a:pPr>
                <a:spcBef>
                  <a:spcPct val="0"/>
                </a:spcBef>
                <a:buClrTx/>
                <a:buSzTx/>
                <a:buFontTx/>
                <a:buNone/>
              </a:pPr>
              <a:r>
                <a:rPr lang="en-US" altLang="en-US" sz="1600" dirty="0">
                  <a:solidFill>
                    <a:srgbClr val="000000"/>
                  </a:solidFill>
                  <a:cs typeface="Times New Roman" panose="02020603050405020304" pitchFamily="18" charset="0"/>
                </a:rPr>
                <a:t>CONJUNTO IZQ.</a:t>
              </a:r>
              <a:endParaRPr lang="en-US" altLang="en-US" sz="1400" dirty="0">
                <a:solidFill>
                  <a:srgbClr val="000000"/>
                </a:solidFill>
              </a:endParaRPr>
            </a:p>
          </p:txBody>
        </p:sp>
      </p:grpSp>
    </p:spTree>
    <p:extLst>
      <p:ext uri="{BB962C8B-B14F-4D97-AF65-F5344CB8AC3E}">
        <p14:creationId xmlns:p14="http://schemas.microsoft.com/office/powerpoint/2010/main" val="4150271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additive="base">
                                        <p:cTn id="12" dur="500" fill="hold"/>
                                        <p:tgtEl>
                                          <p:spTgt spid="7175"/>
                                        </p:tgtEl>
                                        <p:attrNameLst>
                                          <p:attrName>ppt_x</p:attrName>
                                        </p:attrNameLst>
                                      </p:cBhvr>
                                      <p:tavLst>
                                        <p:tav tm="0">
                                          <p:val>
                                            <p:strVal val="#ppt_x"/>
                                          </p:val>
                                        </p:tav>
                                        <p:tav tm="100000">
                                          <p:val>
                                            <p:strVal val="#ppt_x"/>
                                          </p:val>
                                        </p:tav>
                                      </p:tavLst>
                                    </p:anim>
                                    <p:anim calcmode="lin" valueType="num">
                                      <p:cBhvr additive="base">
                                        <p:cTn id="13"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72"/>
                                        </p:tgtEl>
                                        <p:attrNameLst>
                                          <p:attrName>style.visibility</p:attrName>
                                        </p:attrNameLst>
                                      </p:cBhvr>
                                      <p:to>
                                        <p:strVal val="visible"/>
                                      </p:to>
                                    </p:set>
                                    <p:anim calcmode="lin" valueType="num">
                                      <p:cBhvr additive="base">
                                        <p:cTn id="18" dur="500" fill="hold"/>
                                        <p:tgtEl>
                                          <p:spTgt spid="7172"/>
                                        </p:tgtEl>
                                        <p:attrNameLst>
                                          <p:attrName>ppt_x</p:attrName>
                                        </p:attrNameLst>
                                      </p:cBhvr>
                                      <p:tavLst>
                                        <p:tav tm="0">
                                          <p:val>
                                            <p:strVal val="#ppt_x"/>
                                          </p:val>
                                        </p:tav>
                                        <p:tav tm="100000">
                                          <p:val>
                                            <p:strVal val="#ppt_x"/>
                                          </p:val>
                                        </p:tav>
                                      </p:tavLst>
                                    </p:anim>
                                    <p:anim calcmode="lin" valueType="num">
                                      <p:cBhvr additive="base">
                                        <p:cTn id="19"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73"/>
                                        </p:tgtEl>
                                        <p:attrNameLst>
                                          <p:attrName>style.visibility</p:attrName>
                                        </p:attrNameLst>
                                      </p:cBhvr>
                                      <p:to>
                                        <p:strVal val="visible"/>
                                      </p:to>
                                    </p:set>
                                    <p:anim calcmode="lin" valueType="num">
                                      <p:cBhvr additive="base">
                                        <p:cTn id="24" dur="500" fill="hold"/>
                                        <p:tgtEl>
                                          <p:spTgt spid="7173"/>
                                        </p:tgtEl>
                                        <p:attrNameLst>
                                          <p:attrName>ppt_x</p:attrName>
                                        </p:attrNameLst>
                                      </p:cBhvr>
                                      <p:tavLst>
                                        <p:tav tm="0">
                                          <p:val>
                                            <p:strVal val="#ppt_x"/>
                                          </p:val>
                                        </p:tav>
                                        <p:tav tm="100000">
                                          <p:val>
                                            <p:strVal val="#ppt_x"/>
                                          </p:val>
                                        </p:tav>
                                      </p:tavLst>
                                    </p:anim>
                                    <p:anim calcmode="lin" valueType="num">
                                      <p:cBhvr additive="base">
                                        <p:cTn id="25"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74"/>
                                        </p:tgtEl>
                                        <p:attrNameLst>
                                          <p:attrName>style.visibility</p:attrName>
                                        </p:attrNameLst>
                                      </p:cBhvr>
                                      <p:to>
                                        <p:strVal val="visible"/>
                                      </p:to>
                                    </p:set>
                                    <p:anim calcmode="lin" valueType="num">
                                      <p:cBhvr additive="base">
                                        <p:cTn id="30" dur="500" fill="hold"/>
                                        <p:tgtEl>
                                          <p:spTgt spid="7174"/>
                                        </p:tgtEl>
                                        <p:attrNameLst>
                                          <p:attrName>ppt_x</p:attrName>
                                        </p:attrNameLst>
                                      </p:cBhvr>
                                      <p:tavLst>
                                        <p:tav tm="0">
                                          <p:val>
                                            <p:strVal val="#ppt_x"/>
                                          </p:val>
                                        </p:tav>
                                        <p:tav tm="100000">
                                          <p:val>
                                            <p:strVal val="#ppt_x"/>
                                          </p:val>
                                        </p:tav>
                                      </p:tavLst>
                                    </p:anim>
                                    <p:anim calcmode="lin" valueType="num">
                                      <p:cBhvr additive="base">
                                        <p:cTn id="31" dur="500" fill="hold"/>
                                        <p:tgtEl>
                                          <p:spTgt spid="7174"/>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 presetClass="entr" presetSubtype="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6151"/>
                                        </p:tgtEl>
                                        <p:attrNameLst>
                                          <p:attrName>style.visibility</p:attrName>
                                        </p:attrNameLst>
                                      </p:cBhvr>
                                      <p:to>
                                        <p:strVal val="visible"/>
                                      </p:to>
                                    </p:set>
                                    <p:animEffect transition="in" filter="checkerboard(across)">
                                      <p:cBhvr>
                                        <p:cTn id="4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4" grpId="0"/>
    </p:bldLst>
  </p:timing>
</p:sld>
</file>

<file path=ppt/slides/slide1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22770"/>
            <a:ext cx="12191999" cy="649956"/>
          </a:xfrm>
        </p:spPr>
        <p:txBody>
          <a:bodyPr/>
          <a:lstStyle/>
          <a:p>
            <a:pPr algn="ct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sz="32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29472" y="1468223"/>
            <a:ext cx="11133056" cy="5026843"/>
          </a:xfrm>
        </p:spPr>
        <p:txBody>
          <a:bodyPr>
            <a:normAutofit/>
          </a:bodyPr>
          <a:lstStyle/>
          <a:p>
            <a:pPr marL="0" indent="0">
              <a:spcBef>
                <a:spcPts val="0"/>
              </a:spcBef>
              <a:spcAft>
                <a:spcPts val="0"/>
              </a:spcAft>
              <a:buNone/>
            </a:pPr>
            <a:r>
              <a:rPr lang="en-GB" sz="3200" b="1" dirty="0">
                <a:latin typeface="Calibri" panose="020F0502020204030204" pitchFamily="34" charset="0"/>
                <a:cs typeface="Calibri" panose="020F0502020204030204" pitchFamily="34" charset="0"/>
              </a:rPr>
              <a:t>¿</a:t>
            </a:r>
            <a:r>
              <a:rPr lang="es-ES" sz="3200" b="1" dirty="0">
                <a:latin typeface="Calibri" panose="020F0502020204030204" pitchFamily="34" charset="0"/>
                <a:cs typeface="Calibri" panose="020F0502020204030204" pitchFamily="34" charset="0"/>
              </a:rPr>
              <a:t>Qué tipo de entrenador quieres ser?</a:t>
            </a:r>
          </a:p>
          <a:p>
            <a:pPr marL="0" indent="0">
              <a:spcBef>
                <a:spcPts val="0"/>
              </a:spcBef>
              <a:spcAft>
                <a:spcPts val="0"/>
              </a:spcAft>
              <a:buNone/>
            </a:pPr>
            <a:endParaRPr lang="es-ES" sz="24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Conoce y entiende el juego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Adapta tu entrenamiento para cumplir con las necesidades de tus jugadores / equipo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Desafíate a ti mismo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Desafíales a los jugadores</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Usa tu imaginación</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Sé innovador</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Atrévete ser diferente</a:t>
            </a:r>
          </a:p>
          <a:p>
            <a:pPr>
              <a:spcBef>
                <a:spcPts val="0"/>
              </a:spcBef>
              <a:spcAft>
                <a:spcPts val="0"/>
              </a:spcAft>
            </a:pPr>
            <a:endParaRPr lang="en-GB" b="1" dirty="0"/>
          </a:p>
        </p:txBody>
      </p:sp>
    </p:spTree>
    <p:extLst>
      <p:ext uri="{BB962C8B-B14F-4D97-AF65-F5344CB8AC3E}">
        <p14:creationId xmlns:p14="http://schemas.microsoft.com/office/powerpoint/2010/main" val="3790003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65608"/>
            <a:ext cx="12191999" cy="710628"/>
          </a:xfrm>
        </p:spPr>
        <p:txBody>
          <a:bodyPr/>
          <a:lstStyle/>
          <a:p>
            <a:pPr algn="ctr"/>
            <a:r>
              <a:rPr lang="en-GB" sz="4000" cap="none" dirty="0" err="1">
                <a:latin typeface="Calibri" panose="020F0502020204030204" pitchFamily="34" charset="0"/>
                <a:cs typeface="Calibri" panose="020F0502020204030204" pitchFamily="34" charset="0"/>
              </a:rPr>
              <a:t>Organización</a:t>
            </a:r>
            <a:r>
              <a:rPr lang="en-GB" sz="4000" cap="none" dirty="0">
                <a:latin typeface="Calibri" panose="020F0502020204030204" pitchFamily="34" charset="0"/>
                <a:cs typeface="Calibri" panose="020F0502020204030204" pitchFamily="34" charset="0"/>
              </a:rPr>
              <a:t> y </a:t>
            </a:r>
            <a:r>
              <a:rPr lang="en-GB" sz="4000" cap="none" dirty="0" err="1">
                <a:latin typeface="Calibri" panose="020F0502020204030204" pitchFamily="34" charset="0"/>
                <a:cs typeface="Calibri" panose="020F0502020204030204" pitchFamily="34" charset="0"/>
              </a:rPr>
              <a:t>Estructura</a:t>
            </a:r>
            <a:r>
              <a:rPr lang="en-GB" sz="4000" cap="none" dirty="0">
                <a:latin typeface="Calibri" panose="020F0502020204030204" pitchFamily="34" charset="0"/>
                <a:cs typeface="Calibri" panose="020F0502020204030204" pitchFamily="34" charset="0"/>
              </a:rPr>
              <a:t> del </a:t>
            </a:r>
            <a:r>
              <a:rPr lang="en-GB" sz="4000" cap="none" dirty="0" err="1">
                <a:latin typeface="Calibri" panose="020F0502020204030204" pitchFamily="34" charset="0"/>
                <a:cs typeface="Calibri" panose="020F0502020204030204" pitchFamily="34" charset="0"/>
              </a:rPr>
              <a:t>Equipo</a:t>
            </a:r>
            <a:endParaRPr lang="en-GB" sz="24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65608" y="1600200"/>
            <a:ext cx="10813592" cy="4114800"/>
          </a:xfrm>
        </p:spPr>
        <p:txBody>
          <a:bodyPr>
            <a:normAutofit/>
          </a:bodyPr>
          <a:lstStyle/>
          <a:p>
            <a:pPr>
              <a:spcBef>
                <a:spcPts val="0"/>
              </a:spcBef>
              <a:spcAft>
                <a:spcPts val="0"/>
              </a:spcAft>
              <a:buFont typeface="Wingdings" panose="05000000000000000000" pitchFamily="2" charset="2"/>
              <a:buChar char="§"/>
            </a:pPr>
            <a:r>
              <a:rPr lang="en-GB" sz="3200" dirty="0">
                <a:latin typeface="Calibri" panose="020F0502020204030204" pitchFamily="34" charset="0"/>
                <a:cs typeface="Calibri" panose="020F0502020204030204" pitchFamily="34" charset="0"/>
              </a:rPr>
              <a:t>¿</a:t>
            </a:r>
            <a:r>
              <a:rPr lang="es-ES" sz="3200" dirty="0">
                <a:latin typeface="Calibri" panose="020F0502020204030204" pitchFamily="34" charset="0"/>
                <a:cs typeface="Calibri" panose="020F0502020204030204" pitchFamily="34" charset="0"/>
              </a:rPr>
              <a:t>A qué tipo de jugador quieres entrenar y desarrollar?</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Inteligente</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Conoce el juego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Tiene una comprensión solida de los principios del juego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Es capaz jugar con lo que ve</a:t>
            </a:r>
          </a:p>
          <a:p>
            <a:pPr marL="0" indent="0">
              <a:spcBef>
                <a:spcPts val="0"/>
              </a:spcBef>
              <a:spcAft>
                <a:spcPts val="0"/>
              </a:spcAft>
              <a:buNone/>
            </a:pPr>
            <a:endParaRPr lang="en-GB" dirty="0"/>
          </a:p>
          <a:p>
            <a:endParaRPr lang="en-GB" dirty="0"/>
          </a:p>
        </p:txBody>
      </p:sp>
    </p:spTree>
    <p:extLst>
      <p:ext uri="{BB962C8B-B14F-4D97-AF65-F5344CB8AC3E}">
        <p14:creationId xmlns:p14="http://schemas.microsoft.com/office/powerpoint/2010/main" val="61970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330708" y="3021299"/>
            <a:ext cx="11530584" cy="1097280"/>
          </a:xfrm>
        </p:spPr>
        <p:txBody>
          <a:bodyPr/>
          <a:lstStyle/>
          <a:p>
            <a:pPr algn="ctr"/>
            <a:r>
              <a:rPr lang="es-ES" altLang="ru-RU" sz="4000" cap="none" dirty="0">
                <a:latin typeface="Calibri" panose="020F0502020204030204" pitchFamily="34" charset="0"/>
                <a:cs typeface="Calibri" panose="020F0502020204030204" pitchFamily="34" charset="0"/>
              </a:rPr>
              <a:t>Modulo 8: Buen Estado Físico para el Rugby League</a:t>
            </a:r>
            <a:br>
              <a:rPr lang="en-GB" altLang="ru-RU" sz="2400" dirty="0"/>
            </a:br>
            <a:endParaRPr lang="en-GB" sz="2400" dirty="0"/>
          </a:p>
        </p:txBody>
      </p:sp>
      <p:sp>
        <p:nvSpPr>
          <p:cNvPr id="11" name="Rectangle 10">
            <a:extLst>
              <a:ext uri="{FF2B5EF4-FFF2-40B4-BE49-F238E27FC236}">
                <a16:creationId xmlns:a16="http://schemas.microsoft.com/office/drawing/2014/main" id="{B17BF721-4D45-4AE8-9059-B79F6EE3AA02}"/>
              </a:ext>
            </a:extLst>
          </p:cNvPr>
          <p:cNvSpPr/>
          <p:nvPr/>
        </p:nvSpPr>
        <p:spPr>
          <a:xfrm>
            <a:off x="7333489" y="5725284"/>
            <a:ext cx="4763918" cy="968278"/>
          </a:xfrm>
          <a:prstGeom prst="rect">
            <a:avLst/>
          </a:prstGeom>
        </p:spPr>
        <p:txBody>
          <a:bodyPr wrap="square">
            <a:spAutoFit/>
          </a:bodyPr>
          <a:lstStyle/>
          <a:p>
            <a:pPr>
              <a:lnSpc>
                <a:spcPct val="107000"/>
              </a:lnSpc>
              <a:spcAft>
                <a:spcPts val="8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Creado por IRL para su uso, con permiso y dirección, por educadores acreditados de la RLEF y APRLC.</a:t>
            </a:r>
          </a:p>
        </p:txBody>
      </p:sp>
      <p:sp>
        <p:nvSpPr>
          <p:cNvPr id="12" name="Rectangle 11">
            <a:extLst>
              <a:ext uri="{FF2B5EF4-FFF2-40B4-BE49-F238E27FC236}">
                <a16:creationId xmlns:a16="http://schemas.microsoft.com/office/drawing/2014/main" id="{DAD35701-D920-4330-A4AD-C59DDDA31EF0}"/>
              </a:ext>
            </a:extLst>
          </p:cNvPr>
          <p:cNvSpPr/>
          <p:nvPr/>
        </p:nvSpPr>
        <p:spPr>
          <a:xfrm>
            <a:off x="0" y="949357"/>
            <a:ext cx="12192000" cy="830997"/>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prstClr val="black"/>
                </a:solidFill>
                <a:latin typeface="Calibri" panose="020F0502020204030204" pitchFamily="34" charset="0"/>
                <a:cs typeface="Calibri" panose="020F0502020204030204" pitchFamily="34" charset="0"/>
              </a:rPr>
              <a:t>Entrenador</a:t>
            </a:r>
            <a:r>
              <a:rPr lang="en-US" altLang="en-US" sz="4800" b="1" dirty="0">
                <a:solidFill>
                  <a:prstClr val="black"/>
                </a:solidFill>
                <a:latin typeface="Calibri" panose="020F0502020204030204" pitchFamily="34" charset="0"/>
                <a:cs typeface="Calibri" panose="020F0502020204030204" pitchFamily="34" charset="0"/>
              </a:rPr>
              <a:t> de Nivel 1 de IRL</a:t>
            </a:r>
            <a:endParaRPr lang="en-AU" altLang="en-US" sz="4800" b="1"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659DF14-848D-44BF-8BE2-2B79B4DFC9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96869" y="2008069"/>
            <a:ext cx="5198261" cy="785515"/>
          </a:xfrm>
          <a:prstGeom prst="rect">
            <a:avLst/>
          </a:prstGeom>
        </p:spPr>
      </p:pic>
    </p:spTree>
    <p:extLst>
      <p:ext uri="{BB962C8B-B14F-4D97-AF65-F5344CB8AC3E}">
        <p14:creationId xmlns:p14="http://schemas.microsoft.com/office/powerpoint/2010/main" val="1683523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265470"/>
            <a:ext cx="12192000" cy="1276241"/>
          </a:xfrm>
        </p:spPr>
        <p:txBody>
          <a:bodyPr/>
          <a:lstStyle/>
          <a:p>
            <a:pPr algn="ctr"/>
            <a:r>
              <a:rPr lang="es-ES" altLang="ru-RU" sz="4000" cap="none" dirty="0">
                <a:latin typeface="Calibri" panose="020F0502020204030204" pitchFamily="34" charset="0"/>
                <a:cs typeface="Calibri" panose="020F0502020204030204" pitchFamily="34" charset="0"/>
              </a:rPr>
              <a:t>Componentes del estado físico de Rugby League</a:t>
            </a:r>
            <a:br>
              <a:rPr lang="es-ES" altLang="ru-RU" sz="2400" dirty="0"/>
            </a:br>
            <a:endParaRPr lang="es-ES" sz="2400" dirty="0"/>
          </a:p>
        </p:txBody>
      </p:sp>
      <p:sp>
        <p:nvSpPr>
          <p:cNvPr id="9" name="Oval 8">
            <a:extLst>
              <a:ext uri="{FF2B5EF4-FFF2-40B4-BE49-F238E27FC236}">
                <a16:creationId xmlns:a16="http://schemas.microsoft.com/office/drawing/2014/main" id="{871CE240-7C96-44B9-92AF-9D1141B2D822}"/>
              </a:ext>
            </a:extLst>
          </p:cNvPr>
          <p:cNvSpPr/>
          <p:nvPr/>
        </p:nvSpPr>
        <p:spPr>
          <a:xfrm>
            <a:off x="4546009" y="3209209"/>
            <a:ext cx="2481943" cy="12770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Componentes del estado físico de rugby league </a:t>
            </a:r>
          </a:p>
        </p:txBody>
      </p:sp>
      <p:cxnSp>
        <p:nvCxnSpPr>
          <p:cNvPr id="11" name="Straight Connector 10">
            <a:extLst>
              <a:ext uri="{FF2B5EF4-FFF2-40B4-BE49-F238E27FC236}">
                <a16:creationId xmlns:a16="http://schemas.microsoft.com/office/drawing/2014/main" id="{485A391D-C561-4E73-9318-936E232F4C3D}"/>
              </a:ext>
            </a:extLst>
          </p:cNvPr>
          <p:cNvCxnSpPr>
            <a:cxnSpLocks/>
          </p:cNvCxnSpPr>
          <p:nvPr/>
        </p:nvCxnSpPr>
        <p:spPr>
          <a:xfrm flipH="1" flipV="1">
            <a:off x="3789319" y="2760603"/>
            <a:ext cx="928150" cy="811272"/>
          </a:xfrm>
          <a:prstGeom prst="line">
            <a:avLst/>
          </a:prstGeom>
        </p:spPr>
        <p:style>
          <a:lnRef idx="1">
            <a:schemeClr val="accent2"/>
          </a:lnRef>
          <a:fillRef idx="0">
            <a:schemeClr val="accent2"/>
          </a:fillRef>
          <a:effectRef idx="0">
            <a:schemeClr val="accent2"/>
          </a:effectRef>
          <a:fontRef idx="minor">
            <a:schemeClr val="tx1"/>
          </a:fontRef>
        </p:style>
      </p:cxnSp>
      <p:sp>
        <p:nvSpPr>
          <p:cNvPr id="13" name="Oval 12">
            <a:extLst>
              <a:ext uri="{FF2B5EF4-FFF2-40B4-BE49-F238E27FC236}">
                <a16:creationId xmlns:a16="http://schemas.microsoft.com/office/drawing/2014/main" id="{8B0EF311-7CC2-4ACB-AF56-FF2845D01742}"/>
              </a:ext>
            </a:extLst>
          </p:cNvPr>
          <p:cNvSpPr/>
          <p:nvPr/>
        </p:nvSpPr>
        <p:spPr>
          <a:xfrm>
            <a:off x="2941074" y="2206785"/>
            <a:ext cx="1824941"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velocidad</a:t>
            </a:r>
          </a:p>
        </p:txBody>
      </p:sp>
      <p:cxnSp>
        <p:nvCxnSpPr>
          <p:cNvPr id="15" name="Straight Connector 14">
            <a:extLst>
              <a:ext uri="{FF2B5EF4-FFF2-40B4-BE49-F238E27FC236}">
                <a16:creationId xmlns:a16="http://schemas.microsoft.com/office/drawing/2014/main" id="{A59B8B5A-07FA-441E-BD4A-71803757F8C9}"/>
              </a:ext>
            </a:extLst>
          </p:cNvPr>
          <p:cNvCxnSpPr>
            <a:cxnSpLocks/>
          </p:cNvCxnSpPr>
          <p:nvPr/>
        </p:nvCxnSpPr>
        <p:spPr>
          <a:xfrm flipH="1" flipV="1">
            <a:off x="5866254" y="2291279"/>
            <a:ext cx="99689" cy="938648"/>
          </a:xfrm>
          <a:prstGeom prst="line">
            <a:avLst/>
          </a:prstGeom>
        </p:spPr>
        <p:style>
          <a:lnRef idx="1">
            <a:schemeClr val="accent2"/>
          </a:lnRef>
          <a:fillRef idx="0">
            <a:schemeClr val="accent2"/>
          </a:fillRef>
          <a:effectRef idx="0">
            <a:schemeClr val="accent2"/>
          </a:effectRef>
          <a:fontRef idx="minor">
            <a:schemeClr val="tx1"/>
          </a:fontRef>
        </p:style>
      </p:cxnSp>
      <p:sp>
        <p:nvSpPr>
          <p:cNvPr id="17" name="Oval 16">
            <a:extLst>
              <a:ext uri="{FF2B5EF4-FFF2-40B4-BE49-F238E27FC236}">
                <a16:creationId xmlns:a16="http://schemas.microsoft.com/office/drawing/2014/main" id="{06EEAE8D-568F-409D-AEAA-DDFCEA90E741}"/>
              </a:ext>
            </a:extLst>
          </p:cNvPr>
          <p:cNvSpPr/>
          <p:nvPr/>
        </p:nvSpPr>
        <p:spPr>
          <a:xfrm>
            <a:off x="5073834" y="1745210"/>
            <a:ext cx="1427019"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err="1"/>
              <a:t>fuerza</a:t>
            </a:r>
            <a:endParaRPr lang="en-GB" dirty="0"/>
          </a:p>
        </p:txBody>
      </p:sp>
      <p:cxnSp>
        <p:nvCxnSpPr>
          <p:cNvPr id="19" name="Straight Connector 18">
            <a:extLst>
              <a:ext uri="{FF2B5EF4-FFF2-40B4-BE49-F238E27FC236}">
                <a16:creationId xmlns:a16="http://schemas.microsoft.com/office/drawing/2014/main" id="{15A5ADD4-0410-4A29-A19B-34574787B011}"/>
              </a:ext>
            </a:extLst>
          </p:cNvPr>
          <p:cNvCxnSpPr>
            <a:cxnSpLocks/>
          </p:cNvCxnSpPr>
          <p:nvPr/>
        </p:nvCxnSpPr>
        <p:spPr>
          <a:xfrm flipV="1">
            <a:off x="6862948" y="2628232"/>
            <a:ext cx="1278785" cy="883485"/>
          </a:xfrm>
          <a:prstGeom prst="line">
            <a:avLst/>
          </a:prstGeom>
        </p:spPr>
        <p:style>
          <a:lnRef idx="1">
            <a:schemeClr val="accent2"/>
          </a:lnRef>
          <a:fillRef idx="0">
            <a:schemeClr val="accent2"/>
          </a:fillRef>
          <a:effectRef idx="0">
            <a:schemeClr val="accent2"/>
          </a:effectRef>
          <a:fontRef idx="minor">
            <a:schemeClr val="tx1"/>
          </a:fontRef>
        </p:style>
      </p:cxnSp>
      <p:sp>
        <p:nvSpPr>
          <p:cNvPr id="21" name="Oval 20">
            <a:extLst>
              <a:ext uri="{FF2B5EF4-FFF2-40B4-BE49-F238E27FC236}">
                <a16:creationId xmlns:a16="http://schemas.microsoft.com/office/drawing/2014/main" id="{846906BB-CE4C-4EEE-B816-926688950EBA}"/>
              </a:ext>
            </a:extLst>
          </p:cNvPr>
          <p:cNvSpPr/>
          <p:nvPr/>
        </p:nvSpPr>
        <p:spPr>
          <a:xfrm>
            <a:off x="7073058" y="1880619"/>
            <a:ext cx="1965680" cy="9598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potencia</a:t>
            </a:r>
          </a:p>
        </p:txBody>
      </p:sp>
      <p:cxnSp>
        <p:nvCxnSpPr>
          <p:cNvPr id="23" name="Straight Connector 22">
            <a:extLst>
              <a:ext uri="{FF2B5EF4-FFF2-40B4-BE49-F238E27FC236}">
                <a16:creationId xmlns:a16="http://schemas.microsoft.com/office/drawing/2014/main" id="{0840A766-87F8-4870-9740-D2B0DFE7DE8C}"/>
              </a:ext>
            </a:extLst>
          </p:cNvPr>
          <p:cNvCxnSpPr>
            <a:cxnSpLocks/>
          </p:cNvCxnSpPr>
          <p:nvPr/>
        </p:nvCxnSpPr>
        <p:spPr>
          <a:xfrm>
            <a:off x="7027952" y="3943507"/>
            <a:ext cx="1274930" cy="457200"/>
          </a:xfrm>
          <a:prstGeom prst="line">
            <a:avLst/>
          </a:prstGeom>
        </p:spPr>
        <p:style>
          <a:lnRef idx="1">
            <a:schemeClr val="accent2"/>
          </a:lnRef>
          <a:fillRef idx="0">
            <a:schemeClr val="accent2"/>
          </a:fillRef>
          <a:effectRef idx="0">
            <a:schemeClr val="accent2"/>
          </a:effectRef>
          <a:fontRef idx="minor">
            <a:schemeClr val="tx1"/>
          </a:fontRef>
        </p:style>
      </p:cxnSp>
      <p:sp>
        <p:nvSpPr>
          <p:cNvPr id="24" name="Oval 23">
            <a:extLst>
              <a:ext uri="{FF2B5EF4-FFF2-40B4-BE49-F238E27FC236}">
                <a16:creationId xmlns:a16="http://schemas.microsoft.com/office/drawing/2014/main" id="{0E8A5A5C-DE81-4D3F-A710-C6A28F7CBC06}"/>
              </a:ext>
            </a:extLst>
          </p:cNvPr>
          <p:cNvSpPr/>
          <p:nvPr/>
        </p:nvSpPr>
        <p:spPr>
          <a:xfrm>
            <a:off x="7905207" y="3988170"/>
            <a:ext cx="1815950" cy="7670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resistencia</a:t>
            </a:r>
          </a:p>
        </p:txBody>
      </p:sp>
      <p:cxnSp>
        <p:nvCxnSpPr>
          <p:cNvPr id="27" name="Straight Connector 26">
            <a:extLst>
              <a:ext uri="{FF2B5EF4-FFF2-40B4-BE49-F238E27FC236}">
                <a16:creationId xmlns:a16="http://schemas.microsoft.com/office/drawing/2014/main" id="{594CEEA9-8EF1-4D30-A2D1-F5C4870A2CE3}"/>
              </a:ext>
            </a:extLst>
          </p:cNvPr>
          <p:cNvCxnSpPr/>
          <p:nvPr/>
        </p:nvCxnSpPr>
        <p:spPr>
          <a:xfrm>
            <a:off x="6500854" y="4329864"/>
            <a:ext cx="914400" cy="914400"/>
          </a:xfrm>
          <a:prstGeom prst="line">
            <a:avLst/>
          </a:prstGeom>
        </p:spPr>
        <p:style>
          <a:lnRef idx="1">
            <a:schemeClr val="accent2"/>
          </a:lnRef>
          <a:fillRef idx="0">
            <a:schemeClr val="accent2"/>
          </a:fillRef>
          <a:effectRef idx="0">
            <a:schemeClr val="accent2"/>
          </a:effectRef>
          <a:fontRef idx="minor">
            <a:schemeClr val="tx1"/>
          </a:fontRef>
        </p:style>
      </p:cxnSp>
      <p:sp>
        <p:nvSpPr>
          <p:cNvPr id="28" name="Oval 27">
            <a:extLst>
              <a:ext uri="{FF2B5EF4-FFF2-40B4-BE49-F238E27FC236}">
                <a16:creationId xmlns:a16="http://schemas.microsoft.com/office/drawing/2014/main" id="{DEB4C7D3-4B34-4E8B-BD93-35F429FB1AF7}"/>
              </a:ext>
            </a:extLst>
          </p:cNvPr>
          <p:cNvSpPr/>
          <p:nvPr/>
        </p:nvSpPr>
        <p:spPr>
          <a:xfrm>
            <a:off x="7267857" y="4961509"/>
            <a:ext cx="1848672" cy="8370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flexibilidad</a:t>
            </a:r>
          </a:p>
        </p:txBody>
      </p:sp>
      <p:cxnSp>
        <p:nvCxnSpPr>
          <p:cNvPr id="30" name="Straight Connector 29">
            <a:extLst>
              <a:ext uri="{FF2B5EF4-FFF2-40B4-BE49-F238E27FC236}">
                <a16:creationId xmlns:a16="http://schemas.microsoft.com/office/drawing/2014/main" id="{1C4CBA07-9154-496F-BECB-836578A2BCF4}"/>
              </a:ext>
            </a:extLst>
          </p:cNvPr>
          <p:cNvCxnSpPr>
            <a:cxnSpLocks/>
            <a:endCxn id="9" idx="3"/>
          </p:cNvCxnSpPr>
          <p:nvPr/>
        </p:nvCxnSpPr>
        <p:spPr>
          <a:xfrm flipV="1">
            <a:off x="4766015" y="4299253"/>
            <a:ext cx="143466" cy="101454"/>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61BC5A3B-C30E-419E-84CD-3EE2F2D8560C}"/>
              </a:ext>
            </a:extLst>
          </p:cNvPr>
          <p:cNvCxnSpPr>
            <a:cxnSpLocks/>
          </p:cNvCxnSpPr>
          <p:nvPr/>
        </p:nvCxnSpPr>
        <p:spPr>
          <a:xfrm flipH="1">
            <a:off x="3819533" y="4329864"/>
            <a:ext cx="1035860" cy="914400"/>
          </a:xfrm>
          <a:prstGeom prst="line">
            <a:avLst/>
          </a:prstGeom>
        </p:spPr>
        <p:style>
          <a:lnRef idx="1">
            <a:schemeClr val="accent2"/>
          </a:lnRef>
          <a:fillRef idx="0">
            <a:schemeClr val="accent2"/>
          </a:fillRef>
          <a:effectRef idx="0">
            <a:schemeClr val="accent2"/>
          </a:effectRef>
          <a:fontRef idx="minor">
            <a:schemeClr val="tx1"/>
          </a:fontRef>
        </p:style>
      </p:cxnSp>
      <p:sp>
        <p:nvSpPr>
          <p:cNvPr id="35" name="Oval 34">
            <a:extLst>
              <a:ext uri="{FF2B5EF4-FFF2-40B4-BE49-F238E27FC236}">
                <a16:creationId xmlns:a16="http://schemas.microsoft.com/office/drawing/2014/main" id="{C4A295E0-64CA-4413-B4A6-10865E60DCC5}"/>
              </a:ext>
            </a:extLst>
          </p:cNvPr>
          <p:cNvSpPr/>
          <p:nvPr/>
        </p:nvSpPr>
        <p:spPr>
          <a:xfrm>
            <a:off x="2941074" y="4627218"/>
            <a:ext cx="1650769" cy="86438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agilidad</a:t>
            </a:r>
          </a:p>
        </p:txBody>
      </p:sp>
      <p:cxnSp>
        <p:nvCxnSpPr>
          <p:cNvPr id="37" name="Straight Connector 36">
            <a:extLst>
              <a:ext uri="{FF2B5EF4-FFF2-40B4-BE49-F238E27FC236}">
                <a16:creationId xmlns:a16="http://schemas.microsoft.com/office/drawing/2014/main" id="{483E9810-2838-41F3-920E-3358F4DFEB46}"/>
              </a:ext>
            </a:extLst>
          </p:cNvPr>
          <p:cNvCxnSpPr>
            <a:cxnSpLocks/>
            <a:stCxn id="9" idx="2"/>
          </p:cNvCxnSpPr>
          <p:nvPr/>
        </p:nvCxnSpPr>
        <p:spPr>
          <a:xfrm flipH="1">
            <a:off x="3371862" y="3847742"/>
            <a:ext cx="1174147" cy="95340"/>
          </a:xfrm>
          <a:prstGeom prst="line">
            <a:avLst/>
          </a:prstGeom>
        </p:spPr>
        <p:style>
          <a:lnRef idx="1">
            <a:schemeClr val="accent2"/>
          </a:lnRef>
          <a:fillRef idx="0">
            <a:schemeClr val="accent2"/>
          </a:fillRef>
          <a:effectRef idx="0">
            <a:schemeClr val="accent2"/>
          </a:effectRef>
          <a:fontRef idx="minor">
            <a:schemeClr val="tx1"/>
          </a:fontRef>
        </p:style>
      </p:cxnSp>
      <p:sp>
        <p:nvSpPr>
          <p:cNvPr id="39" name="Oval 38">
            <a:extLst>
              <a:ext uri="{FF2B5EF4-FFF2-40B4-BE49-F238E27FC236}">
                <a16:creationId xmlns:a16="http://schemas.microsoft.com/office/drawing/2014/main" id="{17B7869A-DF08-4FC4-BA34-2EE22E06A0EB}"/>
              </a:ext>
            </a:extLst>
          </p:cNvPr>
          <p:cNvSpPr/>
          <p:nvPr/>
        </p:nvSpPr>
        <p:spPr>
          <a:xfrm>
            <a:off x="2403447" y="3480242"/>
            <a:ext cx="1571924"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mental</a:t>
            </a:r>
          </a:p>
        </p:txBody>
      </p:sp>
      <p:cxnSp>
        <p:nvCxnSpPr>
          <p:cNvPr id="12" name="Straight Connector 11">
            <a:extLst>
              <a:ext uri="{FF2B5EF4-FFF2-40B4-BE49-F238E27FC236}">
                <a16:creationId xmlns:a16="http://schemas.microsoft.com/office/drawing/2014/main" id="{FA7D34E5-D31F-41A6-A022-52DC0A74E522}"/>
              </a:ext>
            </a:extLst>
          </p:cNvPr>
          <p:cNvCxnSpPr>
            <a:cxnSpLocks/>
          </p:cNvCxnSpPr>
          <p:nvPr/>
        </p:nvCxnSpPr>
        <p:spPr>
          <a:xfrm flipV="1">
            <a:off x="6985353" y="3445928"/>
            <a:ext cx="1460561" cy="260861"/>
          </a:xfrm>
          <a:prstGeom prst="line">
            <a:avLst/>
          </a:prstGeom>
        </p:spPr>
        <p:style>
          <a:lnRef idx="1">
            <a:schemeClr val="accent2"/>
          </a:lnRef>
          <a:fillRef idx="0">
            <a:schemeClr val="accent2"/>
          </a:fillRef>
          <a:effectRef idx="0">
            <a:schemeClr val="accent2"/>
          </a:effectRef>
          <a:fontRef idx="minor">
            <a:schemeClr val="tx1"/>
          </a:fontRef>
        </p:style>
      </p:cxnSp>
      <p:sp>
        <p:nvSpPr>
          <p:cNvPr id="16" name="Oval 15">
            <a:extLst>
              <a:ext uri="{FF2B5EF4-FFF2-40B4-BE49-F238E27FC236}">
                <a16:creationId xmlns:a16="http://schemas.microsoft.com/office/drawing/2014/main" id="{1264EF00-13E4-4A5F-96E1-DF08EB0AFE4C}"/>
              </a:ext>
            </a:extLst>
          </p:cNvPr>
          <p:cNvSpPr/>
          <p:nvPr/>
        </p:nvSpPr>
        <p:spPr>
          <a:xfrm>
            <a:off x="8193713" y="3035571"/>
            <a:ext cx="1607955" cy="63249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equilibrio</a:t>
            </a:r>
          </a:p>
        </p:txBody>
      </p:sp>
      <p:cxnSp>
        <p:nvCxnSpPr>
          <p:cNvPr id="20" name="Straight Connector 19">
            <a:extLst>
              <a:ext uri="{FF2B5EF4-FFF2-40B4-BE49-F238E27FC236}">
                <a16:creationId xmlns:a16="http://schemas.microsoft.com/office/drawing/2014/main" id="{0751B46D-7B89-49E0-9400-70270F7C9BCA}"/>
              </a:ext>
            </a:extLst>
          </p:cNvPr>
          <p:cNvCxnSpPr>
            <a:cxnSpLocks/>
          </p:cNvCxnSpPr>
          <p:nvPr/>
        </p:nvCxnSpPr>
        <p:spPr>
          <a:xfrm>
            <a:off x="5476088" y="4486275"/>
            <a:ext cx="292616" cy="966440"/>
          </a:xfrm>
          <a:prstGeom prst="line">
            <a:avLst/>
          </a:prstGeom>
        </p:spPr>
        <p:style>
          <a:lnRef idx="1">
            <a:schemeClr val="accent2"/>
          </a:lnRef>
          <a:fillRef idx="0">
            <a:schemeClr val="accent2"/>
          </a:fillRef>
          <a:effectRef idx="0">
            <a:schemeClr val="accent2"/>
          </a:effectRef>
          <a:fontRef idx="minor">
            <a:schemeClr val="tx1"/>
          </a:fontRef>
        </p:style>
      </p:cxnSp>
      <p:sp>
        <p:nvSpPr>
          <p:cNvPr id="25" name="Oval 24">
            <a:extLst>
              <a:ext uri="{FF2B5EF4-FFF2-40B4-BE49-F238E27FC236}">
                <a16:creationId xmlns:a16="http://schemas.microsoft.com/office/drawing/2014/main" id="{12187FF3-30AA-4790-9C85-0730E3A0854D}"/>
              </a:ext>
            </a:extLst>
          </p:cNvPr>
          <p:cNvSpPr/>
          <p:nvPr/>
        </p:nvSpPr>
        <p:spPr>
          <a:xfrm>
            <a:off x="4766015" y="5205524"/>
            <a:ext cx="2164932" cy="8370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a:t>Coordinación</a:t>
            </a:r>
          </a:p>
        </p:txBody>
      </p:sp>
    </p:spTree>
    <p:extLst>
      <p:ext uri="{BB962C8B-B14F-4D97-AF65-F5344CB8AC3E}">
        <p14:creationId xmlns:p14="http://schemas.microsoft.com/office/powerpoint/2010/main" val="1762502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176981"/>
            <a:ext cx="12191999" cy="1318444"/>
          </a:xfrm>
        </p:spPr>
        <p:txBody>
          <a:bodyPr/>
          <a:lstStyle/>
          <a:p>
            <a:pPr algn="ctr"/>
            <a:r>
              <a:rPr lang="es-ES" altLang="ru-RU" sz="4000" cap="none" dirty="0">
                <a:latin typeface="Calibri" panose="020F0502020204030204" pitchFamily="34" charset="0"/>
                <a:cs typeface="Calibri" panose="020F0502020204030204" pitchFamily="34" charset="0"/>
              </a:rPr>
              <a:t>Componentes del estado físico de Rugby League</a:t>
            </a:r>
            <a:br>
              <a:rPr lang="es-ES" altLang="ru-RU" sz="2400" dirty="0"/>
            </a:br>
            <a:endParaRPr lang="en-GB" sz="2400" dirty="0"/>
          </a:p>
        </p:txBody>
      </p:sp>
      <p:graphicFrame>
        <p:nvGraphicFramePr>
          <p:cNvPr id="9" name="Content Placeholder 8">
            <a:extLst>
              <a:ext uri="{FF2B5EF4-FFF2-40B4-BE49-F238E27FC236}">
                <a16:creationId xmlns:a16="http://schemas.microsoft.com/office/drawing/2014/main" id="{386DE968-9877-44BC-8AE4-862EAECD794C}"/>
              </a:ext>
            </a:extLst>
          </p:cNvPr>
          <p:cNvGraphicFramePr>
            <a:graphicFrameLocks noGrp="1"/>
          </p:cNvGraphicFramePr>
          <p:nvPr>
            <p:ph sz="quarter" idx="13"/>
          </p:nvPr>
        </p:nvGraphicFramePr>
        <p:xfrm>
          <a:off x="484328" y="1401177"/>
          <a:ext cx="11212372" cy="4572000"/>
        </p:xfrm>
        <a:graphic>
          <a:graphicData uri="http://schemas.openxmlformats.org/drawingml/2006/table">
            <a:tbl>
              <a:tblPr firstRow="1" bandRow="1">
                <a:tableStyleId>{5C22544A-7EE6-4342-B048-85BDC9FD1C3A}</a:tableStyleId>
              </a:tblPr>
              <a:tblGrid>
                <a:gridCol w="4735371">
                  <a:extLst>
                    <a:ext uri="{9D8B030D-6E8A-4147-A177-3AD203B41FA5}">
                      <a16:colId xmlns:a16="http://schemas.microsoft.com/office/drawing/2014/main" val="740040905"/>
                    </a:ext>
                  </a:extLst>
                </a:gridCol>
                <a:gridCol w="6477001">
                  <a:extLst>
                    <a:ext uri="{9D8B030D-6E8A-4147-A177-3AD203B41FA5}">
                      <a16:colId xmlns:a16="http://schemas.microsoft.com/office/drawing/2014/main" val="2407725968"/>
                    </a:ext>
                  </a:extLst>
                </a:gridCol>
              </a:tblGrid>
              <a:tr h="284990">
                <a:tc>
                  <a:txBody>
                    <a:bodyPr/>
                    <a:lstStyle/>
                    <a:p>
                      <a:pPr algn="ctr"/>
                      <a:r>
                        <a:rPr lang="es-ES" sz="2400" noProof="0" dirty="0">
                          <a:latin typeface="Calibri" panose="020F0502020204030204" pitchFamily="34" charset="0"/>
                          <a:cs typeface="Calibri" panose="020F0502020204030204" pitchFamily="34" charset="0"/>
                        </a:rPr>
                        <a:t>Componente</a:t>
                      </a:r>
                    </a:p>
                  </a:txBody>
                  <a:tcPr anchor="ctr"/>
                </a:tc>
                <a:tc>
                  <a:txBody>
                    <a:bodyPr/>
                    <a:lstStyle/>
                    <a:p>
                      <a:pPr algn="ctr"/>
                      <a:r>
                        <a:rPr lang="es-ES" sz="2400" noProof="0" dirty="0">
                          <a:latin typeface="Calibri" panose="020F0502020204030204" pitchFamily="34" charset="0"/>
                          <a:cs typeface="Calibri" panose="020F0502020204030204" pitchFamily="34" charset="0"/>
                        </a:rPr>
                        <a:t>Definición</a:t>
                      </a:r>
                    </a:p>
                  </a:txBody>
                  <a:tcPr anchor="ctr"/>
                </a:tc>
                <a:extLst>
                  <a:ext uri="{0D108BD9-81ED-4DB2-BD59-A6C34878D82A}">
                    <a16:rowId xmlns:a16="http://schemas.microsoft.com/office/drawing/2014/main" val="4097913128"/>
                  </a:ext>
                </a:extLst>
              </a:tr>
              <a:tr h="284990">
                <a:tc>
                  <a:txBody>
                    <a:bodyPr/>
                    <a:lstStyle/>
                    <a:p>
                      <a:r>
                        <a:rPr lang="en-GB" sz="2400" noProof="0" dirty="0">
                          <a:latin typeface="Calibri" panose="020F0502020204030204" pitchFamily="34" charset="0"/>
                          <a:cs typeface="Calibri" panose="020F0502020204030204" pitchFamily="34" charset="0"/>
                        </a:rPr>
                        <a:t>P</a:t>
                      </a:r>
                      <a:r>
                        <a:rPr lang="es-ES" sz="2400" noProof="0" dirty="0" err="1">
                          <a:latin typeface="Calibri" panose="020F0502020204030204" pitchFamily="34" charset="0"/>
                          <a:cs typeface="Calibri" panose="020F0502020204030204" pitchFamily="34" charset="0"/>
                        </a:rPr>
                        <a:t>otencia</a:t>
                      </a:r>
                      <a:endParaRPr lang="es-ES" sz="2400" noProof="0" dirty="0">
                        <a:latin typeface="Calibri" panose="020F0502020204030204" pitchFamily="34" charset="0"/>
                        <a:cs typeface="Calibri" panose="020F0502020204030204" pitchFamily="34" charset="0"/>
                      </a:endParaRPr>
                    </a:p>
                  </a:txBody>
                  <a:tcPr anchor="ctr"/>
                </a:tc>
                <a:tc>
                  <a:txBody>
                    <a:bodyPr/>
                    <a:lstStyle/>
                    <a:p>
                      <a:endParaRPr lang="en-GB"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2441027"/>
                  </a:ext>
                </a:extLst>
              </a:tr>
              <a:tr h="284990">
                <a:tc>
                  <a:txBody>
                    <a:bodyPr/>
                    <a:lstStyle/>
                    <a:p>
                      <a:r>
                        <a:rPr lang="es-ES" sz="2400" noProof="0" dirty="0">
                          <a:latin typeface="Calibri" panose="020F0502020204030204" pitchFamily="34" charset="0"/>
                          <a:cs typeface="Calibri" panose="020F0502020204030204" pitchFamily="34" charset="0"/>
                        </a:rPr>
                        <a:t>Fuerza</a:t>
                      </a:r>
                    </a:p>
                  </a:txBody>
                  <a:tcPr anchor="ctr"/>
                </a:tc>
                <a:tc>
                  <a:txBody>
                    <a:bodyPr/>
                    <a:lstStyle/>
                    <a:p>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21398856"/>
                  </a:ext>
                </a:extLst>
              </a:tr>
              <a:tr h="284990">
                <a:tc>
                  <a:txBody>
                    <a:bodyPr/>
                    <a:lstStyle/>
                    <a:p>
                      <a:r>
                        <a:rPr lang="es-ES" sz="2400" noProof="0" dirty="0">
                          <a:latin typeface="Calibri" panose="020F0502020204030204" pitchFamily="34" charset="0"/>
                          <a:cs typeface="Calibri" panose="020F0502020204030204" pitchFamily="34" charset="0"/>
                        </a:rPr>
                        <a:t>Velocidad</a:t>
                      </a:r>
                    </a:p>
                  </a:txBody>
                  <a:tcPr anchor="ctr"/>
                </a:tc>
                <a:tc>
                  <a:txBody>
                    <a:bodyPr/>
                    <a:lstStyle/>
                    <a:p>
                      <a:endParaRPr lang="en-GB"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98994147"/>
                  </a:ext>
                </a:extLst>
              </a:tr>
              <a:tr h="284990">
                <a:tc>
                  <a:txBody>
                    <a:bodyPr/>
                    <a:lstStyle/>
                    <a:p>
                      <a:r>
                        <a:rPr lang="es-ES" sz="2400" noProof="0" dirty="0">
                          <a:latin typeface="Calibri" panose="020F0502020204030204" pitchFamily="34" charset="0"/>
                          <a:cs typeface="Calibri" panose="020F0502020204030204" pitchFamily="34" charset="0"/>
                        </a:rPr>
                        <a:t>Resistencia</a:t>
                      </a:r>
                    </a:p>
                  </a:txBody>
                  <a:tcPr anchor="ctr"/>
                </a:tc>
                <a:tc>
                  <a:txBody>
                    <a:bodyPr/>
                    <a:lstStyle/>
                    <a:p>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71829242"/>
                  </a:ext>
                </a:extLst>
              </a:tr>
              <a:tr h="284990">
                <a:tc>
                  <a:txBody>
                    <a:bodyPr/>
                    <a:lstStyle/>
                    <a:p>
                      <a:r>
                        <a:rPr lang="es-ES" sz="2400" noProof="0" dirty="0">
                          <a:latin typeface="Calibri" panose="020F0502020204030204" pitchFamily="34" charset="0"/>
                          <a:cs typeface="Calibri" panose="020F0502020204030204" pitchFamily="34" charset="0"/>
                        </a:rPr>
                        <a:t>Flexibilidad</a:t>
                      </a:r>
                    </a:p>
                  </a:txBody>
                  <a:tcPr anchor="ctr"/>
                </a:tc>
                <a:tc>
                  <a:txBody>
                    <a:bodyPr/>
                    <a:lstStyle/>
                    <a:p>
                      <a:endParaRPr lang="en-GB"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07878894"/>
                  </a:ext>
                </a:extLst>
              </a:tr>
              <a:tr h="284990">
                <a:tc>
                  <a:txBody>
                    <a:bodyPr/>
                    <a:lstStyle/>
                    <a:p>
                      <a:r>
                        <a:rPr lang="es-ES" sz="2400" noProof="0" dirty="0">
                          <a:latin typeface="Calibri" panose="020F0502020204030204" pitchFamily="34" charset="0"/>
                          <a:cs typeface="Calibri" panose="020F0502020204030204" pitchFamily="34" charset="0"/>
                        </a:rPr>
                        <a:t>Equilibrio</a:t>
                      </a:r>
                    </a:p>
                  </a:txBody>
                  <a:tcPr anchor="ctr"/>
                </a:tc>
                <a:tc>
                  <a:txBody>
                    <a:bodyPr/>
                    <a:lstStyle/>
                    <a:p>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92081782"/>
                  </a:ext>
                </a:extLst>
              </a:tr>
              <a:tr h="284990">
                <a:tc>
                  <a:txBody>
                    <a:bodyPr/>
                    <a:lstStyle/>
                    <a:p>
                      <a:r>
                        <a:rPr lang="es-ES" sz="2400" noProof="0" dirty="0">
                          <a:latin typeface="Calibri" panose="020F0502020204030204" pitchFamily="34" charset="0"/>
                          <a:cs typeface="Calibri" panose="020F0502020204030204" pitchFamily="34" charset="0"/>
                        </a:rPr>
                        <a:t>Coordinación</a:t>
                      </a:r>
                    </a:p>
                  </a:txBody>
                  <a:tcPr anchor="ctr"/>
                </a:tc>
                <a:tc>
                  <a:txBody>
                    <a:bodyPr/>
                    <a:lstStyle/>
                    <a:p>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167865051"/>
                  </a:ext>
                </a:extLst>
              </a:tr>
              <a:tr h="284990">
                <a:tc>
                  <a:txBody>
                    <a:bodyPr/>
                    <a:lstStyle/>
                    <a:p>
                      <a:r>
                        <a:rPr lang="es-ES" sz="2400" noProof="0" dirty="0">
                          <a:latin typeface="Calibri" panose="020F0502020204030204" pitchFamily="34" charset="0"/>
                          <a:cs typeface="Calibri" panose="020F0502020204030204" pitchFamily="34" charset="0"/>
                        </a:rPr>
                        <a:t>Agilidad</a:t>
                      </a:r>
                    </a:p>
                  </a:txBody>
                  <a:tcPr anchor="ctr"/>
                </a:tc>
                <a:tc>
                  <a:txBody>
                    <a:bodyPr/>
                    <a:lstStyle/>
                    <a:p>
                      <a:endParaRPr lang="en-GB"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88852769"/>
                  </a:ext>
                </a:extLst>
              </a:tr>
              <a:tr h="284990">
                <a:tc>
                  <a:txBody>
                    <a:bodyPr/>
                    <a:lstStyle/>
                    <a:p>
                      <a:r>
                        <a:rPr lang="es-ES" sz="2400" noProof="0" dirty="0">
                          <a:latin typeface="Calibri" panose="020F0502020204030204" pitchFamily="34" charset="0"/>
                          <a:cs typeface="Calibri" panose="020F0502020204030204" pitchFamily="34" charset="0"/>
                        </a:rPr>
                        <a:t>Mental</a:t>
                      </a:r>
                    </a:p>
                  </a:txBody>
                  <a:tcPr anchor="ctr"/>
                </a:tc>
                <a:tc>
                  <a:txBody>
                    <a:bodyPr/>
                    <a:lstStyle/>
                    <a:p>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057843792"/>
                  </a:ext>
                </a:extLst>
              </a:tr>
            </a:tbl>
          </a:graphicData>
        </a:graphic>
      </p:graphicFrame>
    </p:spTree>
    <p:extLst>
      <p:ext uri="{BB962C8B-B14F-4D97-AF65-F5344CB8AC3E}">
        <p14:creationId xmlns:p14="http://schemas.microsoft.com/office/powerpoint/2010/main" val="41569319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246063"/>
            <a:ext cx="12192000" cy="1143000"/>
          </a:xfrm>
        </p:spPr>
        <p:txBody>
          <a:bodyPr/>
          <a:lstStyle/>
          <a:p>
            <a:pPr algn="ctr"/>
            <a:r>
              <a:rPr lang="es-ES" altLang="ru-RU" sz="4000" cap="none" dirty="0">
                <a:latin typeface="Calibri" panose="020F0502020204030204" pitchFamily="34" charset="0"/>
                <a:cs typeface="Calibri" panose="020F0502020204030204" pitchFamily="34" charset="0"/>
              </a:rPr>
              <a:t>Componentes del estado físico de Rugby League</a:t>
            </a:r>
            <a:br>
              <a:rPr lang="es-ES" altLang="ru-RU" sz="2400" dirty="0"/>
            </a:br>
            <a:endParaRPr lang="en-GB" sz="2400" dirty="0"/>
          </a:p>
        </p:txBody>
      </p:sp>
      <p:graphicFrame>
        <p:nvGraphicFramePr>
          <p:cNvPr id="9" name="Content Placeholder 8">
            <a:extLst>
              <a:ext uri="{FF2B5EF4-FFF2-40B4-BE49-F238E27FC236}">
                <a16:creationId xmlns:a16="http://schemas.microsoft.com/office/drawing/2014/main" id="{386DE968-9877-44BC-8AE4-862EAECD794C}"/>
              </a:ext>
            </a:extLst>
          </p:cNvPr>
          <p:cNvGraphicFramePr>
            <a:graphicFrameLocks noGrp="1"/>
          </p:cNvGraphicFramePr>
          <p:nvPr>
            <p:ph sz="quarter" idx="13"/>
          </p:nvPr>
        </p:nvGraphicFramePr>
        <p:xfrm>
          <a:off x="408129" y="1181031"/>
          <a:ext cx="11298096" cy="5334732"/>
        </p:xfrm>
        <a:graphic>
          <a:graphicData uri="http://schemas.openxmlformats.org/drawingml/2006/table">
            <a:tbl>
              <a:tblPr firstRow="1" bandRow="1">
                <a:tableStyleId>{5C22544A-7EE6-4342-B048-85BDC9FD1C3A}</a:tableStyleId>
              </a:tblPr>
              <a:tblGrid>
                <a:gridCol w="2694714">
                  <a:extLst>
                    <a:ext uri="{9D8B030D-6E8A-4147-A177-3AD203B41FA5}">
                      <a16:colId xmlns:a16="http://schemas.microsoft.com/office/drawing/2014/main" val="740040905"/>
                    </a:ext>
                  </a:extLst>
                </a:gridCol>
                <a:gridCol w="8603382">
                  <a:extLst>
                    <a:ext uri="{9D8B030D-6E8A-4147-A177-3AD203B41FA5}">
                      <a16:colId xmlns:a16="http://schemas.microsoft.com/office/drawing/2014/main" val="2407725968"/>
                    </a:ext>
                  </a:extLst>
                </a:gridCol>
              </a:tblGrid>
              <a:tr h="418559">
                <a:tc>
                  <a:txBody>
                    <a:bodyPr/>
                    <a:lstStyle/>
                    <a:p>
                      <a:r>
                        <a:rPr lang="en-GB" sz="2400" dirty="0" err="1">
                          <a:latin typeface="Calibri" panose="020F0502020204030204" pitchFamily="34" charset="0"/>
                          <a:cs typeface="Calibri" panose="020F0502020204030204" pitchFamily="34" charset="0"/>
                        </a:rPr>
                        <a:t>Componente</a:t>
                      </a:r>
                      <a:endParaRPr lang="en-GB" sz="2400" dirty="0">
                        <a:latin typeface="Calibri" panose="020F0502020204030204" pitchFamily="34" charset="0"/>
                        <a:cs typeface="Calibri" panose="020F0502020204030204" pitchFamily="34" charset="0"/>
                      </a:endParaRPr>
                    </a:p>
                  </a:txBody>
                  <a:tcPr anchor="ctr"/>
                </a:tc>
                <a:tc>
                  <a:txBody>
                    <a:bodyPr/>
                    <a:lstStyle/>
                    <a:p>
                      <a:pPr algn="ctr"/>
                      <a:r>
                        <a:rPr lang="en-GB" sz="2400" dirty="0" err="1">
                          <a:latin typeface="Calibri" panose="020F0502020204030204" pitchFamily="34" charset="0"/>
                          <a:cs typeface="Calibri" panose="020F0502020204030204" pitchFamily="34" charset="0"/>
                        </a:rPr>
                        <a:t>Definición</a:t>
                      </a:r>
                      <a:endParaRPr lang="en-GB"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097913128"/>
                  </a:ext>
                </a:extLst>
              </a:tr>
              <a:tr h="418559">
                <a:tc>
                  <a:txBody>
                    <a:bodyPr/>
                    <a:lstStyle/>
                    <a:p>
                      <a:r>
                        <a:rPr lang="es-ES" sz="2400" noProof="0" dirty="0">
                          <a:latin typeface="Calibri" panose="020F0502020204030204" pitchFamily="34" charset="0"/>
                          <a:cs typeface="Calibri" panose="020F0502020204030204" pitchFamily="34" charset="0"/>
                        </a:rPr>
                        <a:t>Potencia</a:t>
                      </a:r>
                    </a:p>
                  </a:txBody>
                  <a:tcPr anchor="ctr"/>
                </a:tc>
                <a:tc>
                  <a:txBody>
                    <a:bodyPr/>
                    <a:lstStyle/>
                    <a:p>
                      <a:r>
                        <a:rPr lang="es-ES" sz="1800" noProof="0">
                          <a:latin typeface="Calibri" panose="020F0502020204030204" pitchFamily="34" charset="0"/>
                          <a:cs typeface="Calibri" panose="020F0502020204030204" pitchFamily="34" charset="0"/>
                        </a:rPr>
                        <a:t>Fuerza explosiva: fuerza x velocidad</a:t>
                      </a:r>
                    </a:p>
                  </a:txBody>
                  <a:tcPr anchor="ctr"/>
                </a:tc>
                <a:extLst>
                  <a:ext uri="{0D108BD9-81ED-4DB2-BD59-A6C34878D82A}">
                    <a16:rowId xmlns:a16="http://schemas.microsoft.com/office/drawing/2014/main" val="332441027"/>
                  </a:ext>
                </a:extLst>
              </a:tr>
              <a:tr h="418559">
                <a:tc>
                  <a:txBody>
                    <a:bodyPr/>
                    <a:lstStyle/>
                    <a:p>
                      <a:r>
                        <a:rPr lang="es-ES" sz="2400" noProof="0" dirty="0">
                          <a:latin typeface="Calibri" panose="020F0502020204030204" pitchFamily="34" charset="0"/>
                          <a:cs typeface="Calibri" panose="020F0502020204030204" pitchFamily="34" charset="0"/>
                        </a:rPr>
                        <a:t>Fuerza</a:t>
                      </a:r>
                    </a:p>
                  </a:txBody>
                  <a:tcPr anchor="ctr"/>
                </a:tc>
                <a:tc>
                  <a:txBody>
                    <a:bodyPr/>
                    <a:lstStyle/>
                    <a:p>
                      <a:r>
                        <a:rPr lang="es-ES" sz="1800" noProof="0">
                          <a:latin typeface="Calibri" panose="020F0502020204030204" pitchFamily="34" charset="0"/>
                          <a:cs typeface="Calibri" panose="020F0502020204030204" pitchFamily="34" charset="0"/>
                        </a:rPr>
                        <a:t>La capacidad de aplicar una fuerza contra una resistencia</a:t>
                      </a:r>
                    </a:p>
                  </a:txBody>
                  <a:tcPr anchor="ctr"/>
                </a:tc>
                <a:extLst>
                  <a:ext uri="{0D108BD9-81ED-4DB2-BD59-A6C34878D82A}">
                    <a16:rowId xmlns:a16="http://schemas.microsoft.com/office/drawing/2014/main" val="3421398856"/>
                  </a:ext>
                </a:extLst>
              </a:tr>
              <a:tr h="418559">
                <a:tc>
                  <a:txBody>
                    <a:bodyPr/>
                    <a:lstStyle/>
                    <a:p>
                      <a:r>
                        <a:rPr lang="es-ES" sz="2400" noProof="0" dirty="0">
                          <a:latin typeface="Calibri" panose="020F0502020204030204" pitchFamily="34" charset="0"/>
                          <a:cs typeface="Calibri" panose="020F0502020204030204" pitchFamily="34" charset="0"/>
                        </a:rPr>
                        <a:t>Velocidad</a:t>
                      </a:r>
                    </a:p>
                  </a:txBody>
                  <a:tcPr anchor="ctr"/>
                </a:tc>
                <a:tc>
                  <a:txBody>
                    <a:bodyPr/>
                    <a:lstStyle/>
                    <a:p>
                      <a:r>
                        <a:rPr lang="es-ES" sz="1800" noProof="0" dirty="0">
                          <a:latin typeface="Calibri" panose="020F0502020204030204" pitchFamily="34" charset="0"/>
                          <a:cs typeface="Calibri" panose="020F0502020204030204" pitchFamily="34" charset="0"/>
                        </a:rPr>
                        <a:t>El tiempo gastado en cubrir una distancia fija</a:t>
                      </a:r>
                    </a:p>
                  </a:txBody>
                  <a:tcPr anchor="ctr"/>
                </a:tc>
                <a:extLst>
                  <a:ext uri="{0D108BD9-81ED-4DB2-BD59-A6C34878D82A}">
                    <a16:rowId xmlns:a16="http://schemas.microsoft.com/office/drawing/2014/main" val="3098994147"/>
                  </a:ext>
                </a:extLst>
              </a:tr>
              <a:tr h="418559">
                <a:tc>
                  <a:txBody>
                    <a:bodyPr/>
                    <a:lstStyle/>
                    <a:p>
                      <a:r>
                        <a:rPr lang="es-ES" sz="2400" noProof="0" dirty="0">
                          <a:latin typeface="Calibri" panose="020F0502020204030204" pitchFamily="34" charset="0"/>
                          <a:cs typeface="Calibri" panose="020F0502020204030204" pitchFamily="34" charset="0"/>
                        </a:rPr>
                        <a:t>Resistencia</a:t>
                      </a:r>
                    </a:p>
                  </a:txBody>
                  <a:tcPr anchor="ctr"/>
                </a:tc>
                <a:tc>
                  <a:txBody>
                    <a:bodyPr/>
                    <a:lstStyle/>
                    <a:p>
                      <a:r>
                        <a:rPr lang="es-ES" sz="1800" noProof="0" dirty="0">
                          <a:latin typeface="Calibri" panose="020F0502020204030204" pitchFamily="34" charset="0"/>
                          <a:cs typeface="Calibri" panose="020F0502020204030204" pitchFamily="34" charset="0"/>
                        </a:rPr>
                        <a:t>La capacidad de seguir haciendo algo</a:t>
                      </a:r>
                    </a:p>
                  </a:txBody>
                  <a:tcPr anchor="ctr"/>
                </a:tc>
                <a:extLst>
                  <a:ext uri="{0D108BD9-81ED-4DB2-BD59-A6C34878D82A}">
                    <a16:rowId xmlns:a16="http://schemas.microsoft.com/office/drawing/2014/main" val="2571829242"/>
                  </a:ext>
                </a:extLst>
              </a:tr>
              <a:tr h="561681">
                <a:tc>
                  <a:txBody>
                    <a:bodyPr/>
                    <a:lstStyle/>
                    <a:p>
                      <a:r>
                        <a:rPr lang="es-ES" sz="2400" noProof="0" dirty="0">
                          <a:latin typeface="Calibri" panose="020F0502020204030204" pitchFamily="34" charset="0"/>
                          <a:cs typeface="Calibri" panose="020F0502020204030204" pitchFamily="34" charset="0"/>
                        </a:rPr>
                        <a:t>Flexibilidad</a:t>
                      </a:r>
                    </a:p>
                  </a:txBody>
                  <a:tcPr anchor="ctr"/>
                </a:tc>
                <a:tc>
                  <a:txBody>
                    <a:bodyPr/>
                    <a:lstStyle/>
                    <a:p>
                      <a:r>
                        <a:rPr lang="es-ES" sz="1800" noProof="0" dirty="0">
                          <a:latin typeface="Calibri" panose="020F0502020204030204" pitchFamily="34" charset="0"/>
                          <a:cs typeface="Calibri" panose="020F0502020204030204" pitchFamily="34" charset="0"/>
                        </a:rPr>
                        <a:t>La amplitud de movimiento de una articulación o conjunto de articulaciones</a:t>
                      </a:r>
                    </a:p>
                  </a:txBody>
                  <a:tcPr anchor="ctr"/>
                </a:tc>
                <a:extLst>
                  <a:ext uri="{0D108BD9-81ED-4DB2-BD59-A6C34878D82A}">
                    <a16:rowId xmlns:a16="http://schemas.microsoft.com/office/drawing/2014/main" val="807878894"/>
                  </a:ext>
                </a:extLst>
              </a:tr>
              <a:tr h="641790">
                <a:tc>
                  <a:txBody>
                    <a:bodyPr/>
                    <a:lstStyle/>
                    <a:p>
                      <a:r>
                        <a:rPr lang="es-ES" sz="2400" noProof="0" dirty="0">
                          <a:latin typeface="Calibri" panose="020F0502020204030204" pitchFamily="34" charset="0"/>
                          <a:cs typeface="Calibri" panose="020F0502020204030204" pitchFamily="34" charset="0"/>
                        </a:rPr>
                        <a:t>Equilibrio</a:t>
                      </a:r>
                    </a:p>
                  </a:txBody>
                  <a:tcPr anchor="ctr"/>
                </a:tc>
                <a:tc>
                  <a:txBody>
                    <a:bodyPr/>
                    <a:lstStyle/>
                    <a:p>
                      <a:r>
                        <a:rPr lang="es-ES" sz="1800" noProof="0" dirty="0">
                          <a:latin typeface="Calibri" panose="020F0502020204030204" pitchFamily="34" charset="0"/>
                          <a:cs typeface="Calibri" panose="020F0502020204030204" pitchFamily="34" charset="0"/>
                        </a:rPr>
                        <a:t>Una igualada distribución de peso que permite quedar recto y estable</a:t>
                      </a:r>
                    </a:p>
                  </a:txBody>
                  <a:tcPr anchor="ctr"/>
                </a:tc>
                <a:extLst>
                  <a:ext uri="{0D108BD9-81ED-4DB2-BD59-A6C34878D82A}">
                    <a16:rowId xmlns:a16="http://schemas.microsoft.com/office/drawing/2014/main" val="92081782"/>
                  </a:ext>
                </a:extLst>
              </a:tr>
              <a:tr h="641790">
                <a:tc>
                  <a:txBody>
                    <a:bodyPr/>
                    <a:lstStyle/>
                    <a:p>
                      <a:r>
                        <a:rPr lang="es-ES" sz="2400" noProof="0" dirty="0">
                          <a:latin typeface="Calibri" panose="020F0502020204030204" pitchFamily="34" charset="0"/>
                          <a:cs typeface="Calibri" panose="020F0502020204030204" pitchFamily="34" charset="0"/>
                        </a:rPr>
                        <a:t>Coordinación</a:t>
                      </a:r>
                    </a:p>
                  </a:txBody>
                  <a:tcPr anchor="ctr"/>
                </a:tc>
                <a:tc>
                  <a:txBody>
                    <a:bodyPr/>
                    <a:lstStyle/>
                    <a:p>
                      <a:r>
                        <a:rPr lang="es-ES" sz="1800" noProof="0" dirty="0">
                          <a:latin typeface="Calibri" panose="020F0502020204030204" pitchFamily="34" charset="0"/>
                          <a:cs typeface="Calibri" panose="020F0502020204030204" pitchFamily="34" charset="0"/>
                        </a:rPr>
                        <a:t>La capacidad de combinar los movimientos de varias partes del cuerpo de forma sincronizada y eficaz </a:t>
                      </a:r>
                    </a:p>
                  </a:txBody>
                  <a:tcPr anchor="ctr"/>
                </a:tc>
                <a:extLst>
                  <a:ext uri="{0D108BD9-81ED-4DB2-BD59-A6C34878D82A}">
                    <a16:rowId xmlns:a16="http://schemas.microsoft.com/office/drawing/2014/main" val="1167865051"/>
                  </a:ext>
                </a:extLst>
              </a:tr>
              <a:tr h="641790">
                <a:tc>
                  <a:txBody>
                    <a:bodyPr/>
                    <a:lstStyle/>
                    <a:p>
                      <a:r>
                        <a:rPr lang="es-ES" sz="2400" noProof="0" dirty="0">
                          <a:latin typeface="Calibri" panose="020F0502020204030204" pitchFamily="34" charset="0"/>
                          <a:cs typeface="Calibri" panose="020F0502020204030204" pitchFamily="34" charset="0"/>
                        </a:rPr>
                        <a:t>Agilidad</a:t>
                      </a:r>
                    </a:p>
                  </a:txBody>
                  <a:tcPr anchor="ctr"/>
                </a:tc>
                <a:tc>
                  <a:txBody>
                    <a:bodyPr/>
                    <a:lstStyle/>
                    <a:p>
                      <a:r>
                        <a:rPr lang="es-ES" sz="1800" noProof="0" dirty="0">
                          <a:latin typeface="Calibri" panose="020F0502020204030204" pitchFamily="34" charset="0"/>
                          <a:cs typeface="Calibri" panose="020F0502020204030204" pitchFamily="34" charset="0"/>
                        </a:rPr>
                        <a:t>La capacidad de cambiar de dirección con una perdida mínima de velocidad y equilibrio</a:t>
                      </a:r>
                    </a:p>
                  </a:txBody>
                  <a:tcPr anchor="ctr"/>
                </a:tc>
                <a:extLst>
                  <a:ext uri="{0D108BD9-81ED-4DB2-BD59-A6C34878D82A}">
                    <a16:rowId xmlns:a16="http://schemas.microsoft.com/office/drawing/2014/main" val="1488852769"/>
                  </a:ext>
                </a:extLst>
              </a:tr>
              <a:tr h="561681">
                <a:tc>
                  <a:txBody>
                    <a:bodyPr/>
                    <a:lstStyle/>
                    <a:p>
                      <a:r>
                        <a:rPr lang="es-ES" sz="2400" noProof="0" dirty="0">
                          <a:latin typeface="Calibri" panose="020F0502020204030204" pitchFamily="34" charset="0"/>
                          <a:cs typeface="Calibri" panose="020F0502020204030204" pitchFamily="34" charset="0"/>
                        </a:rPr>
                        <a:t>Mental</a:t>
                      </a:r>
                    </a:p>
                  </a:txBody>
                  <a:tcPr anchor="ctr"/>
                </a:tc>
                <a:tc>
                  <a:txBody>
                    <a:bodyPr/>
                    <a:lstStyle/>
                    <a:p>
                      <a:r>
                        <a:rPr lang="es-ES" sz="1800" noProof="0" dirty="0">
                          <a:latin typeface="Calibri" panose="020F0502020204030204" pitchFamily="34" charset="0"/>
                          <a:cs typeface="Calibri" panose="020F0502020204030204" pitchFamily="34" charset="0"/>
                        </a:rPr>
                        <a:t>La capacidad de aguantar presión, y tratar con contratiempos</a:t>
                      </a:r>
                    </a:p>
                  </a:txBody>
                  <a:tcPr anchor="ctr"/>
                </a:tc>
                <a:extLst>
                  <a:ext uri="{0D108BD9-81ED-4DB2-BD59-A6C34878D82A}">
                    <a16:rowId xmlns:a16="http://schemas.microsoft.com/office/drawing/2014/main" val="2057843792"/>
                  </a:ext>
                </a:extLst>
              </a:tr>
            </a:tbl>
          </a:graphicData>
        </a:graphic>
      </p:graphicFrame>
    </p:spTree>
    <p:extLst>
      <p:ext uri="{BB962C8B-B14F-4D97-AF65-F5344CB8AC3E}">
        <p14:creationId xmlns:p14="http://schemas.microsoft.com/office/powerpoint/2010/main" val="3855051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59351"/>
            <a:ext cx="12192000" cy="752168"/>
          </a:xfrm>
        </p:spPr>
        <p:txBody>
          <a:bodyPr/>
          <a:lstStyle/>
          <a:p>
            <a:pPr algn="ctr"/>
            <a:r>
              <a:rPr lang="es-ES" altLang="ru-RU" sz="4000" cap="none" dirty="0">
                <a:latin typeface="Calibri" panose="020F0502020204030204" pitchFamily="34" charset="0"/>
                <a:cs typeface="Calibri" panose="020F0502020204030204" pitchFamily="34" charset="0"/>
              </a:rPr>
              <a:t>Componentes del estado físico de Rugby League</a:t>
            </a:r>
            <a:endParaRPr lang="en-GB" sz="24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39209" y="1619070"/>
            <a:ext cx="11128916" cy="3789286"/>
          </a:xfrm>
        </p:spPr>
        <p:txBody>
          <a:bodyPr>
            <a:normAutofit/>
          </a:bodyPr>
          <a:lstStyle/>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El entrenamiento debe ser </a:t>
            </a:r>
            <a:r>
              <a:rPr lang="es-ES" sz="3200" b="1" dirty="0">
                <a:latin typeface="Calibri" panose="020F0502020204030204" pitchFamily="34" charset="0"/>
                <a:cs typeface="Calibri" panose="020F0502020204030204" pitchFamily="34" charset="0"/>
              </a:rPr>
              <a:t>específico </a:t>
            </a:r>
            <a:r>
              <a:rPr lang="es-ES" sz="3200" dirty="0">
                <a:latin typeface="Calibri" panose="020F0502020204030204" pitchFamily="34" charset="0"/>
                <a:cs typeface="Calibri" panose="020F0502020204030204" pitchFamily="34" charset="0"/>
              </a:rPr>
              <a:t>a Rugby League</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Analiza cada componente e identifica en que parte del juego tiene importancia cada uno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¿Los entrenamientos incorporan todos estos componentes en algún momento?</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3596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89936"/>
            <a:ext cx="12192000" cy="1286464"/>
          </a:xfrm>
        </p:spPr>
        <p:txBody>
          <a:bodyPr/>
          <a:lstStyle/>
          <a:p>
            <a:pPr algn="ctr"/>
            <a:r>
              <a:rPr lang="es-ES" altLang="ru-RU" sz="4000" cap="none" dirty="0">
                <a:latin typeface="Calibri" panose="020F0502020204030204" pitchFamily="34" charset="0"/>
                <a:cs typeface="Calibri" panose="020F0502020204030204" pitchFamily="34" charset="0"/>
              </a:rPr>
              <a:t>Componentes del estado físico de Rugby League</a:t>
            </a:r>
            <a:br>
              <a:rPr lang="es-ES" altLang="ru-RU" sz="2400" dirty="0"/>
            </a:b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23875" y="1481464"/>
            <a:ext cx="11134725" cy="4376411"/>
          </a:xfrm>
        </p:spPr>
        <p:txBody>
          <a:bodyPr>
            <a:no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Velocidad:</a:t>
            </a:r>
          </a:p>
          <a:p>
            <a:pPr marL="0" indent="0">
              <a:spcBef>
                <a:spcPts val="0"/>
              </a:spcBef>
              <a:spcAft>
                <a:spcPts val="0"/>
              </a:spcAft>
              <a:buNone/>
            </a:pPr>
            <a:endParaRPr lang="es-ES" b="1" dirty="0">
              <a:latin typeface="Calibri" panose="020F0502020204030204" pitchFamily="34" charset="0"/>
              <a:cs typeface="Calibri" panose="020F0502020204030204" pitchFamily="34" charset="0"/>
            </a:endParaRPr>
          </a:p>
          <a:p>
            <a:pPr>
              <a:spcBef>
                <a:spcPts val="0"/>
              </a:spcBef>
              <a:spcAft>
                <a:spcPts val="0"/>
              </a:spcAft>
            </a:pPr>
            <a:r>
              <a:rPr lang="es-ES" sz="3200" dirty="0">
                <a:latin typeface="Calibri" panose="020F0502020204030204" pitchFamily="34" charset="0"/>
                <a:cs typeface="Calibri" panose="020F0502020204030204" pitchFamily="34" charset="0"/>
              </a:rPr>
              <a:t>Las carreras de 5 o 10km, ¿Son útiles en el entrenamiento?</a:t>
            </a:r>
          </a:p>
          <a:p>
            <a:pPr>
              <a:spcBef>
                <a:spcPts val="0"/>
              </a:spcBef>
              <a:spcAft>
                <a:spcPts val="0"/>
              </a:spcAft>
            </a:pPr>
            <a:r>
              <a:rPr lang="es-ES" sz="3200" dirty="0">
                <a:latin typeface="Calibri" panose="020F0502020204030204" pitchFamily="34" charset="0"/>
                <a:cs typeface="Calibri" panose="020F0502020204030204" pitchFamily="34" charset="0"/>
              </a:rPr>
              <a:t>¿Cuando podrías usarlas?</a:t>
            </a:r>
          </a:p>
          <a:p>
            <a:pPr>
              <a:spcBef>
                <a:spcPts val="0"/>
              </a:spcBef>
              <a:spcAft>
                <a:spcPts val="0"/>
              </a:spcAft>
            </a:pPr>
            <a:r>
              <a:rPr lang="es-ES" sz="3200" dirty="0">
                <a:latin typeface="Calibri" panose="020F0502020204030204" pitchFamily="34" charset="0"/>
                <a:cs typeface="Calibri" panose="020F0502020204030204" pitchFamily="34" charset="0"/>
              </a:rPr>
              <a:t>10m es la distancia mas importante. ¿Por qué?</a:t>
            </a:r>
          </a:p>
          <a:p>
            <a:pPr>
              <a:spcBef>
                <a:spcPts val="0"/>
              </a:spcBef>
              <a:spcAft>
                <a:spcPts val="0"/>
              </a:spcAft>
            </a:pPr>
            <a:r>
              <a:rPr lang="es-ES" sz="3200" dirty="0">
                <a:latin typeface="Calibri" panose="020F0502020204030204" pitchFamily="34" charset="0"/>
                <a:cs typeface="Calibri" panose="020F0502020204030204" pitchFamily="34" charset="0"/>
              </a:rPr>
              <a:t>También 20m y 30m</a:t>
            </a:r>
          </a:p>
          <a:p>
            <a:pPr>
              <a:spcBef>
                <a:spcPts val="0"/>
              </a:spcBef>
              <a:spcAft>
                <a:spcPts val="0"/>
              </a:spcAft>
            </a:pPr>
            <a:r>
              <a:rPr lang="es-ES" sz="3200" dirty="0">
                <a:latin typeface="Calibri" panose="020F0502020204030204" pitchFamily="34" charset="0"/>
                <a:cs typeface="Calibri" panose="020F0502020204030204" pitchFamily="34" charset="0"/>
              </a:rPr>
              <a:t>Aceleración</a:t>
            </a:r>
          </a:p>
          <a:p>
            <a:pPr>
              <a:spcBef>
                <a:spcPts val="0"/>
              </a:spcBef>
              <a:spcAft>
                <a:spcPts val="0"/>
              </a:spcAft>
            </a:pPr>
            <a:r>
              <a:rPr lang="es-ES" sz="3200" dirty="0">
                <a:latin typeface="Calibri" panose="020F0502020204030204" pitchFamily="34" charset="0"/>
                <a:cs typeface="Calibri" panose="020F0502020204030204" pitchFamily="34" charset="0"/>
              </a:rPr>
              <a:t>Desaceleración</a:t>
            </a:r>
          </a:p>
        </p:txBody>
      </p:sp>
    </p:spTree>
    <p:extLst>
      <p:ext uri="{BB962C8B-B14F-4D97-AF65-F5344CB8AC3E}">
        <p14:creationId xmlns:p14="http://schemas.microsoft.com/office/powerpoint/2010/main" val="2996403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9A2781-2BF1-4830-B961-1C2CB79CA3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2140" y="-25939"/>
            <a:ext cx="6883939" cy="6883939"/>
          </a:xfrm>
          <a:prstGeom prst="rect">
            <a:avLst/>
          </a:prstGeom>
        </p:spPr>
      </p:pic>
    </p:spTree>
    <p:extLst>
      <p:ext uri="{BB962C8B-B14F-4D97-AF65-F5344CB8AC3E}">
        <p14:creationId xmlns:p14="http://schemas.microsoft.com/office/powerpoint/2010/main" val="142058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265472"/>
            <a:ext cx="12191999" cy="1115653"/>
          </a:xfrm>
        </p:spPr>
        <p:txBody>
          <a:bodyPr/>
          <a:lstStyle/>
          <a:p>
            <a:pPr algn="ctr"/>
            <a:r>
              <a:rPr lang="es-ES" altLang="ru-RU" sz="4000" cap="none">
                <a:latin typeface="Calibri" panose="020F0502020204030204" pitchFamily="34" charset="0"/>
                <a:cs typeface="Calibri" panose="020F0502020204030204" pitchFamily="34" charset="0"/>
              </a:rPr>
              <a:t>Componentes del estado físico de Rugby League</a:t>
            </a:r>
            <a:br>
              <a:rPr lang="es-ES" altLang="ru-RU" sz="2400"/>
            </a:br>
            <a:endParaRPr lang="en-GB" sz="24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390524" y="1256631"/>
            <a:ext cx="11410950" cy="5021571"/>
          </a:xfrm>
        </p:spPr>
        <p:txBody>
          <a:bodyPr>
            <a:normAutofit fontScale="77500" lnSpcReduction="20000"/>
          </a:bodyPr>
          <a:lstStyle/>
          <a:p>
            <a:pPr marL="0" indent="0">
              <a:spcBef>
                <a:spcPts val="0"/>
              </a:spcBef>
              <a:spcAft>
                <a:spcPts val="0"/>
              </a:spcAft>
              <a:buNone/>
            </a:pPr>
            <a:r>
              <a:rPr lang="es-ES" sz="5100" b="1" dirty="0">
                <a:latin typeface="Calibri" panose="020F0502020204030204" pitchFamily="34" charset="0"/>
                <a:cs typeface="Calibri" panose="020F0502020204030204" pitchFamily="34" charset="0"/>
              </a:rPr>
              <a:t>Resistencia:</a:t>
            </a:r>
          </a:p>
          <a:p>
            <a:pPr marL="0" indent="0">
              <a:spcBef>
                <a:spcPts val="0"/>
              </a:spcBef>
              <a:spcAft>
                <a:spcPts val="0"/>
              </a:spcAft>
              <a:buNone/>
            </a:pPr>
            <a:endParaRPr lang="es-ES" sz="38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Aeróbica o anaeróbica?</a:t>
            </a:r>
          </a:p>
          <a:p>
            <a:pPr>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Aeróbica = con oxigeno</a:t>
            </a:r>
          </a:p>
          <a:p>
            <a:pPr>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Anaeróbica = sin oxigeno</a:t>
            </a:r>
          </a:p>
          <a:p>
            <a:pPr>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¿Cuál es más importante en el Rugby League?</a:t>
            </a:r>
          </a:p>
          <a:p>
            <a:pPr>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Piensa en las demandas del juego: acciones cortas, rápidas y explosivas, con poco descanso</a:t>
            </a:r>
          </a:p>
          <a:p>
            <a:pPr>
              <a:spcBef>
                <a:spcPts val="0"/>
              </a:spcBef>
              <a:spcAft>
                <a:spcPts val="0"/>
              </a:spcAft>
              <a:buFont typeface="Wingdings" panose="05000000000000000000" pitchFamily="2" charset="2"/>
              <a:buChar char="§"/>
            </a:pPr>
            <a:r>
              <a:rPr lang="es-ES" sz="3800" b="1" dirty="0">
                <a:latin typeface="Calibri" panose="020F0502020204030204" pitchFamily="34" charset="0"/>
                <a:cs typeface="Calibri" panose="020F0502020204030204" pitchFamily="34" charset="0"/>
              </a:rPr>
              <a:t>Auto reflexionar </a:t>
            </a:r>
            <a:r>
              <a:rPr lang="es-ES" sz="3800" dirty="0">
                <a:latin typeface="Calibri" panose="020F0502020204030204" pitchFamily="34" charset="0"/>
                <a:cs typeface="Calibri" panose="020F0502020204030204" pitchFamily="34" charset="0"/>
              </a:rPr>
              <a:t>- ¿Tus entrenamientos replican las demandas del juego?</a:t>
            </a:r>
            <a:endParaRPr lang="es-ES" sz="3800" b="1" dirty="0">
              <a:latin typeface="Calibri" panose="020F0502020204030204" pitchFamily="34" charset="0"/>
              <a:cs typeface="Calibri" panose="020F0502020204030204" pitchFamily="34" charset="0"/>
            </a:endParaRPr>
          </a:p>
          <a:p>
            <a:pPr marL="0" indent="0">
              <a:spcBef>
                <a:spcPts val="0"/>
              </a:spcBef>
              <a:spcAft>
                <a:spcPts val="0"/>
              </a:spcAft>
              <a:buNone/>
            </a:pPr>
            <a:endParaRPr lang="es-ES" sz="5100" b="1" dirty="0">
              <a:latin typeface="Calibri" panose="020F0502020204030204" pitchFamily="34" charset="0"/>
              <a:cs typeface="Calibri" panose="020F0502020204030204" pitchFamily="34" charset="0"/>
            </a:endParaRPr>
          </a:p>
          <a:p>
            <a:pPr marL="0" indent="0">
              <a:spcBef>
                <a:spcPts val="0"/>
              </a:spcBef>
              <a:spcAft>
                <a:spcPts val="0"/>
              </a:spcAft>
              <a:buNone/>
            </a:pPr>
            <a:r>
              <a:rPr lang="es-ES" sz="5100" b="1" dirty="0">
                <a:latin typeface="Calibri" panose="020F0502020204030204" pitchFamily="34" charset="0"/>
                <a:cs typeface="Calibri" panose="020F0502020204030204" pitchFamily="34" charset="0"/>
              </a:rPr>
              <a:t>Tarea</a:t>
            </a:r>
            <a:r>
              <a:rPr lang="es-ES" sz="5100" dirty="0">
                <a:latin typeface="Calibri" panose="020F0502020204030204" pitchFamily="34" charset="0"/>
                <a:cs typeface="Calibri" panose="020F0502020204030204" pitchFamily="34" charset="0"/>
              </a:rPr>
              <a:t>:</a:t>
            </a:r>
          </a:p>
          <a:p>
            <a:pPr marL="0" indent="0">
              <a:spcBef>
                <a:spcPts val="0"/>
              </a:spcBef>
              <a:spcAft>
                <a:spcPts val="0"/>
              </a:spcAft>
              <a:buNone/>
            </a:pPr>
            <a:endParaRPr lang="es-ES" sz="38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Planifica una sesión de una hora, trabajando tanto con el balón (es decir NO en defensa), como sin él. Cada parte desarrollaría la resistencia</a:t>
            </a:r>
          </a:p>
          <a:p>
            <a:pPr marL="0" indent="0">
              <a:buNone/>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1030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B30E36A-DF40-49BB-94B8-01525F0F26D9}"/>
              </a:ext>
            </a:extLst>
          </p:cNvPr>
          <p:cNvSpPr>
            <a:spLocks noChangeArrowheads="1"/>
          </p:cNvSpPr>
          <p:nvPr/>
        </p:nvSpPr>
        <p:spPr bwMode="auto">
          <a:xfrm>
            <a:off x="1524000" y="765176"/>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n-US" sz="4800" b="1" dirty="0">
                <a:latin typeface="Calibri" panose="020F0502020204030204" pitchFamily="34" charset="0"/>
                <a:cs typeface="Calibri" panose="020F0502020204030204" pitchFamily="34" charset="0"/>
              </a:rPr>
              <a:t>Entrenador</a:t>
            </a:r>
            <a:r>
              <a:rPr lang="en-US" altLang="en-US" sz="4800" b="1" dirty="0">
                <a:latin typeface="Calibri" panose="020F0502020204030204" pitchFamily="34" charset="0"/>
                <a:cs typeface="Calibri" panose="020F0502020204030204" pitchFamily="34" charset="0"/>
              </a:rPr>
              <a:t> Nivel 1</a:t>
            </a:r>
            <a:endParaRPr lang="en-AU" altLang="en-US" sz="4800" b="1" dirty="0">
              <a:latin typeface="Calibri" panose="020F0502020204030204" pitchFamily="34" charset="0"/>
              <a:cs typeface="Calibri" panose="020F0502020204030204" pitchFamily="34" charset="0"/>
            </a:endParaRPr>
          </a:p>
        </p:txBody>
      </p:sp>
      <p:sp>
        <p:nvSpPr>
          <p:cNvPr id="4099" name="TextBox 4">
            <a:extLst>
              <a:ext uri="{FF2B5EF4-FFF2-40B4-BE49-F238E27FC236}">
                <a16:creationId xmlns:a16="http://schemas.microsoft.com/office/drawing/2014/main" id="{B0A373A1-70C9-4DE7-A7FC-98CFAD3C26EC}"/>
              </a:ext>
            </a:extLst>
          </p:cNvPr>
          <p:cNvSpPr txBox="1">
            <a:spLocks noChangeArrowheads="1"/>
          </p:cNvSpPr>
          <p:nvPr/>
        </p:nvSpPr>
        <p:spPr bwMode="auto">
          <a:xfrm>
            <a:off x="1524000" y="3074989"/>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4000" b="1" dirty="0">
                <a:latin typeface="Calibri" panose="020F0502020204030204" pitchFamily="34" charset="0"/>
                <a:cs typeface="Calibri" panose="020F0502020204030204" pitchFamily="34" charset="0"/>
              </a:rPr>
              <a:t>Módulo 2: El Proceso de Entrenar</a:t>
            </a:r>
          </a:p>
        </p:txBody>
      </p:sp>
      <p:sp>
        <p:nvSpPr>
          <p:cNvPr id="4100" name="Rectangle 5">
            <a:extLst>
              <a:ext uri="{FF2B5EF4-FFF2-40B4-BE49-F238E27FC236}">
                <a16:creationId xmlns:a16="http://schemas.microsoft.com/office/drawing/2014/main" id="{B01727B9-9CC4-4375-9365-09F2ACC26A1B}"/>
              </a:ext>
            </a:extLst>
          </p:cNvPr>
          <p:cNvSpPr>
            <a:spLocks noChangeArrowheads="1"/>
          </p:cNvSpPr>
          <p:nvPr/>
        </p:nvSpPr>
        <p:spPr bwMode="auto">
          <a:xfrm>
            <a:off x="5808663" y="5538788"/>
            <a:ext cx="4572000" cy="96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Creado por IRL para su uso, con permiso y dirección, por educadores acreditados de la RLEF y APRLC.</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FDD4962-D885-44EC-90FC-6F2E5FBABB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42848" y="1794400"/>
            <a:ext cx="7157825" cy="1081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B77A05-5173-443D-A3BA-5538D57559B6}"/>
              </a:ext>
            </a:extLst>
          </p:cNvPr>
          <p:cNvSpPr/>
          <p:nvPr/>
        </p:nvSpPr>
        <p:spPr>
          <a:xfrm>
            <a:off x="1524000" y="260351"/>
            <a:ext cx="9144000" cy="1077913"/>
          </a:xfrm>
          <a:prstGeom prst="rect">
            <a:avLst/>
          </a:prstGeom>
        </p:spPr>
        <p:txBody>
          <a:bodyPr>
            <a:spAutoFit/>
          </a:bodyPr>
          <a:lstStyle/>
          <a:p>
            <a:pPr algn="ctr">
              <a:defRPr/>
            </a:pPr>
            <a:r>
              <a:rPr lang="en-AU" altLang="en-US" sz="3200" b="1" kern="0" dirty="0">
                <a:solidFill>
                  <a:prstClr val="black"/>
                </a:solidFill>
                <a:latin typeface="Calibri"/>
                <a:ea typeface="+mj-ea"/>
                <a:cs typeface="+mj-cs"/>
              </a:rPr>
              <a:t>¿</a:t>
            </a:r>
            <a:r>
              <a:rPr lang="es-ES" altLang="en-US" sz="3200" b="1" kern="0" dirty="0">
                <a:solidFill>
                  <a:prstClr val="black"/>
                </a:solidFill>
                <a:latin typeface="Calibri"/>
                <a:ea typeface="+mj-ea"/>
                <a:cs typeface="+mj-cs"/>
              </a:rPr>
              <a:t>Por qué dejan de jugar a Rugby League?</a:t>
            </a:r>
            <a:br>
              <a:rPr lang="es-ES" altLang="en-US" sz="3200" b="1" kern="0" dirty="0">
                <a:solidFill>
                  <a:prstClr val="black"/>
                </a:solidFill>
                <a:latin typeface="Calibri"/>
                <a:ea typeface="+mj-ea"/>
                <a:cs typeface="+mj-cs"/>
              </a:rPr>
            </a:br>
            <a:r>
              <a:rPr lang="es-ES" altLang="en-US" sz="3200" b="1" kern="0" dirty="0">
                <a:solidFill>
                  <a:prstClr val="black"/>
                </a:solidFill>
                <a:latin typeface="Calibri"/>
                <a:ea typeface="+mj-ea"/>
                <a:cs typeface="+mj-cs"/>
              </a:rPr>
              <a:t>Resultados de encuesta</a:t>
            </a:r>
            <a:r>
              <a:rPr lang="en-AU" altLang="en-US" sz="3200" b="1" kern="0" dirty="0">
                <a:solidFill>
                  <a:prstClr val="black"/>
                </a:solidFill>
                <a:latin typeface="Calibri"/>
                <a:ea typeface="+mj-ea"/>
                <a:cs typeface="+mj-cs"/>
              </a:rPr>
              <a:t>:	</a:t>
            </a:r>
            <a:endParaRPr lang="en-AU" b="1" kern="0" dirty="0">
              <a:solidFill>
                <a:sysClr val="windowText" lastClr="000000"/>
              </a:solidFill>
            </a:endParaRPr>
          </a:p>
        </p:txBody>
      </p:sp>
      <p:sp>
        <p:nvSpPr>
          <p:cNvPr id="5" name="Rectangle 4">
            <a:extLst>
              <a:ext uri="{FF2B5EF4-FFF2-40B4-BE49-F238E27FC236}">
                <a16:creationId xmlns:a16="http://schemas.microsoft.com/office/drawing/2014/main" id="{853087A0-C33B-4C15-B471-19099923E148}"/>
              </a:ext>
            </a:extLst>
          </p:cNvPr>
          <p:cNvSpPr/>
          <p:nvPr/>
        </p:nvSpPr>
        <p:spPr>
          <a:xfrm>
            <a:off x="2279577" y="2154239"/>
            <a:ext cx="7848871" cy="3982629"/>
          </a:xfrm>
          <a:prstGeom prst="rect">
            <a:avLst/>
          </a:prstGeom>
        </p:spPr>
        <p:txBody>
          <a:bodyPr wrap="square">
            <a:spAutoFit/>
          </a:bodyPr>
          <a:lstStyle/>
          <a:p>
            <a:pPr marL="609600" indent="-609600">
              <a:lnSpc>
                <a:spcPct val="90000"/>
              </a:lnSpc>
              <a:spcBef>
                <a:spcPct val="20000"/>
              </a:spcBef>
              <a:buFont typeface="Wingdings" pitchFamily="2" charset="2"/>
              <a:buAutoNum type="arabicPeriod"/>
              <a:defRPr/>
            </a:pPr>
            <a:r>
              <a:rPr lang="es-ES" altLang="en-US" sz="2400" dirty="0">
                <a:solidFill>
                  <a:prstClr val="black"/>
                </a:solidFill>
                <a:latin typeface="Calibri"/>
              </a:rPr>
              <a:t>Mal entrenamiento</a:t>
            </a:r>
            <a:r>
              <a:rPr lang="en-US" altLang="en-US" sz="2400" dirty="0">
                <a:solidFill>
                  <a:prstClr val="black"/>
                </a:solidFill>
                <a:latin typeface="Calibri"/>
              </a:rPr>
              <a:t> (25%)
</a:t>
            </a:r>
            <a:r>
              <a:rPr lang="es-ES" altLang="en-US" sz="2400" dirty="0">
                <a:solidFill>
                  <a:prstClr val="black"/>
                </a:solidFill>
                <a:latin typeface="Calibri"/>
              </a:rPr>
              <a:t>Falta de diversión / entrenamiento </a:t>
            </a:r>
            <a:r>
              <a:rPr lang="en-US" altLang="en-US" sz="2400" dirty="0">
                <a:solidFill>
                  <a:prstClr val="black"/>
                </a:solidFill>
                <a:latin typeface="Calibri"/>
              </a:rPr>
              <a:t>(20%)
</a:t>
            </a:r>
            <a:r>
              <a:rPr lang="es-ES" altLang="en-US" sz="2400" dirty="0">
                <a:solidFill>
                  <a:prstClr val="black"/>
                </a:solidFill>
                <a:latin typeface="Calibri"/>
              </a:rPr>
              <a:t>Demasiado énfasis en ganar </a:t>
            </a:r>
            <a:r>
              <a:rPr lang="en-US" altLang="en-US" sz="2400" dirty="0">
                <a:solidFill>
                  <a:prstClr val="black"/>
                </a:solidFill>
                <a:latin typeface="Calibri"/>
              </a:rPr>
              <a:t>(15%)
</a:t>
            </a:r>
            <a:r>
              <a:rPr lang="es-ES" altLang="en-US" sz="2400" dirty="0">
                <a:solidFill>
                  <a:prstClr val="black"/>
                </a:solidFill>
                <a:latin typeface="Calibri"/>
              </a:rPr>
              <a:t>Lesiones</a:t>
            </a:r>
            <a:r>
              <a:rPr lang="en-US" altLang="en-US" sz="2400" dirty="0">
                <a:solidFill>
                  <a:prstClr val="black"/>
                </a:solidFill>
                <a:latin typeface="Calibri"/>
              </a:rPr>
              <a:t> (15%)
</a:t>
            </a:r>
            <a:r>
              <a:rPr lang="es-ES" altLang="en-US" sz="2400" dirty="0">
                <a:solidFill>
                  <a:prstClr val="black"/>
                </a:solidFill>
                <a:latin typeface="Calibri"/>
              </a:rPr>
              <a:t>Coste</a:t>
            </a:r>
            <a:r>
              <a:rPr lang="en-US" altLang="en-US" sz="2400" dirty="0">
                <a:solidFill>
                  <a:prstClr val="black"/>
                </a:solidFill>
                <a:latin typeface="Calibri"/>
              </a:rPr>
              <a:t> (15%)
</a:t>
            </a:r>
            <a:r>
              <a:rPr lang="es-ES" altLang="en-US" sz="2400" dirty="0">
                <a:solidFill>
                  <a:prstClr val="black"/>
                </a:solidFill>
                <a:latin typeface="Calibri"/>
              </a:rPr>
              <a:t>Otros motivos </a:t>
            </a:r>
            <a:r>
              <a:rPr lang="en-US" altLang="en-US" sz="2400" dirty="0">
                <a:solidFill>
                  <a:prstClr val="black"/>
                </a:solidFill>
                <a:latin typeface="Calibri"/>
              </a:rPr>
              <a:t>(10%)</a:t>
            </a:r>
            <a:endParaRPr lang="en-AU" altLang="en-US" sz="2400" dirty="0">
              <a:solidFill>
                <a:prstClr val="black"/>
              </a:solidFill>
              <a:latin typeface="Calibri"/>
            </a:endParaRPr>
          </a:p>
          <a:p>
            <a:pPr marL="609600" indent="-609600">
              <a:lnSpc>
                <a:spcPct val="90000"/>
              </a:lnSpc>
              <a:spcBef>
                <a:spcPct val="20000"/>
              </a:spcBef>
              <a:defRPr/>
            </a:pPr>
            <a:r>
              <a:rPr lang="en-AU" altLang="en-US" sz="3200" b="1" dirty="0">
                <a:solidFill>
                  <a:prstClr val="black"/>
                </a:solidFill>
                <a:latin typeface="Calibri"/>
              </a:rPr>
              <a:t>      </a:t>
            </a:r>
          </a:p>
          <a:p>
            <a:pPr marL="609600" indent="-609600">
              <a:lnSpc>
                <a:spcPct val="90000"/>
              </a:lnSpc>
              <a:spcBef>
                <a:spcPct val="20000"/>
              </a:spcBef>
              <a:defRPr/>
            </a:pPr>
            <a:r>
              <a:rPr lang="en-AU" altLang="en-US" sz="3200" b="1" dirty="0">
                <a:solidFill>
                  <a:prstClr val="black"/>
                </a:solidFill>
                <a:latin typeface="Calibri"/>
              </a:rPr>
              <a:t>	</a:t>
            </a:r>
            <a:r>
              <a:rPr lang="es-ES" altLang="en-US" sz="3200" b="1" dirty="0">
                <a:solidFill>
                  <a:prstClr val="black"/>
                </a:solidFill>
                <a:latin typeface="Calibri"/>
              </a:rPr>
              <a:t>Tú, como entrenador y con lo que haces, puedes cambiar esto.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524000" y="455960"/>
            <a:ext cx="9144000" cy="1077218"/>
          </a:xfrm>
          <a:prstGeom prst="rect">
            <a:avLst/>
          </a:prstGeom>
          <a:noFill/>
          <a:ln>
            <a:noFill/>
          </a:ln>
        </p:spPr>
        <p:txBody>
          <a:bodyPr anchor="ctr" anchorCtr="1">
            <a:spAutoFit/>
          </a:bodyPr>
          <a:lstStyle/>
          <a:p>
            <a:pPr algn="ctr" defTabSz="685800">
              <a:defRPr/>
            </a:pPr>
            <a:r>
              <a:rPr lang="es-ES" sz="3200" b="1" dirty="0">
                <a:solidFill>
                  <a:prstClr val="black"/>
                </a:solidFill>
                <a:latin typeface="Calibri"/>
                <a:ea typeface="+mj-ea"/>
                <a:cs typeface="+mj-cs"/>
              </a:rPr>
              <a:t>¿De qué disfrutan mas los jugadores de Rugby League?</a:t>
            </a:r>
            <a:r>
              <a:rPr lang="en-AU" sz="3200" b="1" dirty="0">
                <a:solidFill>
                  <a:prstClr val="white"/>
                </a:solidFill>
                <a:latin typeface="Calibri"/>
                <a:ea typeface="+mj-ea"/>
                <a:cs typeface="+mj-cs"/>
              </a:rPr>
              <a:t>	</a:t>
            </a:r>
            <a:endParaRPr lang="en-AU" sz="2800" dirty="0">
              <a:solidFill>
                <a:srgbClr val="4472C4">
                  <a:lumMod val="75000"/>
                </a:srgbClr>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a:extLst>
              <a:ext uri="{FF2B5EF4-FFF2-40B4-BE49-F238E27FC236}">
                <a16:creationId xmlns:a16="http://schemas.microsoft.com/office/drawing/2014/main" id="{EA5D2A8B-F5E8-4CDA-BE15-5DC67873C405}"/>
              </a:ext>
            </a:extLst>
          </p:cNvPr>
          <p:cNvSpPr/>
          <p:nvPr/>
        </p:nvSpPr>
        <p:spPr>
          <a:xfrm>
            <a:off x="4799857" y="1667498"/>
            <a:ext cx="5959475" cy="4132157"/>
          </a:xfrm>
          <a:prstGeom prst="rect">
            <a:avLst/>
          </a:prstGeom>
        </p:spPr>
        <p:txBody>
          <a:bodyPr>
            <a:spAutoFit/>
          </a:bodyPr>
          <a:lstStyle/>
          <a:p>
            <a:pPr>
              <a:lnSpc>
                <a:spcPct val="107000"/>
              </a:lnSpc>
              <a:spcAft>
                <a:spcPts val="800"/>
              </a:spcAft>
            </a:pPr>
            <a:r>
              <a:rPr lang="en-AU" sz="2000" kern="0" dirty="0">
                <a:solidFill>
                  <a:prstClr val="white"/>
                </a:solidFill>
                <a:latin typeface="Calibri"/>
              </a:rPr>
              <a:t> </a:t>
            </a:r>
            <a:r>
              <a:rPr lang="es-ES" sz="2000" dirty="0">
                <a:latin typeface="Calibri" panose="020F0502020204030204" pitchFamily="34" charset="0"/>
                <a:ea typeface="Calibri" panose="020F0502020204030204" pitchFamily="34" charset="0"/>
                <a:cs typeface="Times New Roman" panose="02020603050405020304" pitchFamily="18" charset="0"/>
              </a:rPr>
              <a:t>Las investigaciones demuestran que los jugadores dan como su “Top 10” motivos por participar como:</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s-ES" sz="2000" dirty="0">
                <a:latin typeface="Calibri" panose="020F0502020204030204" pitchFamily="34" charset="0"/>
                <a:ea typeface="Calibri" panose="020F0502020204030204" pitchFamily="34" charset="0"/>
                <a:cs typeface="Times New Roman" panose="02020603050405020304" pitchFamily="18" charset="0"/>
              </a:rPr>
              <a:t>Mejorar sus habilidades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s-ES" sz="2000" dirty="0">
                <a:latin typeface="Calibri" panose="020F0502020204030204" pitchFamily="34" charset="0"/>
                <a:ea typeface="Calibri" panose="020F0502020204030204" pitchFamily="34" charset="0"/>
                <a:cs typeface="Times New Roman" panose="02020603050405020304" pitchFamily="18" charset="0"/>
              </a:rPr>
              <a:t>Jugar - utilizando las habilidades del deporte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s-ES" sz="2000" dirty="0">
                <a:latin typeface="Calibri" panose="020F0502020204030204" pitchFamily="34" charset="0"/>
                <a:ea typeface="Calibri" panose="020F0502020204030204" pitchFamily="34" charset="0"/>
                <a:cs typeface="Times New Roman" panose="02020603050405020304" pitchFamily="18" charset="0"/>
              </a:rPr>
              <a:t>Tener una buena relación con el entrenador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s-ES" sz="2000" dirty="0">
                <a:latin typeface="Calibri" panose="020F0502020204030204" pitchFamily="34" charset="0"/>
                <a:ea typeface="Calibri" panose="020F0502020204030204" pitchFamily="34" charset="0"/>
                <a:cs typeface="Times New Roman" panose="02020603050405020304" pitchFamily="18" charset="0"/>
              </a:rPr>
              <a:t>Estar en el campo y no en el banquillo</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s-ES" sz="2000" dirty="0">
                <a:latin typeface="Calibri" panose="020F0502020204030204" pitchFamily="34" charset="0"/>
                <a:ea typeface="Calibri" panose="020F0502020204030204" pitchFamily="34" charset="0"/>
                <a:cs typeface="Times New Roman" panose="02020603050405020304" pitchFamily="18" charset="0"/>
              </a:rPr>
              <a:t>Competir e intentar ganar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s-ES" sz="2000" dirty="0">
                <a:latin typeface="Calibri" panose="020F0502020204030204" pitchFamily="34" charset="0"/>
                <a:ea typeface="Calibri" panose="020F0502020204030204" pitchFamily="34" charset="0"/>
                <a:cs typeface="Times New Roman" panose="02020603050405020304" pitchFamily="18" charset="0"/>
              </a:rPr>
              <a:t>Jugar en un partido muy reñido</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s-ES" sz="2000" dirty="0">
                <a:latin typeface="Calibri" panose="020F0502020204030204" pitchFamily="34" charset="0"/>
                <a:ea typeface="Calibri" panose="020F0502020204030204" pitchFamily="34" charset="0"/>
                <a:cs typeface="Times New Roman" panose="02020603050405020304" pitchFamily="18" charset="0"/>
              </a:rPr>
              <a:t>Estar con amigos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s-ES" sz="2000" dirty="0">
                <a:latin typeface="Calibri" panose="020F0502020204030204" pitchFamily="34" charset="0"/>
                <a:ea typeface="Calibri" panose="020F0502020204030204" pitchFamily="34" charset="0"/>
                <a:cs typeface="Times New Roman" panose="02020603050405020304" pitchFamily="18" charset="0"/>
              </a:rPr>
              <a:t>Lucir la </a:t>
            </a:r>
            <a:r>
              <a:rPr lang="es-ES" sz="2000" dirty="0" err="1">
                <a:latin typeface="Calibri" panose="020F0502020204030204" pitchFamily="34" charset="0"/>
                <a:ea typeface="Calibri" panose="020F0502020204030204" pitchFamily="34" charset="0"/>
                <a:cs typeface="Times New Roman" panose="02020603050405020304" pitchFamily="18" charset="0"/>
              </a:rPr>
              <a:t>equipación</a:t>
            </a:r>
            <a:r>
              <a:rPr lang="es-ES" sz="2000" dirty="0">
                <a:latin typeface="Calibri" panose="020F0502020204030204" pitchFamily="34" charset="0"/>
                <a:ea typeface="Calibri" panose="020F0502020204030204" pitchFamily="34" charset="0"/>
                <a:cs typeface="Times New Roman" panose="02020603050405020304" pitchFamily="18" charset="0"/>
              </a:rPr>
              <a:t> del club</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rabicPeriod"/>
            </a:pPr>
            <a:r>
              <a:rPr lang="es-ES" sz="2000" dirty="0">
                <a:latin typeface="Calibri" panose="020F0502020204030204" pitchFamily="34" charset="0"/>
                <a:ea typeface="Calibri" panose="020F0502020204030204" pitchFamily="34" charset="0"/>
                <a:cs typeface="Times New Roman" panose="02020603050405020304" pitchFamily="18" charset="0"/>
              </a:rPr>
              <a:t>Ganar al rival</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s-ES" sz="2000" dirty="0">
                <a:latin typeface="Calibri" panose="020F0502020204030204" pitchFamily="34" charset="0"/>
                <a:ea typeface="Calibri" panose="020F0502020204030204" pitchFamily="34" charset="0"/>
                <a:cs typeface="Times New Roman" panose="02020603050405020304" pitchFamily="18" charset="0"/>
              </a:rPr>
              <a:t>Recibir medallas o trofeos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B82153D-C85B-463C-A031-F83EFADCA4A6}"/>
              </a:ext>
            </a:extLst>
          </p:cNvPr>
          <p:cNvSpPr/>
          <p:nvPr/>
        </p:nvSpPr>
        <p:spPr>
          <a:xfrm>
            <a:off x="2879726" y="2276475"/>
            <a:ext cx="1697901" cy="369332"/>
          </a:xfrm>
          <a:prstGeom prst="rect">
            <a:avLst/>
          </a:prstGeom>
        </p:spPr>
        <p:txBody>
          <a:bodyPr wrap="none">
            <a:spAutoFit/>
          </a:bodyPr>
          <a:lstStyle/>
          <a:p>
            <a:pPr>
              <a:spcBef>
                <a:spcPct val="50000"/>
              </a:spcBef>
              <a:defRPr/>
            </a:pPr>
            <a:r>
              <a:rPr lang="es-ES" altLang="en-US" kern="0" dirty="0">
                <a:solidFill>
                  <a:prstClr val="black"/>
                </a:solidFill>
                <a:latin typeface="Calibri" panose="020F0502020204030204" pitchFamily="34" charset="0"/>
                <a:cs typeface="Calibri" panose="020F0502020204030204" pitchFamily="34" charset="0"/>
              </a:rPr>
              <a:t>Más</a:t>
            </a:r>
            <a:r>
              <a:rPr lang="en-AU" altLang="en-US" kern="0" dirty="0">
                <a:solidFill>
                  <a:prstClr val="black"/>
                </a:solidFill>
                <a:latin typeface="Calibri" panose="020F0502020204030204" pitchFamily="34" charset="0"/>
                <a:cs typeface="Calibri" panose="020F0502020204030204" pitchFamily="34" charset="0"/>
              </a:rPr>
              <a:t> </a:t>
            </a:r>
            <a:r>
              <a:rPr lang="es-ES" altLang="en-US" kern="0" dirty="0">
                <a:solidFill>
                  <a:prstClr val="black"/>
                </a:solidFill>
                <a:latin typeface="Calibri" panose="020F0502020204030204" pitchFamily="34" charset="0"/>
                <a:cs typeface="Calibri" panose="020F0502020204030204" pitchFamily="34" charset="0"/>
              </a:rPr>
              <a:t>importante</a:t>
            </a:r>
          </a:p>
        </p:txBody>
      </p:sp>
      <p:sp>
        <p:nvSpPr>
          <p:cNvPr id="6" name="Rectangle 5">
            <a:extLst>
              <a:ext uri="{FF2B5EF4-FFF2-40B4-BE49-F238E27FC236}">
                <a16:creationId xmlns:a16="http://schemas.microsoft.com/office/drawing/2014/main" id="{ABB2F95E-C8D6-4273-AE3A-83D7F2D6C668}"/>
              </a:ext>
            </a:extLst>
          </p:cNvPr>
          <p:cNvSpPr/>
          <p:nvPr/>
        </p:nvSpPr>
        <p:spPr>
          <a:xfrm>
            <a:off x="2770189" y="5614988"/>
            <a:ext cx="1946367" cy="369332"/>
          </a:xfrm>
          <a:prstGeom prst="rect">
            <a:avLst/>
          </a:prstGeom>
        </p:spPr>
        <p:txBody>
          <a:bodyPr wrap="none">
            <a:spAutoFit/>
          </a:bodyPr>
          <a:lstStyle/>
          <a:p>
            <a:pPr>
              <a:spcBef>
                <a:spcPct val="50000"/>
              </a:spcBef>
              <a:defRPr/>
            </a:pPr>
            <a:r>
              <a:rPr lang="es-ES" altLang="en-US" kern="0" dirty="0">
                <a:solidFill>
                  <a:prstClr val="black"/>
                </a:solidFill>
                <a:latin typeface="Calibri" panose="020F0502020204030204" pitchFamily="34" charset="0"/>
                <a:cs typeface="Calibri" panose="020F0502020204030204" pitchFamily="34" charset="0"/>
              </a:rPr>
              <a:t>Menos importante</a:t>
            </a:r>
          </a:p>
        </p:txBody>
      </p:sp>
      <p:sp>
        <p:nvSpPr>
          <p:cNvPr id="8" name="Line 4">
            <a:extLst>
              <a:ext uri="{FF2B5EF4-FFF2-40B4-BE49-F238E27FC236}">
                <a16:creationId xmlns:a16="http://schemas.microsoft.com/office/drawing/2014/main" id="{B299EEA8-85BE-4CDC-AA7D-A86BFEDCD1FC}"/>
              </a:ext>
            </a:extLst>
          </p:cNvPr>
          <p:cNvSpPr>
            <a:spLocks noChangeShapeType="1"/>
          </p:cNvSpPr>
          <p:nvPr/>
        </p:nvSpPr>
        <p:spPr bwMode="auto">
          <a:xfrm>
            <a:off x="3648075" y="2646364"/>
            <a:ext cx="0" cy="2968625"/>
          </a:xfrm>
          <a:prstGeom prst="line">
            <a:avLst/>
          </a:prstGeom>
          <a:noFill/>
          <a:ln w="9525" cap="flat" cmpd="sng" algn="ctr">
            <a:solidFill>
              <a:sysClr val="windowText" lastClr="000000">
                <a:shade val="95000"/>
                <a:satMod val="105000"/>
              </a:sysClr>
            </a:solidFill>
            <a:prstDash val="solid"/>
            <a:headEnd/>
            <a:tailEnd type="triangle" w="med" len="med"/>
          </a:ln>
          <a:effectLst/>
        </p:spPr>
        <p:txBody>
          <a:bodyPr/>
          <a:lstStyle/>
          <a:p>
            <a:pPr>
              <a:defRPr/>
            </a:pPr>
            <a:endParaRPr lang="en-AU" kern="0">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41BED799-F60E-4A50-BDE2-39BA54887AA7}"/>
              </a:ext>
            </a:extLst>
          </p:cNvPr>
          <p:cNvSpPr txBox="1">
            <a:spLocks noChangeArrowheads="1"/>
          </p:cNvSpPr>
          <p:nvPr/>
        </p:nvSpPr>
        <p:spPr bwMode="auto">
          <a:xfrm>
            <a:off x="1524000" y="567278"/>
            <a:ext cx="9144000" cy="112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¿Te das cuenta de que, como entrenador hay momentos en los cuales necesitas saber cómo:</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641DBA4-3140-423F-A7F7-781525A2422F}"/>
              </a:ext>
            </a:extLst>
          </p:cNvPr>
          <p:cNvGraphicFramePr>
            <a:graphicFrameLocks noGrp="1"/>
          </p:cNvGraphicFramePr>
          <p:nvPr/>
        </p:nvGraphicFramePr>
        <p:xfrm>
          <a:off x="3432176" y="2133601"/>
          <a:ext cx="6696075" cy="3311525"/>
        </p:xfrm>
        <a:graphic>
          <a:graphicData uri="http://schemas.openxmlformats.org/drawingml/2006/table">
            <a:tbl>
              <a:tblPr firstRow="1" bandRow="1">
                <a:tableStyleId>{073A0DAA-6AF3-43AB-8588-CEC1D06C72B9}</a:tableStyleId>
              </a:tblPr>
              <a:tblGrid>
                <a:gridCol w="2790031">
                  <a:extLst>
                    <a:ext uri="{9D8B030D-6E8A-4147-A177-3AD203B41FA5}">
                      <a16:colId xmlns:a16="http://schemas.microsoft.com/office/drawing/2014/main" val="400573940"/>
                    </a:ext>
                  </a:extLst>
                </a:gridCol>
                <a:gridCol w="3906044">
                  <a:extLst>
                    <a:ext uri="{9D8B030D-6E8A-4147-A177-3AD203B41FA5}">
                      <a16:colId xmlns:a16="http://schemas.microsoft.com/office/drawing/2014/main" val="2413170962"/>
                    </a:ext>
                  </a:extLst>
                </a:gridCol>
              </a:tblGrid>
              <a:tr h="1022118">
                <a:tc>
                  <a:txBody>
                    <a:bodyPr/>
                    <a:lstStyle/>
                    <a:p>
                      <a:r>
                        <a:rPr lang="en-US" sz="3600" dirty="0">
                          <a:latin typeface="Calibri" panose="020F0502020204030204" pitchFamily="34" charset="0"/>
                          <a:cs typeface="Calibri" panose="020F0502020204030204" pitchFamily="34" charset="0"/>
                        </a:rPr>
                        <a:t>ENSEÑAR</a:t>
                      </a:r>
                      <a:endParaRPr lang="en-AU" sz="3600" dirty="0">
                        <a:latin typeface="Calibri" panose="020F0502020204030204" pitchFamily="34" charset="0"/>
                        <a:cs typeface="Calibri" panose="020F0502020204030204" pitchFamily="34" charset="0"/>
                      </a:endParaRPr>
                    </a:p>
                  </a:txBody>
                  <a:tcPr marL="91431" marR="91431" marT="45708" marB="45708"/>
                </a:tc>
                <a:tc>
                  <a:txBody>
                    <a:bodyPr/>
                    <a:lstStyle/>
                    <a:p>
                      <a:r>
                        <a:rPr lang="es-ES" sz="1300" b="1" kern="1200" dirty="0">
                          <a:solidFill>
                            <a:schemeClr val="lt1"/>
                          </a:solidFill>
                          <a:effectLst/>
                          <a:latin typeface="Calibri" panose="020F0502020204030204" pitchFamily="34" charset="0"/>
                          <a:ea typeface="+mn-ea"/>
                          <a:cs typeface="Calibri" panose="020F0502020204030204" pitchFamily="34" charset="0"/>
                        </a:rPr>
                        <a:t>Cuando se trata de las técnicas de Rugby League: por ejemplo, llevar el balón; pasar; placar. El “QUE HACER”!</a:t>
                      </a:r>
                      <a:endParaRPr lang="en-GB" sz="1300" b="1" kern="1200" dirty="0">
                        <a:solidFill>
                          <a:schemeClr val="lt1"/>
                        </a:solidFill>
                        <a:effectLst/>
                        <a:latin typeface="Calibri" panose="020F0502020204030204" pitchFamily="34" charset="0"/>
                        <a:ea typeface="+mn-ea"/>
                        <a:cs typeface="Calibri" panose="020F0502020204030204" pitchFamily="34" charset="0"/>
                      </a:endParaRPr>
                    </a:p>
                    <a:p>
                      <a:endParaRPr lang="en-AU" sz="1300" dirty="0">
                        <a:latin typeface="Calibri" panose="020F0502020204030204" pitchFamily="34" charset="0"/>
                        <a:cs typeface="Calibri" panose="020F0502020204030204" pitchFamily="34" charset="0"/>
                      </a:endParaRPr>
                    </a:p>
                  </a:txBody>
                  <a:tcPr marL="91431" marR="91431" marT="45708" marB="45708"/>
                </a:tc>
                <a:extLst>
                  <a:ext uri="{0D108BD9-81ED-4DB2-BD59-A6C34878D82A}">
                    <a16:rowId xmlns:a16="http://schemas.microsoft.com/office/drawing/2014/main" val="692422080"/>
                  </a:ext>
                </a:extLst>
              </a:tr>
              <a:tr h="1022118">
                <a:tc>
                  <a:txBody>
                    <a:bodyPr/>
                    <a:lstStyle/>
                    <a:p>
                      <a:r>
                        <a:rPr lang="en-US" sz="3600" b="1" dirty="0">
                          <a:latin typeface="Calibri" panose="020F0502020204030204" pitchFamily="34" charset="0"/>
                          <a:cs typeface="Calibri" panose="020F0502020204030204" pitchFamily="34" charset="0"/>
                        </a:rPr>
                        <a:t>ENTRENAR</a:t>
                      </a:r>
                      <a:endParaRPr lang="en-AU" sz="3600" b="1" dirty="0">
                        <a:latin typeface="Calibri" panose="020F0502020204030204" pitchFamily="34" charset="0"/>
                        <a:cs typeface="Calibri" panose="020F0502020204030204" pitchFamily="34" charset="0"/>
                      </a:endParaRPr>
                    </a:p>
                  </a:txBody>
                  <a:tcPr marL="91431" marR="91431" marT="45708" marB="4570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00" kern="1200" dirty="0">
                          <a:solidFill>
                            <a:schemeClr val="dk1"/>
                          </a:solidFill>
                          <a:effectLst/>
                          <a:latin typeface="Calibri" panose="020F0502020204030204" pitchFamily="34" charset="0"/>
                          <a:ea typeface="+mn-ea"/>
                          <a:cs typeface="Calibri" panose="020F0502020204030204" pitchFamily="34" charset="0"/>
                        </a:rPr>
                        <a:t>Cuando </a:t>
                      </a:r>
                      <a:r>
                        <a:rPr lang="es-ES" sz="1300" kern="1200" dirty="0" err="1">
                          <a:solidFill>
                            <a:schemeClr val="dk1"/>
                          </a:solidFill>
                          <a:effectLst/>
                          <a:latin typeface="Calibri" panose="020F0502020204030204" pitchFamily="34" charset="0"/>
                          <a:ea typeface="+mn-ea"/>
                          <a:cs typeface="Calibri" panose="020F0502020204030204" pitchFamily="34" charset="0"/>
                        </a:rPr>
                        <a:t>guias</a:t>
                      </a:r>
                      <a:r>
                        <a:rPr lang="es-ES" sz="1300" kern="1200" dirty="0">
                          <a:solidFill>
                            <a:schemeClr val="dk1"/>
                          </a:solidFill>
                          <a:effectLst/>
                          <a:latin typeface="Calibri" panose="020F0502020204030204" pitchFamily="34" charset="0"/>
                          <a:ea typeface="+mn-ea"/>
                          <a:cs typeface="Calibri" panose="020F0502020204030204" pitchFamily="34" charset="0"/>
                        </a:rPr>
                        <a:t> a un grupo para mejorar el rendimiento, y cuando haces comentarios sobre el rendimiento de los jugadores: por ejemplo, el “CUANDO” y “POR QUÉ” de cumplir con las actividades en la manera mas eficaz.</a:t>
                      </a:r>
                      <a:endParaRPr lang="en-GB" sz="1300" kern="1200" dirty="0">
                        <a:solidFill>
                          <a:schemeClr val="dk1"/>
                        </a:solidFill>
                        <a:effectLst/>
                        <a:latin typeface="Calibri" panose="020F0502020204030204" pitchFamily="34" charset="0"/>
                        <a:ea typeface="+mn-ea"/>
                        <a:cs typeface="Calibri" panose="020F0502020204030204" pitchFamily="34" charset="0"/>
                      </a:endParaRPr>
                    </a:p>
                  </a:txBody>
                  <a:tcPr marL="91431" marR="91431" marT="45708" marB="45708"/>
                </a:tc>
                <a:extLst>
                  <a:ext uri="{0D108BD9-81ED-4DB2-BD59-A6C34878D82A}">
                    <a16:rowId xmlns:a16="http://schemas.microsoft.com/office/drawing/2014/main" val="3871193737"/>
                  </a:ext>
                </a:extLst>
              </a:tr>
              <a:tr h="1267289">
                <a:tc>
                  <a:txBody>
                    <a:bodyPr/>
                    <a:lstStyle/>
                    <a:p>
                      <a:r>
                        <a:rPr lang="en-US" sz="3600" b="1" dirty="0">
                          <a:latin typeface="Calibri" panose="020F0502020204030204" pitchFamily="34" charset="0"/>
                          <a:cs typeface="Calibri" panose="020F0502020204030204" pitchFamily="34" charset="0"/>
                        </a:rPr>
                        <a:t>INDICAR</a:t>
                      </a:r>
                      <a:endParaRPr lang="en-AU" sz="3600" b="1" dirty="0">
                        <a:latin typeface="Calibri" panose="020F0502020204030204" pitchFamily="34" charset="0"/>
                        <a:cs typeface="Calibri" panose="020F0502020204030204" pitchFamily="34" charset="0"/>
                      </a:endParaRPr>
                    </a:p>
                  </a:txBody>
                  <a:tcPr marL="91431" marR="91431" marT="45708" marB="45708"/>
                </a:tc>
                <a:tc>
                  <a:txBody>
                    <a:bodyPr/>
                    <a:lstStyle/>
                    <a:p>
                      <a:r>
                        <a:rPr lang="es-ES" sz="1300" kern="1200" dirty="0">
                          <a:solidFill>
                            <a:schemeClr val="dk1"/>
                          </a:solidFill>
                          <a:effectLst/>
                          <a:latin typeface="Calibri" panose="020F0502020204030204" pitchFamily="34" charset="0"/>
                          <a:ea typeface="+mn-ea"/>
                          <a:cs typeface="Calibri" panose="020F0502020204030204" pitchFamily="34" charset="0"/>
                        </a:rPr>
                        <a:t>Por ejemplo, cuando diriges a los jugadores en como posicionarse bien en el campo y cuando indicas las “mejores opciones” en ataque y defensa según el área del campo. </a:t>
                      </a:r>
                      <a:endParaRPr lang="en-GB" sz="1300" kern="1200" dirty="0">
                        <a:solidFill>
                          <a:schemeClr val="dk1"/>
                        </a:solidFill>
                        <a:effectLst/>
                        <a:latin typeface="Calibri" panose="020F0502020204030204" pitchFamily="34" charset="0"/>
                        <a:ea typeface="+mn-ea"/>
                        <a:cs typeface="Calibri" panose="020F0502020204030204" pitchFamily="34" charset="0"/>
                      </a:endParaRPr>
                    </a:p>
                  </a:txBody>
                  <a:tcPr marL="91431" marR="91431" marT="45708" marB="45708"/>
                </a:tc>
                <a:extLst>
                  <a:ext uri="{0D108BD9-81ED-4DB2-BD59-A6C34878D82A}">
                    <a16:rowId xmlns:a16="http://schemas.microsoft.com/office/drawing/2014/main" val="66995913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33636-B42F-408D-8766-B0A8CA8A949B}"/>
              </a:ext>
            </a:extLst>
          </p:cNvPr>
          <p:cNvSpPr txBox="1">
            <a:spLocks noChangeArrowheads="1"/>
          </p:cNvSpPr>
          <p:nvPr/>
        </p:nvSpPr>
        <p:spPr bwMode="auto">
          <a:xfrm>
            <a:off x="1524000" y="544514"/>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a:latin typeface="Calibri" panose="020F0502020204030204" pitchFamily="34" charset="0"/>
                <a:cs typeface="Calibri" panose="020F0502020204030204" pitchFamily="34" charset="0"/>
              </a:rPr>
              <a:t>Enseñar</a:t>
            </a:r>
            <a:endParaRPr lang="en-AU" altLang="en-US" sz="3200" b="1" dirty="0">
              <a:latin typeface="Calibri" panose="020F0502020204030204" pitchFamily="34" charset="0"/>
              <a:cs typeface="Calibri" panose="020F0502020204030204" pitchFamily="34" charset="0"/>
            </a:endParaRPr>
          </a:p>
        </p:txBody>
      </p:sp>
      <p:sp>
        <p:nvSpPr>
          <p:cNvPr id="8199" name="TextBox 4">
            <a:extLst>
              <a:ext uri="{FF2B5EF4-FFF2-40B4-BE49-F238E27FC236}">
                <a16:creationId xmlns:a16="http://schemas.microsoft.com/office/drawing/2014/main" id="{36099DB9-2E3C-4C7E-8ACB-AFFD8B69B245}"/>
              </a:ext>
            </a:extLst>
          </p:cNvPr>
          <p:cNvSpPr txBox="1">
            <a:spLocks noChangeArrowheads="1"/>
          </p:cNvSpPr>
          <p:nvPr/>
        </p:nvSpPr>
        <p:spPr bwMode="auto">
          <a:xfrm>
            <a:off x="1631950" y="1056591"/>
            <a:ext cx="89281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sz="2800" dirty="0">
                <a:latin typeface="Calibri" panose="020F0502020204030204" pitchFamily="34" charset="0"/>
                <a:cs typeface="Calibri" panose="020F0502020204030204" pitchFamily="34" charset="0"/>
              </a:rPr>
              <a:t>Cuando enseñas habilidades, y según el momento, deberías usar uno, otro, o ambos de los siguientes métodos. Hay poca diferencia y ambos son efectivos con la enseñanza de habilidades básicas. </a:t>
            </a:r>
            <a:endParaRPr lang="en-GB" sz="2800" dirty="0">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7A6BF813-C609-42F8-85D6-699D76E5C606}"/>
              </a:ext>
            </a:extLst>
          </p:cNvPr>
          <p:cNvGraphicFramePr>
            <a:graphicFrameLocks noGrp="1"/>
          </p:cNvGraphicFramePr>
          <p:nvPr/>
        </p:nvGraphicFramePr>
        <p:xfrm>
          <a:off x="2279577" y="3055938"/>
          <a:ext cx="7777237" cy="3035300"/>
        </p:xfrm>
        <a:graphic>
          <a:graphicData uri="http://schemas.openxmlformats.org/drawingml/2006/table">
            <a:tbl>
              <a:tblPr firstRow="1" bandRow="1">
                <a:tableStyleId>{21E4AEA4-8DFA-4A89-87EB-49C32662AFE0}</a:tableStyleId>
              </a:tblPr>
              <a:tblGrid>
                <a:gridCol w="1266062">
                  <a:extLst>
                    <a:ext uri="{9D8B030D-6E8A-4147-A177-3AD203B41FA5}">
                      <a16:colId xmlns:a16="http://schemas.microsoft.com/office/drawing/2014/main" val="3911713492"/>
                    </a:ext>
                  </a:extLst>
                </a:gridCol>
                <a:gridCol w="6511175">
                  <a:extLst>
                    <a:ext uri="{9D8B030D-6E8A-4147-A177-3AD203B41FA5}">
                      <a16:colId xmlns:a16="http://schemas.microsoft.com/office/drawing/2014/main" val="1458086002"/>
                    </a:ext>
                  </a:extLst>
                </a:gridCol>
              </a:tblGrid>
              <a:tr h="1265143">
                <a:tc>
                  <a:txBody>
                    <a:bodyPr/>
                    <a:lstStyle/>
                    <a:p>
                      <a:endParaRPr lang="en-US" sz="13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 D-E-P-E</a:t>
                      </a:r>
                      <a:endParaRPr lang="en-AU" sz="1600" dirty="0">
                        <a:solidFill>
                          <a:schemeClr val="tx1"/>
                        </a:solidFill>
                        <a:latin typeface="Calibri" panose="020F0502020204030204" pitchFamily="34" charset="0"/>
                        <a:cs typeface="Calibri" panose="020F0502020204030204" pitchFamily="34" charset="0"/>
                      </a:endParaRPr>
                    </a:p>
                  </a:txBody>
                  <a:tcPr marT="45714" marB="45714"/>
                </a:tc>
                <a:tc>
                  <a:txBody>
                    <a:bodyPr/>
                    <a:lstStyle/>
                    <a:p>
                      <a:r>
                        <a:rPr lang="en-US" sz="1300" dirty="0">
                          <a:solidFill>
                            <a:schemeClr val="tx1"/>
                          </a:solidFill>
                          <a:latin typeface="Calibri" panose="020F0502020204030204" pitchFamily="34" charset="0"/>
                          <a:cs typeface="Calibri" panose="020F0502020204030204" pitchFamily="34" charset="0"/>
                        </a:rPr>
                        <a:t>  </a:t>
                      </a:r>
                      <a:r>
                        <a:rPr lang="es-ES" sz="1300" b="1" kern="1200" dirty="0">
                          <a:solidFill>
                            <a:schemeClr val="tx1"/>
                          </a:solidFill>
                          <a:effectLst/>
                          <a:latin typeface="Calibri" panose="020F0502020204030204" pitchFamily="34" charset="0"/>
                          <a:ea typeface="+mn-ea"/>
                          <a:cs typeface="Calibri" panose="020F0502020204030204" pitchFamily="34" charset="0"/>
                        </a:rPr>
                        <a:t>Una introducción breve de la habilidad y su importancia </a:t>
                      </a:r>
                      <a:endParaRPr lang="en-GB" sz="1300" b="1" kern="1200" dirty="0">
                        <a:solidFill>
                          <a:schemeClr val="tx1"/>
                        </a:solidFill>
                        <a:effectLst/>
                        <a:latin typeface="Calibri" panose="020F0502020204030204" pitchFamily="34" charset="0"/>
                        <a:ea typeface="+mn-ea"/>
                        <a:cs typeface="Calibri" panose="020F0502020204030204" pitchFamily="34" charset="0"/>
                      </a:endParaRPr>
                    </a:p>
                    <a:p>
                      <a:r>
                        <a:rPr lang="es-ES" sz="1600" b="1" kern="1200" dirty="0">
                          <a:solidFill>
                            <a:schemeClr val="tx1"/>
                          </a:solidFill>
                          <a:effectLst/>
                          <a:latin typeface="Calibri" panose="020F0502020204030204" pitchFamily="34" charset="0"/>
                          <a:ea typeface="+mn-ea"/>
                          <a:cs typeface="Calibri" panose="020F0502020204030204" pitchFamily="34" charset="0"/>
                        </a:rPr>
                        <a:t>Demonstración</a:t>
                      </a:r>
                      <a:r>
                        <a:rPr lang="es-ES" sz="1400" b="1" kern="1200" dirty="0">
                          <a:solidFill>
                            <a:schemeClr val="tx1"/>
                          </a:solidFill>
                          <a:effectLst/>
                          <a:latin typeface="Calibri" panose="020F0502020204030204" pitchFamily="34" charset="0"/>
                          <a:ea typeface="+mn-ea"/>
                          <a:cs typeface="Calibri" panose="020F0502020204030204" pitchFamily="34" charset="0"/>
                        </a:rPr>
                        <a:t> (no-verbal; clara; precisa)</a:t>
                      </a:r>
                      <a:endParaRPr lang="en-GB" sz="1400" b="1" kern="1200" dirty="0">
                        <a:solidFill>
                          <a:schemeClr val="tx1"/>
                        </a:solidFill>
                        <a:effectLst/>
                        <a:latin typeface="Calibri" panose="020F0502020204030204" pitchFamily="34" charset="0"/>
                        <a:ea typeface="+mn-ea"/>
                        <a:cs typeface="Calibri" panose="020F0502020204030204" pitchFamily="34" charset="0"/>
                      </a:endParaRPr>
                    </a:p>
                    <a:p>
                      <a:r>
                        <a:rPr lang="es-ES" sz="1600" b="1" kern="1200" dirty="0">
                          <a:solidFill>
                            <a:schemeClr val="tx1"/>
                          </a:solidFill>
                          <a:effectLst/>
                          <a:latin typeface="Calibri" panose="020F0502020204030204" pitchFamily="34" charset="0"/>
                          <a:ea typeface="+mn-ea"/>
                          <a:cs typeface="Calibri" panose="020F0502020204030204" pitchFamily="34" charset="0"/>
                        </a:rPr>
                        <a:t>Explicación</a:t>
                      </a:r>
                      <a:r>
                        <a:rPr lang="es-ES" sz="1400" b="1" kern="1200" dirty="0">
                          <a:solidFill>
                            <a:schemeClr val="tx1"/>
                          </a:solidFill>
                          <a:effectLst/>
                          <a:latin typeface="Calibri" panose="020F0502020204030204" pitchFamily="34" charset="0"/>
                          <a:ea typeface="+mn-ea"/>
                          <a:cs typeface="Calibri" panose="020F0502020204030204" pitchFamily="34" charset="0"/>
                        </a:rPr>
                        <a:t> (clara; concisa; en tema) </a:t>
                      </a:r>
                      <a:endParaRPr lang="en-GB" sz="1400" b="1" kern="1200" dirty="0">
                        <a:solidFill>
                          <a:schemeClr val="tx1"/>
                        </a:solidFill>
                        <a:effectLst/>
                        <a:latin typeface="Calibri" panose="020F0502020204030204" pitchFamily="34" charset="0"/>
                        <a:ea typeface="+mn-ea"/>
                        <a:cs typeface="Calibri" panose="020F0502020204030204" pitchFamily="34" charset="0"/>
                      </a:endParaRPr>
                    </a:p>
                    <a:p>
                      <a:r>
                        <a:rPr lang="es-ES" sz="1600" b="1" kern="1200" dirty="0">
                          <a:solidFill>
                            <a:schemeClr val="tx1"/>
                          </a:solidFill>
                          <a:effectLst/>
                          <a:latin typeface="Calibri" panose="020F0502020204030204" pitchFamily="34" charset="0"/>
                          <a:ea typeface="+mn-ea"/>
                          <a:cs typeface="Calibri" panose="020F0502020204030204" pitchFamily="34" charset="0"/>
                        </a:rPr>
                        <a:t>Participación</a:t>
                      </a:r>
                      <a:r>
                        <a:rPr lang="es-ES" sz="1400" b="1" kern="1200" dirty="0">
                          <a:solidFill>
                            <a:schemeClr val="tx1"/>
                          </a:solidFill>
                          <a:effectLst/>
                          <a:latin typeface="Calibri" panose="020F0502020204030204" pitchFamily="34" charset="0"/>
                          <a:ea typeface="+mn-ea"/>
                          <a:cs typeface="Calibri" panose="020F0502020204030204" pitchFamily="34" charset="0"/>
                        </a:rPr>
                        <a:t> (lo mas importante - los jugadores aprenden “haciéndolo”)</a:t>
                      </a:r>
                      <a:endParaRPr lang="en-GB" sz="1400" b="1" kern="1200" dirty="0">
                        <a:solidFill>
                          <a:schemeClr val="tx1"/>
                        </a:solidFill>
                        <a:effectLst/>
                        <a:latin typeface="Calibri" panose="020F0502020204030204" pitchFamily="34" charset="0"/>
                        <a:ea typeface="+mn-ea"/>
                        <a:cs typeface="Calibri" panose="020F0502020204030204" pitchFamily="34" charset="0"/>
                      </a:endParaRPr>
                    </a:p>
                    <a:p>
                      <a:r>
                        <a:rPr lang="es-ES" sz="1600" b="1" kern="1200" dirty="0">
                          <a:solidFill>
                            <a:schemeClr val="tx1"/>
                          </a:solidFill>
                          <a:effectLst/>
                          <a:latin typeface="Calibri" panose="020F0502020204030204" pitchFamily="34" charset="0"/>
                          <a:ea typeface="+mn-ea"/>
                          <a:cs typeface="Calibri" panose="020F0502020204030204" pitchFamily="34" charset="0"/>
                        </a:rPr>
                        <a:t>Evaluación</a:t>
                      </a:r>
                      <a:r>
                        <a:rPr lang="es-ES" sz="1400" b="1" kern="1200" dirty="0">
                          <a:solidFill>
                            <a:schemeClr val="tx1"/>
                          </a:solidFill>
                          <a:effectLst/>
                          <a:latin typeface="Calibri" panose="020F0502020204030204" pitchFamily="34" charset="0"/>
                          <a:ea typeface="+mn-ea"/>
                          <a:cs typeface="Calibri" panose="020F0502020204030204" pitchFamily="34" charset="0"/>
                        </a:rPr>
                        <a:t> (discusión; </a:t>
                      </a:r>
                      <a:r>
                        <a:rPr lang="es-ES" sz="1400" b="1" kern="1200" dirty="0" err="1">
                          <a:solidFill>
                            <a:schemeClr val="tx1"/>
                          </a:solidFill>
                          <a:effectLst/>
                          <a:latin typeface="Calibri" panose="020F0502020204030204" pitchFamily="34" charset="0"/>
                          <a:ea typeface="+mn-ea"/>
                          <a:cs typeface="Calibri" panose="020F0502020204030204" pitchFamily="34" charset="0"/>
                        </a:rPr>
                        <a:t>PyR</a:t>
                      </a:r>
                      <a:r>
                        <a:rPr lang="es-ES" sz="1400" b="1" kern="1200" dirty="0">
                          <a:solidFill>
                            <a:schemeClr val="tx1"/>
                          </a:solidFill>
                          <a:effectLst/>
                          <a:latin typeface="Calibri" panose="020F0502020204030204" pitchFamily="34" charset="0"/>
                          <a:ea typeface="+mn-ea"/>
                          <a:cs typeface="Calibri" panose="020F0502020204030204" pitchFamily="34" charset="0"/>
                        </a:rPr>
                        <a:t>)</a:t>
                      </a:r>
                      <a:endParaRPr lang="en-GB" sz="1400" b="1" kern="1200" dirty="0">
                        <a:solidFill>
                          <a:schemeClr val="tx1"/>
                        </a:solidFill>
                        <a:effectLst/>
                        <a:latin typeface="Calibri" panose="020F0502020204030204" pitchFamily="34" charset="0"/>
                        <a:ea typeface="+mn-ea"/>
                        <a:cs typeface="Calibri" panose="020F0502020204030204" pitchFamily="34" charset="0"/>
                      </a:endParaRPr>
                    </a:p>
                  </a:txBody>
                  <a:tcPr marT="45714" marB="45714"/>
                </a:tc>
                <a:extLst>
                  <a:ext uri="{0D108BD9-81ED-4DB2-BD59-A6C34878D82A}">
                    <a16:rowId xmlns:a16="http://schemas.microsoft.com/office/drawing/2014/main" val="3828377472"/>
                  </a:ext>
                </a:extLst>
              </a:tr>
              <a:tr h="1770157">
                <a:tc>
                  <a:txBody>
                    <a:bodyPr/>
                    <a:lstStyle/>
                    <a:p>
                      <a:endParaRPr lang="en-US" sz="1300"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   IDEAS</a:t>
                      </a:r>
                      <a:endParaRPr lang="en-AU" sz="1600" b="1" dirty="0">
                        <a:solidFill>
                          <a:schemeClr val="tx1"/>
                        </a:solidFill>
                        <a:latin typeface="Calibri" panose="020F0502020204030204" pitchFamily="34" charset="0"/>
                        <a:cs typeface="Calibri" panose="020F0502020204030204" pitchFamily="34" charset="0"/>
                      </a:endParaRPr>
                    </a:p>
                  </a:txBody>
                  <a:tcPr marT="45714" marB="45714"/>
                </a:tc>
                <a:tc>
                  <a:txBody>
                    <a:bodyPr/>
                    <a:lstStyle/>
                    <a:p>
                      <a:pPr marL="0" lvl="2" indent="361950" algn="l">
                        <a:spcBef>
                          <a:spcPts val="425"/>
                        </a:spcBef>
                        <a:spcAft>
                          <a:spcPts val="0"/>
                        </a:spcAft>
                        <a:buSzPts val="2400"/>
                        <a:buFont typeface="Arial" panose="020B0604020202020204" pitchFamily="34" charset="0"/>
                        <a:buChar char="•"/>
                        <a:tabLst>
                          <a:tab pos="1476375" algn="l"/>
                          <a:tab pos="1477010" algn="l"/>
                        </a:tabLst>
                      </a:pPr>
                      <a:r>
                        <a:rPr lang="es-ES" sz="1400" b="1" spc="-50"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Introducción</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s-ES" sz="1400" b="1" spc="-50"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por qué</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y </a:t>
                      </a:r>
                      <a:r>
                        <a:rPr lang="es-ES" sz="1400" b="1" spc="-50"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dónde</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lang="en-AU" sz="800" spc="-5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lvl="2" indent="361950" algn="l">
                        <a:spcBef>
                          <a:spcPts val="830"/>
                        </a:spcBef>
                        <a:spcAft>
                          <a:spcPts val="0"/>
                        </a:spcAft>
                        <a:buSzPts val="2400"/>
                        <a:buFont typeface="Arial" panose="020B0604020202020204" pitchFamily="34" charset="0"/>
                        <a:buChar char="•"/>
                        <a:tabLst>
                          <a:tab pos="1476375" algn="l"/>
                          <a:tab pos="1477010" algn="l"/>
                        </a:tabLst>
                      </a:pPr>
                      <a:r>
                        <a:rPr lang="es-ES" sz="1400" b="1" spc="-50"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Demonstración</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s-ES" sz="1400" b="1" spc="-50"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silenciosa</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14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relevante</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14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precisa</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lang="en-AU" sz="800" spc="-5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lvl="2" indent="361950" algn="l">
                        <a:spcBef>
                          <a:spcPts val="815"/>
                        </a:spcBef>
                        <a:spcAft>
                          <a:spcPts val="0"/>
                        </a:spcAft>
                        <a:buSzPts val="2400"/>
                        <a:buFont typeface="Arial" panose="020B0604020202020204" pitchFamily="34" charset="0"/>
                        <a:buChar char="•"/>
                        <a:tabLst>
                          <a:tab pos="1476375" algn="l"/>
                          <a:tab pos="1477010" algn="l"/>
                        </a:tabLst>
                      </a:pPr>
                      <a:r>
                        <a:rPr lang="en-GB" sz="14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Explicación</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(breve y al </a:t>
                      </a:r>
                      <a:r>
                        <a:rPr lang="en-GB" sz="14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grano</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lang="en-AU" sz="800" spc="-5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lvl="2" indent="361950" algn="l">
                        <a:spcBef>
                          <a:spcPts val="820"/>
                        </a:spcBef>
                        <a:spcAft>
                          <a:spcPts val="0"/>
                        </a:spcAft>
                        <a:buSzPts val="2400"/>
                        <a:buFont typeface="Arial" panose="020B0604020202020204" pitchFamily="34" charset="0"/>
                        <a:buChar char="•"/>
                        <a:tabLst>
                          <a:tab pos="1476375" algn="l"/>
                          <a:tab pos="1477010" algn="l"/>
                        </a:tabLst>
                      </a:pPr>
                      <a:r>
                        <a:rPr lang="en-GB" sz="14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Actividades</a:t>
                      </a:r>
                      <a:r>
                        <a:rPr lang="en-GB" sz="1400" b="1" spc="-5"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lang="en-GB" sz="14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progresivas</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lang="en-AU" sz="800" spc="-5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lvl="2" indent="361950" algn="l">
                        <a:spcBef>
                          <a:spcPts val="825"/>
                        </a:spcBef>
                        <a:spcAft>
                          <a:spcPts val="0"/>
                        </a:spcAft>
                        <a:buSzPts val="2400"/>
                        <a:buFont typeface="Arial" panose="020B0604020202020204" pitchFamily="34" charset="0"/>
                        <a:buChar char="•"/>
                        <a:tabLst>
                          <a:tab pos="1476375" algn="l"/>
                          <a:tab pos="1477010" algn="l"/>
                        </a:tabLst>
                      </a:pP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Summary (</a:t>
                      </a:r>
                      <a:r>
                        <a:rPr lang="en-GB" sz="14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Resumen</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 </a:t>
                      </a:r>
                      <a:r>
                        <a:rPr lang="en-GB" sz="14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preguntas</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 y </a:t>
                      </a:r>
                      <a:r>
                        <a:rPr lang="en-GB" sz="1400" b="1" spc="-5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comentarios</a:t>
                      </a:r>
                      <a:r>
                        <a:rPr lang="en-GB" sz="1400" b="1" spc="-5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lang="en-AU" sz="800" spc="-5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endParaRPr lang="en-AU" sz="1300" dirty="0">
                        <a:solidFill>
                          <a:schemeClr val="tx1"/>
                        </a:solidFill>
                        <a:latin typeface="Calibri" panose="020F0502020204030204" pitchFamily="34" charset="0"/>
                        <a:cs typeface="Calibri" panose="020F0502020204030204" pitchFamily="34" charset="0"/>
                      </a:endParaRPr>
                    </a:p>
                  </a:txBody>
                  <a:tcPr marT="45714" marB="45714"/>
                </a:tc>
                <a:extLst>
                  <a:ext uri="{0D108BD9-81ED-4DB2-BD59-A6C34878D82A}">
                    <a16:rowId xmlns:a16="http://schemas.microsoft.com/office/drawing/2014/main" val="247607744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199">
                                            <p:txEl>
                                              <p:pRg st="0" end="0"/>
                                            </p:txEl>
                                          </p:spTgt>
                                        </p:tgtEl>
                                        <p:attrNameLst>
                                          <p:attrName>style.visibility</p:attrName>
                                        </p:attrNameLst>
                                      </p:cBhvr>
                                      <p:to>
                                        <p:strVal val="visible"/>
                                      </p:to>
                                    </p:set>
                                    <p:animEffect transition="in" filter="fade">
                                      <p:cBhvr>
                                        <p:cTn id="14" dur="1000"/>
                                        <p:tgtEl>
                                          <p:spTgt spid="8199">
                                            <p:txEl>
                                              <p:pRg st="0" end="0"/>
                                            </p:txEl>
                                          </p:spTgt>
                                        </p:tgtEl>
                                      </p:cBhvr>
                                    </p:animEffect>
                                    <p:anim calcmode="lin" valueType="num">
                                      <p:cBhvr>
                                        <p:cTn id="15" dur="1000" fill="hold"/>
                                        <p:tgtEl>
                                          <p:spTgt spid="81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1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a:extLst>
              <a:ext uri="{FF2B5EF4-FFF2-40B4-BE49-F238E27FC236}">
                <a16:creationId xmlns:a16="http://schemas.microsoft.com/office/drawing/2014/main" id="{24987DA5-3FEC-4D2C-82ED-818E4FE32886}"/>
              </a:ext>
            </a:extLst>
          </p:cNvPr>
          <p:cNvSpPr>
            <a:spLocks noChangeArrowheads="1"/>
          </p:cNvSpPr>
          <p:nvPr/>
        </p:nvSpPr>
        <p:spPr bwMode="auto">
          <a:xfrm>
            <a:off x="2459039" y="1557338"/>
            <a:ext cx="727233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Wingdings" panose="05000000000000000000" pitchFamily="2" charset="2"/>
              <a:buChar char="§"/>
              <a:defRPr/>
            </a:pPr>
            <a:r>
              <a:rPr lang="es-ES" altLang="en-US" sz="2800" b="1" dirty="0">
                <a:latin typeface="Calibri" panose="020F0502020204030204" pitchFamily="34" charset="0"/>
                <a:cs typeface="Calibri" panose="020F0502020204030204" pitchFamily="34" charset="0"/>
              </a:rPr>
              <a:t>Disposición</a:t>
            </a:r>
            <a:r>
              <a:rPr lang="es-ES" altLang="en-US" sz="2800" dirty="0">
                <a:latin typeface="Calibri" panose="020F0502020204030204" pitchFamily="34" charset="0"/>
                <a:cs typeface="Calibri" panose="020F0502020204030204" pitchFamily="34" charset="0"/>
              </a:rPr>
              <a:t> – </a:t>
            </a:r>
            <a:r>
              <a:rPr lang="es-ES" altLang="en-US" sz="2400" dirty="0">
                <a:latin typeface="Calibri" panose="020F0502020204030204" pitchFamily="34" charset="0"/>
                <a:cs typeface="Calibri" panose="020F0502020204030204" pitchFamily="34" charset="0"/>
              </a:rPr>
              <a:t>los jugadores aprenden mejor si están listos. ¡No fuerces!</a:t>
            </a:r>
          </a:p>
          <a:p>
            <a:pPr marL="457200" indent="-457200">
              <a:buFont typeface="Wingdings" panose="05000000000000000000" pitchFamily="2" charset="2"/>
              <a:buChar char="§"/>
              <a:defRPr/>
            </a:pPr>
            <a:r>
              <a:rPr lang="es-ES" altLang="en-US" sz="2800" b="1" dirty="0">
                <a:latin typeface="Calibri" panose="020F0502020204030204" pitchFamily="34" charset="0"/>
                <a:cs typeface="Calibri" panose="020F0502020204030204" pitchFamily="34" charset="0"/>
              </a:rPr>
              <a:t>Ejercicio</a:t>
            </a:r>
            <a:r>
              <a:rPr lang="es-ES" altLang="en-US" sz="2800" dirty="0">
                <a:latin typeface="Calibri" panose="020F0502020204030204" pitchFamily="34" charset="0"/>
                <a:cs typeface="Calibri" panose="020F0502020204030204" pitchFamily="34" charset="0"/>
              </a:rPr>
              <a:t> – </a:t>
            </a:r>
            <a:r>
              <a:rPr lang="es-ES" altLang="en-US" sz="2400" dirty="0">
                <a:latin typeface="Calibri" panose="020F0502020204030204" pitchFamily="34" charset="0"/>
                <a:cs typeface="Calibri" panose="020F0502020204030204" pitchFamily="34" charset="0"/>
              </a:rPr>
              <a:t>los jugadores aprenden </a:t>
            </a:r>
            <a:r>
              <a:rPr lang="es-ES" altLang="en-US" sz="2400" b="1" dirty="0">
                <a:latin typeface="Calibri" panose="020F0502020204030204" pitchFamily="34" charset="0"/>
                <a:cs typeface="Calibri" panose="020F0502020204030204" pitchFamily="34" charset="0"/>
              </a:rPr>
              <a:t>Haciendo</a:t>
            </a:r>
          </a:p>
          <a:p>
            <a:pPr marL="687387" lvl="1" indent="-342900">
              <a:buFont typeface="Wingdings" panose="05000000000000000000" pitchFamily="2" charset="2"/>
              <a:buChar char="§"/>
              <a:defRPr/>
            </a:pPr>
            <a:r>
              <a:rPr lang="es-ES" altLang="en-US" sz="2000" b="1" dirty="0">
                <a:latin typeface="Calibri" panose="020F0502020204030204" pitchFamily="34" charset="0"/>
                <a:cs typeface="Calibri" panose="020F0502020204030204" pitchFamily="34" charset="0"/>
              </a:rPr>
              <a:t>“La practica hace al maestro” (la practica crea permanencia)</a:t>
            </a:r>
          </a:p>
          <a:p>
            <a:pPr marL="687387" lvl="1" indent="-342900">
              <a:buFont typeface="Wingdings" panose="05000000000000000000" pitchFamily="2" charset="2"/>
              <a:buChar char="§"/>
              <a:defRPr/>
            </a:pPr>
            <a:r>
              <a:rPr lang="es-ES" altLang="en-US" sz="2000" b="1" dirty="0">
                <a:latin typeface="Calibri" panose="020F0502020204030204" pitchFamily="34" charset="0"/>
                <a:cs typeface="Calibri" panose="020F0502020204030204" pitchFamily="34" charset="0"/>
              </a:rPr>
              <a:t>“La practica </a:t>
            </a:r>
            <a:r>
              <a:rPr lang="es-ES" altLang="en-US" sz="2000" b="1" u="sng" dirty="0">
                <a:latin typeface="Calibri" panose="020F0502020204030204" pitchFamily="34" charset="0"/>
                <a:cs typeface="Calibri" panose="020F0502020204030204" pitchFamily="34" charset="0"/>
              </a:rPr>
              <a:t>correcta </a:t>
            </a:r>
            <a:r>
              <a:rPr lang="es-ES" altLang="en-US" sz="2000" b="1" dirty="0">
                <a:latin typeface="Calibri" panose="020F0502020204030204" pitchFamily="34" charset="0"/>
                <a:cs typeface="Calibri" panose="020F0502020204030204" pitchFamily="34" charset="0"/>
              </a:rPr>
              <a:t>hace al maestro”</a:t>
            </a:r>
          </a:p>
          <a:p>
            <a:pPr marL="687387" lvl="1" indent="-342900">
              <a:buFont typeface="Wingdings" panose="05000000000000000000" pitchFamily="2" charset="2"/>
              <a:buChar char="§"/>
              <a:defRPr/>
            </a:pPr>
            <a:r>
              <a:rPr lang="en-AU" altLang="en-US" sz="2000" b="1" dirty="0">
                <a:latin typeface="Calibri" panose="020F0502020204030204" pitchFamily="34" charset="0"/>
                <a:cs typeface="Calibri" panose="020F0502020204030204" pitchFamily="34" charset="0"/>
              </a:rPr>
              <a:t>Evita “</a:t>
            </a:r>
            <a:r>
              <a:rPr lang="en-AU" altLang="en-US" sz="2000" b="1" dirty="0" err="1">
                <a:latin typeface="Calibri" panose="020F0502020204030204" pitchFamily="34" charset="0"/>
                <a:cs typeface="Calibri" panose="020F0502020204030204" pitchFamily="34" charset="0"/>
              </a:rPr>
              <a:t>sobre-ense</a:t>
            </a:r>
            <a:r>
              <a:rPr lang="es-ES" altLang="en-US" sz="2000" b="1" dirty="0" err="1">
                <a:latin typeface="Calibri" panose="020F0502020204030204" pitchFamily="34" charset="0"/>
                <a:cs typeface="Calibri" panose="020F0502020204030204" pitchFamily="34" charset="0"/>
              </a:rPr>
              <a:t>ñar</a:t>
            </a:r>
            <a:r>
              <a:rPr lang="es-ES" altLang="en-US" sz="2000" b="1" dirty="0">
                <a:latin typeface="Calibri" panose="020F0502020204030204" pitchFamily="34" charset="0"/>
                <a:cs typeface="Calibri" panose="020F0502020204030204" pitchFamily="34" charset="0"/>
              </a:rPr>
              <a:t>”</a:t>
            </a:r>
            <a:endParaRPr lang="en-AU" altLang="en-US" sz="2000" b="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defRPr/>
            </a:pPr>
            <a:r>
              <a:rPr lang="es-ES" altLang="en-US" sz="2800" dirty="0">
                <a:latin typeface="Calibri" panose="020F0502020204030204" pitchFamily="34" charset="0"/>
                <a:cs typeface="Calibri" panose="020F0502020204030204" pitchFamily="34" charset="0"/>
              </a:rPr>
              <a:t>EFECTO – </a:t>
            </a:r>
            <a:r>
              <a:rPr lang="es-ES" altLang="en-US" sz="2400" dirty="0">
                <a:latin typeface="Calibri" panose="020F0502020204030204" pitchFamily="34" charset="0"/>
                <a:cs typeface="Calibri" panose="020F0502020204030204" pitchFamily="34" charset="0"/>
              </a:rPr>
              <a:t>los jugadores aprenden bien y se sienten bien cuando están seguros de que el entrenamiento esté apto y les ayudará mejorar</a:t>
            </a:r>
          </a:p>
          <a:p>
            <a:pPr marL="457200" indent="-457200">
              <a:lnSpc>
                <a:spcPct val="90000"/>
              </a:lnSpc>
              <a:spcBef>
                <a:spcPct val="20000"/>
              </a:spcBef>
              <a:buFont typeface="Wingdings" panose="05000000000000000000" pitchFamily="2" charset="2"/>
              <a:buChar char="§"/>
              <a:defRPr/>
            </a:pPr>
            <a:r>
              <a:rPr lang="es-ES" altLang="en-US" sz="2400" u="sng" dirty="0">
                <a:solidFill>
                  <a:srgbClr val="000000"/>
                </a:solidFill>
                <a:latin typeface="Calibri" panose="020F0502020204030204" pitchFamily="34" charset="0"/>
                <a:cs typeface="Calibri" panose="020F0502020204030204" pitchFamily="34" charset="0"/>
              </a:rPr>
              <a:t>Luego … hay tres fases </a:t>
            </a:r>
            <a:r>
              <a:rPr lang="es-ES" altLang="en-US" sz="2400" dirty="0">
                <a:solidFill>
                  <a:srgbClr val="000000"/>
                </a:solidFill>
                <a:latin typeface="Calibri" panose="020F0502020204030204" pitchFamily="34" charset="0"/>
                <a:cs typeface="Calibri" panose="020F0502020204030204" pitchFamily="34" charset="0"/>
              </a:rPr>
              <a:t>del aprendizaje de las habilidades – torpe a refinado a fluido</a:t>
            </a:r>
          </a:p>
        </p:txBody>
      </p:sp>
      <p:sp>
        <p:nvSpPr>
          <p:cNvPr id="9223" name="TextBox 3">
            <a:extLst>
              <a:ext uri="{FF2B5EF4-FFF2-40B4-BE49-F238E27FC236}">
                <a16:creationId xmlns:a16="http://schemas.microsoft.com/office/drawing/2014/main" id="{F560B074-A4BE-4399-BCD3-E59F20BC0972}"/>
              </a:ext>
            </a:extLst>
          </p:cNvPr>
          <p:cNvSpPr txBox="1">
            <a:spLocks noChangeArrowheads="1"/>
          </p:cNvSpPr>
          <p:nvPr/>
        </p:nvSpPr>
        <p:spPr bwMode="auto">
          <a:xfrm>
            <a:off x="1524000" y="5651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3200" b="1" dirty="0">
                <a:latin typeface="Calibri" panose="020F0502020204030204" pitchFamily="34" charset="0"/>
                <a:cs typeface="Calibri" panose="020F0502020204030204" pitchFamily="34" charset="0"/>
              </a:rPr>
              <a:t>Enseñar [1]: Las Leyes del Aprendizaje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barn(inVertical)">
                                      <p:cBhvr>
                                        <p:cTn id="7" dur="500"/>
                                        <p:tgtEl>
                                          <p:spTgt spid="92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222">
                                            <p:txEl>
                                              <p:pRg st="0" end="0"/>
                                            </p:txEl>
                                          </p:spTgt>
                                        </p:tgtEl>
                                        <p:attrNameLst>
                                          <p:attrName>style.visibility</p:attrName>
                                        </p:attrNameLst>
                                      </p:cBhvr>
                                      <p:to>
                                        <p:strVal val="visible"/>
                                      </p:to>
                                    </p:set>
                                    <p:animEffect transition="in" filter="barn(inVertical)">
                                      <p:cBhvr>
                                        <p:cTn id="12" dur="500"/>
                                        <p:tgtEl>
                                          <p:spTgt spid="922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9222">
                                            <p:txEl>
                                              <p:pRg st="1" end="1"/>
                                            </p:txEl>
                                          </p:spTgt>
                                        </p:tgtEl>
                                        <p:attrNameLst>
                                          <p:attrName>style.visibility</p:attrName>
                                        </p:attrNameLst>
                                      </p:cBhvr>
                                      <p:to>
                                        <p:strVal val="visible"/>
                                      </p:to>
                                    </p:set>
                                    <p:animEffect transition="in" filter="barn(inVertical)">
                                      <p:cBhvr>
                                        <p:cTn id="17" dur="500"/>
                                        <p:tgtEl>
                                          <p:spTgt spid="922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9222">
                                            <p:txEl>
                                              <p:pRg st="5" end="5"/>
                                            </p:txEl>
                                          </p:spTgt>
                                        </p:tgtEl>
                                        <p:attrNameLst>
                                          <p:attrName>style.visibility</p:attrName>
                                        </p:attrNameLst>
                                      </p:cBhvr>
                                      <p:to>
                                        <p:strVal val="visible"/>
                                      </p:to>
                                    </p:set>
                                    <p:animEffect transition="in" filter="barn(inVertical)">
                                      <p:cBhvr>
                                        <p:cTn id="22" dur="500"/>
                                        <p:tgtEl>
                                          <p:spTgt spid="922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222">
                                            <p:txEl>
                                              <p:pRg st="2" end="2"/>
                                            </p:txEl>
                                          </p:spTgt>
                                        </p:tgtEl>
                                        <p:attrNameLst>
                                          <p:attrName>style.visibility</p:attrName>
                                        </p:attrNameLst>
                                      </p:cBhvr>
                                      <p:to>
                                        <p:strVal val="visible"/>
                                      </p:to>
                                    </p:set>
                                    <p:animEffect transition="in" filter="barn(inVertical)">
                                      <p:cBhvr>
                                        <p:cTn id="27" dur="500"/>
                                        <p:tgtEl>
                                          <p:spTgt spid="92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222">
                                            <p:txEl>
                                              <p:pRg st="3" end="3"/>
                                            </p:txEl>
                                          </p:spTgt>
                                        </p:tgtEl>
                                        <p:attrNameLst>
                                          <p:attrName>style.visibility</p:attrName>
                                        </p:attrNameLst>
                                      </p:cBhvr>
                                      <p:to>
                                        <p:strVal val="visible"/>
                                      </p:to>
                                    </p:set>
                                    <p:animEffect transition="in" filter="barn(inVertical)">
                                      <p:cBhvr>
                                        <p:cTn id="32" dur="500"/>
                                        <p:tgtEl>
                                          <p:spTgt spid="92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222">
                                            <p:txEl>
                                              <p:pRg st="4" end="4"/>
                                            </p:txEl>
                                          </p:spTgt>
                                        </p:tgtEl>
                                        <p:attrNameLst>
                                          <p:attrName>style.visibility</p:attrName>
                                        </p:attrNameLst>
                                      </p:cBhvr>
                                      <p:to>
                                        <p:strVal val="visible"/>
                                      </p:to>
                                    </p:set>
                                    <p:animEffect transition="in" filter="barn(inVertical)">
                                      <p:cBhvr>
                                        <p:cTn id="37" dur="500"/>
                                        <p:tgtEl>
                                          <p:spTgt spid="922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9222">
                                            <p:txEl>
                                              <p:pRg st="6" end="6"/>
                                            </p:txEl>
                                          </p:spTgt>
                                        </p:tgtEl>
                                        <p:attrNameLst>
                                          <p:attrName>style.visibility</p:attrName>
                                        </p:attrNameLst>
                                      </p:cBhvr>
                                      <p:to>
                                        <p:strVal val="visible"/>
                                      </p:to>
                                    </p:set>
                                    <p:animEffect transition="in" filter="fade">
                                      <p:cBhvr>
                                        <p:cTn id="42" dur="1000"/>
                                        <p:tgtEl>
                                          <p:spTgt spid="9222">
                                            <p:txEl>
                                              <p:pRg st="6" end="6"/>
                                            </p:txEl>
                                          </p:spTgt>
                                        </p:tgtEl>
                                      </p:cBhvr>
                                    </p:animEffect>
                                    <p:anim calcmode="lin" valueType="num">
                                      <p:cBhvr>
                                        <p:cTn id="43" dur="1000" fill="hold"/>
                                        <p:tgtEl>
                                          <p:spTgt spid="922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22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75E0E8-B3EE-4955-9BF3-9A2BC28FF51C}"/>
              </a:ext>
            </a:extLst>
          </p:cNvPr>
          <p:cNvSpPr/>
          <p:nvPr/>
        </p:nvSpPr>
        <p:spPr>
          <a:xfrm>
            <a:off x="631595" y="1726061"/>
            <a:ext cx="11140340" cy="4694875"/>
          </a:xfrm>
          <a:prstGeom prst="rect">
            <a:avLst/>
          </a:prstGeom>
        </p:spPr>
        <p:txBody>
          <a:bodyPr wrap="square">
            <a:spAutoFit/>
          </a:bodyPr>
          <a:lstStyle/>
          <a:p>
            <a:pPr marL="457200" indent="-457200">
              <a:lnSpc>
                <a:spcPct val="107000"/>
              </a:lnSpc>
              <a:spcAft>
                <a:spcPts val="800"/>
              </a:spcAft>
              <a:buFont typeface="Wingdings" panose="05000000000000000000" pitchFamily="2" charset="2"/>
              <a:buChar char="§"/>
            </a:pPr>
            <a:r>
              <a:rPr lang="es-ES" sz="3200" dirty="0">
                <a:effectLst/>
                <a:latin typeface="Calibri" panose="020F0502020204030204" pitchFamily="34" charset="0"/>
                <a:ea typeface="Calibri" panose="020F0502020204030204" pitchFamily="34" charset="0"/>
                <a:cs typeface="Times New Roman" panose="02020603050405020304" pitchFamily="18" charset="0"/>
              </a:rPr>
              <a:t>Conseguir el conocimiento que cumplirá con las necesidades identificadas y evaluadas de cada jugador.</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
            </a:pPr>
            <a:r>
              <a:rPr lang="es-ES" sz="3200" dirty="0">
                <a:effectLst/>
                <a:latin typeface="Calibri" panose="020F0502020204030204" pitchFamily="34" charset="0"/>
                <a:ea typeface="Calibri" panose="020F0502020204030204" pitchFamily="34" charset="0"/>
                <a:cs typeface="Times New Roman" panose="02020603050405020304" pitchFamily="18" charset="0"/>
              </a:rPr>
              <a:t>Mejorar el rendimiento de cada jugador a través de una práctica progresiva, segura y guiada.</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
            </a:pPr>
            <a:r>
              <a:rPr lang="es-ES" sz="3200" dirty="0">
                <a:effectLst/>
                <a:latin typeface="Calibri" panose="020F0502020204030204" pitchFamily="34" charset="0"/>
                <a:ea typeface="Calibri" panose="020F0502020204030204" pitchFamily="34" charset="0"/>
                <a:cs typeface="Times New Roman" panose="02020603050405020304" pitchFamily="18" charset="0"/>
              </a:rPr>
              <a:t>Planificar / impartir / evaluar entrenamientos que cumplan con las expectativas de los jugadores.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
            </a:pPr>
            <a:r>
              <a:rPr lang="es-ES" sz="3200" dirty="0">
                <a:effectLst/>
                <a:latin typeface="Calibri" panose="020F0502020204030204" pitchFamily="34" charset="0"/>
                <a:ea typeface="Calibri" panose="020F0502020204030204" pitchFamily="34" charset="0"/>
                <a:cs typeface="Times New Roman" panose="02020603050405020304" pitchFamily="18" charset="0"/>
              </a:rPr>
              <a:t>Gestionar bien los entrenamientos.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
            </a:pPr>
            <a:r>
              <a:rPr lang="es-ES" sz="3200" dirty="0">
                <a:effectLst/>
                <a:latin typeface="Calibri" panose="020F0502020204030204" pitchFamily="34" charset="0"/>
                <a:ea typeface="Calibri" panose="020F0502020204030204" pitchFamily="34" charset="0"/>
                <a:cs typeface="Times New Roman" panose="02020603050405020304" pitchFamily="18" charset="0"/>
              </a:rPr>
              <a:t>Comunicar a un nivel que se pueda entender claramente.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11EC4BA-DA27-476E-BA72-7F26DBD7F49C}"/>
              </a:ext>
            </a:extLst>
          </p:cNvPr>
          <p:cNvSpPr txBox="1"/>
          <p:nvPr/>
        </p:nvSpPr>
        <p:spPr>
          <a:xfrm>
            <a:off x="0" y="595294"/>
            <a:ext cx="12192000" cy="707886"/>
          </a:xfrm>
          <a:prstGeom prst="rect">
            <a:avLst/>
          </a:prstGeom>
          <a:noFill/>
          <a:ln>
            <a:noFill/>
          </a:ln>
        </p:spPr>
        <p:txBody>
          <a:bodyPr wrap="square" rtlCol="0" anchor="ctr" anchorCtr="1">
            <a:spAutoFit/>
          </a:bodyPr>
          <a:lstStyle/>
          <a:p>
            <a:pPr algn="ctr"/>
            <a:r>
              <a:rPr lang="es-ES" sz="4000" b="1" dirty="0">
                <a:latin typeface="Calibri" panose="020F0502020204030204" pitchFamily="34" charset="0"/>
                <a:cs typeface="Calibri" panose="020F0502020204030204" pitchFamily="34" charset="0"/>
              </a:rPr>
              <a:t>Factores principales en el papel del entrenador</a:t>
            </a:r>
          </a:p>
        </p:txBody>
      </p:sp>
    </p:spTree>
    <p:extLst>
      <p:ext uri="{BB962C8B-B14F-4D97-AF65-F5344CB8AC3E}">
        <p14:creationId xmlns:p14="http://schemas.microsoft.com/office/powerpoint/2010/main" val="32859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id="{31940E77-3DC8-48D1-82F2-B507CBB8988F}"/>
              </a:ext>
            </a:extLst>
          </p:cNvPr>
          <p:cNvSpPr txBox="1">
            <a:spLocks noChangeArrowheads="1"/>
          </p:cNvSpPr>
          <p:nvPr/>
        </p:nvSpPr>
        <p:spPr bwMode="auto">
          <a:xfrm>
            <a:off x="1524000" y="363539"/>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a:latin typeface="Calibri" panose="020F0502020204030204" pitchFamily="34" charset="0"/>
                <a:cs typeface="Calibri" panose="020F0502020204030204" pitchFamily="34" charset="0"/>
              </a:rPr>
              <a:t>Enseñar</a:t>
            </a:r>
            <a:r>
              <a:rPr lang="en-US" altLang="en-US" sz="3200" b="1" dirty="0">
                <a:latin typeface="Calibri" panose="020F0502020204030204" pitchFamily="34" charset="0"/>
                <a:cs typeface="Calibri" panose="020F0502020204030204" pitchFamily="34" charset="0"/>
              </a:rPr>
              <a:t> [2]:</a:t>
            </a:r>
          </a:p>
        </p:txBody>
      </p:sp>
      <p:graphicFrame>
        <p:nvGraphicFramePr>
          <p:cNvPr id="6" name="Group 20">
            <a:extLst>
              <a:ext uri="{FF2B5EF4-FFF2-40B4-BE49-F238E27FC236}">
                <a16:creationId xmlns:a16="http://schemas.microsoft.com/office/drawing/2014/main" id="{AA2CFF3B-F7B0-48B6-9FEF-D69188112556}"/>
              </a:ext>
            </a:extLst>
          </p:cNvPr>
          <p:cNvGraphicFramePr>
            <a:graphicFrameLocks/>
          </p:cNvGraphicFramePr>
          <p:nvPr/>
        </p:nvGraphicFramePr>
        <p:xfrm>
          <a:off x="2286000" y="1122364"/>
          <a:ext cx="7620000" cy="5547457"/>
        </p:xfrm>
        <a:graphic>
          <a:graphicData uri="http://schemas.openxmlformats.org/drawingml/2006/table">
            <a:tbl>
              <a:tblPr/>
              <a:tblGrid>
                <a:gridCol w="2100263">
                  <a:extLst>
                    <a:ext uri="{9D8B030D-6E8A-4147-A177-3AD203B41FA5}">
                      <a16:colId xmlns:a16="http://schemas.microsoft.com/office/drawing/2014/main" val="4089976733"/>
                    </a:ext>
                  </a:extLst>
                </a:gridCol>
                <a:gridCol w="5519737">
                  <a:extLst>
                    <a:ext uri="{9D8B030D-6E8A-4147-A177-3AD203B41FA5}">
                      <a16:colId xmlns:a16="http://schemas.microsoft.com/office/drawing/2014/main" val="3138104060"/>
                    </a:ext>
                  </a:extLst>
                </a:gridCol>
              </a:tblGrid>
              <a:tr h="609667">
                <a:tc>
                  <a:txBody>
                    <a:bodyPr/>
                    <a:lstStyle>
                      <a:lvl1pPr marL="0" algn="l" defTabSz="685800" rtl="0" eaLnBrk="1" latinLnBrk="0" hangingPunct="1">
                        <a:spcBef>
                          <a:spcPct val="20000"/>
                        </a:spcBef>
                        <a:defRPr sz="2800" kern="1200">
                          <a:solidFill>
                            <a:schemeClr val="tx1"/>
                          </a:solidFill>
                          <a:latin typeface="Times New Roman" panose="02020603050405020304" pitchFamily="18" charset="0"/>
                        </a:defRPr>
                      </a:lvl1pPr>
                      <a:lvl2pPr marL="342900" algn="l" defTabSz="685800" rtl="0" eaLnBrk="1" latinLnBrk="0" hangingPunct="1">
                        <a:spcBef>
                          <a:spcPct val="20000"/>
                        </a:spcBef>
                        <a:defRPr sz="2400" kern="1200">
                          <a:solidFill>
                            <a:schemeClr val="tx1"/>
                          </a:solidFill>
                          <a:latin typeface="Times New Roman" panose="02020603050405020304" pitchFamily="18" charset="0"/>
                        </a:defRPr>
                      </a:lvl2pPr>
                      <a:lvl3pPr marL="685800" algn="l" defTabSz="685800" rtl="0" eaLnBrk="1" latinLnBrk="0" hangingPunct="1">
                        <a:spcBef>
                          <a:spcPct val="20000"/>
                        </a:spcBef>
                        <a:defRPr sz="2000" kern="1200">
                          <a:solidFill>
                            <a:schemeClr val="tx1"/>
                          </a:solidFill>
                          <a:latin typeface="Times New Roman" panose="02020603050405020304" pitchFamily="18" charset="0"/>
                        </a:defRPr>
                      </a:lvl3pPr>
                      <a:lvl4pPr marL="1028700" algn="l" defTabSz="685800" rtl="0" eaLnBrk="1" latinLnBrk="0" hangingPunct="1">
                        <a:spcBef>
                          <a:spcPct val="20000"/>
                        </a:spcBef>
                        <a:defRPr sz="1350" kern="1200">
                          <a:solidFill>
                            <a:schemeClr val="tx1"/>
                          </a:solidFill>
                          <a:latin typeface="Times New Roman" panose="02020603050405020304" pitchFamily="18" charset="0"/>
                        </a:defRPr>
                      </a:lvl4pPr>
                      <a:lvl5pPr marL="1371600" algn="l" defTabSz="685800" rtl="0" eaLnBrk="1" latinLnBrk="0" hangingPunct="1">
                        <a:spcBef>
                          <a:spcPct val="20000"/>
                        </a:spcBef>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7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rPr>
                        <a:t>Fases de aprendizaje</a:t>
                      </a:r>
                      <a:endParaRPr kumimoji="0" lang="es-ES" altLang="en-US" sz="1500" b="1" i="0" u="none" strike="noStrike" cap="none" normalizeH="0" baseline="0" noProof="0">
                        <a:ln>
                          <a:noFill/>
                        </a:ln>
                        <a:solidFill>
                          <a:schemeClr val="tx1"/>
                        </a:solidFill>
                        <a:effectLst/>
                        <a:latin typeface="Calibri" panose="020F0502020204030204" pitchFamily="34"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a:txBody>
                    <a:bodyPr/>
                    <a:lstStyle>
                      <a:lvl1pPr marL="0" algn="l" defTabSz="685800" rtl="0" eaLnBrk="1" latinLnBrk="0" hangingPunct="1">
                        <a:spcBef>
                          <a:spcPct val="20000"/>
                        </a:spcBef>
                        <a:defRPr sz="2800" kern="1200">
                          <a:solidFill>
                            <a:schemeClr val="tx1"/>
                          </a:solidFill>
                          <a:latin typeface="Times New Roman" panose="02020603050405020304" pitchFamily="18" charset="0"/>
                        </a:defRPr>
                      </a:lvl1pPr>
                      <a:lvl2pPr marL="342900" algn="l" defTabSz="685800" rtl="0" eaLnBrk="1" latinLnBrk="0" hangingPunct="1">
                        <a:spcBef>
                          <a:spcPct val="20000"/>
                        </a:spcBef>
                        <a:defRPr sz="2400" kern="1200">
                          <a:solidFill>
                            <a:schemeClr val="tx1"/>
                          </a:solidFill>
                          <a:latin typeface="Times New Roman" panose="02020603050405020304" pitchFamily="18" charset="0"/>
                        </a:defRPr>
                      </a:lvl2pPr>
                      <a:lvl3pPr marL="685800" algn="l" defTabSz="685800" rtl="0" eaLnBrk="1" latinLnBrk="0" hangingPunct="1">
                        <a:spcBef>
                          <a:spcPct val="20000"/>
                        </a:spcBef>
                        <a:defRPr sz="2000" kern="1200">
                          <a:solidFill>
                            <a:schemeClr val="tx1"/>
                          </a:solidFill>
                          <a:latin typeface="Times New Roman" panose="02020603050405020304" pitchFamily="18" charset="0"/>
                        </a:defRPr>
                      </a:lvl3pPr>
                      <a:lvl4pPr marL="1028700" algn="l" defTabSz="685800" rtl="0" eaLnBrk="1" latinLnBrk="0" hangingPunct="1">
                        <a:spcBef>
                          <a:spcPct val="20000"/>
                        </a:spcBef>
                        <a:defRPr sz="1350" kern="1200">
                          <a:solidFill>
                            <a:schemeClr val="tx1"/>
                          </a:solidFill>
                          <a:latin typeface="Times New Roman" panose="02020603050405020304" pitchFamily="18" charset="0"/>
                        </a:defRPr>
                      </a:lvl4pPr>
                      <a:lvl5pPr marL="1371600" algn="l" defTabSz="685800" rtl="0" eaLnBrk="1" latinLnBrk="0" hangingPunct="1">
                        <a:spcBef>
                          <a:spcPct val="20000"/>
                        </a:spcBef>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7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Caracteristicas</a:t>
                      </a:r>
                      <a:endParaRPr kumimoji="0" lang="en-AU" altLang="en-US" sz="1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307676165"/>
                  </a:ext>
                </a:extLst>
              </a:tr>
              <a:tr h="1617255">
                <a:tc>
                  <a:txBody>
                    <a:bodyPr/>
                    <a:lstStyle>
                      <a:lvl1pPr marL="0" algn="l" defTabSz="685800" rtl="0" eaLnBrk="1" latinLnBrk="0" hangingPunct="1">
                        <a:spcBef>
                          <a:spcPct val="20000"/>
                        </a:spcBef>
                        <a:defRPr sz="2800" kern="1200">
                          <a:solidFill>
                            <a:schemeClr val="tx1"/>
                          </a:solidFill>
                          <a:latin typeface="Times New Roman" panose="02020603050405020304" pitchFamily="18" charset="0"/>
                        </a:defRPr>
                      </a:lvl1pPr>
                      <a:lvl2pPr marL="342900" algn="l" defTabSz="685800" rtl="0" eaLnBrk="1" latinLnBrk="0" hangingPunct="1">
                        <a:spcBef>
                          <a:spcPct val="20000"/>
                        </a:spcBef>
                        <a:defRPr sz="2400" kern="1200">
                          <a:solidFill>
                            <a:schemeClr val="tx1"/>
                          </a:solidFill>
                          <a:latin typeface="Times New Roman" panose="02020603050405020304" pitchFamily="18" charset="0"/>
                        </a:defRPr>
                      </a:lvl2pPr>
                      <a:lvl3pPr marL="685800" algn="l" defTabSz="685800" rtl="0" eaLnBrk="1" latinLnBrk="0" hangingPunct="1">
                        <a:spcBef>
                          <a:spcPct val="20000"/>
                        </a:spcBef>
                        <a:defRPr sz="2000" kern="1200">
                          <a:solidFill>
                            <a:schemeClr val="tx1"/>
                          </a:solidFill>
                          <a:latin typeface="Times New Roman" panose="02020603050405020304" pitchFamily="18" charset="0"/>
                        </a:defRPr>
                      </a:lvl3pPr>
                      <a:lvl4pPr marL="1028700" algn="l" defTabSz="685800" rtl="0" eaLnBrk="1" latinLnBrk="0" hangingPunct="1">
                        <a:spcBef>
                          <a:spcPct val="20000"/>
                        </a:spcBef>
                        <a:defRPr sz="1350" kern="1200">
                          <a:solidFill>
                            <a:schemeClr val="tx1"/>
                          </a:solidFill>
                          <a:latin typeface="Times New Roman" panose="02020603050405020304" pitchFamily="18" charset="0"/>
                        </a:defRPr>
                      </a:lvl4pPr>
                      <a:lvl5pPr marL="1371600" algn="l" defTabSz="685800" rtl="0" eaLnBrk="1" latinLnBrk="0" hangingPunct="1">
                        <a:spcBef>
                          <a:spcPct val="20000"/>
                        </a:spcBef>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700" b="1" i="0" u="none" strike="noStrike" cap="none" normalizeH="0" baseline="0" noProof="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Temprano / Torpe</a:t>
                      </a:r>
                      <a:endParaRPr kumimoji="0" lang="es-ES" altLang="en-US" sz="1900" b="0" i="0" u="none" strike="noStrike" cap="none" normalizeH="0" baseline="0" noProof="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33363" indent="-233363" algn="l" defTabSz="685800" rtl="0" eaLnBrk="1" latinLnBrk="0" hangingPunct="1">
                        <a:spcBef>
                          <a:spcPct val="20000"/>
                        </a:spcBef>
                        <a:tabLst>
                          <a:tab pos="457200" algn="l"/>
                        </a:tabLst>
                        <a:defRPr sz="2800" kern="1200">
                          <a:solidFill>
                            <a:schemeClr val="tx1"/>
                          </a:solidFill>
                          <a:latin typeface="Times New Roman" panose="02020603050405020304" pitchFamily="18" charset="0"/>
                        </a:defRPr>
                      </a:lvl1pPr>
                      <a:lvl2pPr marL="342900" algn="l" defTabSz="685800" rtl="0" eaLnBrk="1" latinLnBrk="0" hangingPunct="1">
                        <a:spcBef>
                          <a:spcPct val="20000"/>
                        </a:spcBef>
                        <a:tabLst>
                          <a:tab pos="457200" algn="l"/>
                        </a:tabLst>
                        <a:defRPr sz="2400" kern="1200">
                          <a:solidFill>
                            <a:schemeClr val="tx1"/>
                          </a:solidFill>
                          <a:latin typeface="Times New Roman" panose="02020603050405020304" pitchFamily="18" charset="0"/>
                        </a:defRPr>
                      </a:lvl2pPr>
                      <a:lvl3pPr marL="685800" algn="l" defTabSz="685800" rtl="0" eaLnBrk="1" latinLnBrk="0" hangingPunct="1">
                        <a:spcBef>
                          <a:spcPct val="20000"/>
                        </a:spcBef>
                        <a:tabLst>
                          <a:tab pos="457200" algn="l"/>
                        </a:tabLst>
                        <a:defRPr sz="2000" kern="1200">
                          <a:solidFill>
                            <a:schemeClr val="tx1"/>
                          </a:solidFill>
                          <a:latin typeface="Times New Roman" panose="02020603050405020304" pitchFamily="18" charset="0"/>
                        </a:defRPr>
                      </a:lvl3pPr>
                      <a:lvl4pPr marL="10287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4pPr>
                      <a:lvl5pPr marL="13716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9pPr>
                    </a:lstStyle>
                    <a:p>
                      <a:pPr marL="285750" lvl="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Puede parecer torpe y con falta de coordinación</a:t>
                      </a:r>
                    </a:p>
                    <a:p>
                      <a:pPr marL="285750" lvl="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La ejecución puede tener muchos fallos</a:t>
                      </a:r>
                    </a:p>
                    <a:p>
                      <a:pPr marL="285750" lvl="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Los movimientos físicos varían entre exagerados y limitados</a:t>
                      </a:r>
                    </a:p>
                    <a:p>
                      <a:pPr marL="285750" lvl="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El ritmo, la coordinación y el control son mediocres.</a:t>
                      </a:r>
                    </a:p>
                    <a:p>
                      <a:pPr marL="28575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Un esfuerzo máximo puede dar resultados mínimos. </a:t>
                      </a:r>
                      <a:endPar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2855762"/>
                  </a:ext>
                </a:extLst>
              </a:tr>
              <a:tr h="1588429">
                <a:tc>
                  <a:txBody>
                    <a:bodyPr/>
                    <a:lstStyle>
                      <a:lvl1pPr marL="0" algn="l" defTabSz="685800" rtl="0" eaLnBrk="1" latinLnBrk="0" hangingPunct="1">
                        <a:spcBef>
                          <a:spcPct val="20000"/>
                        </a:spcBef>
                        <a:defRPr sz="2800" kern="1200">
                          <a:solidFill>
                            <a:schemeClr val="tx1"/>
                          </a:solidFill>
                          <a:latin typeface="Times New Roman" panose="02020603050405020304" pitchFamily="18" charset="0"/>
                        </a:defRPr>
                      </a:lvl1pPr>
                      <a:lvl2pPr marL="342900" algn="l" defTabSz="685800" rtl="0" eaLnBrk="1" latinLnBrk="0" hangingPunct="1">
                        <a:spcBef>
                          <a:spcPct val="20000"/>
                        </a:spcBef>
                        <a:defRPr sz="2400" kern="1200">
                          <a:solidFill>
                            <a:schemeClr val="tx1"/>
                          </a:solidFill>
                          <a:latin typeface="Times New Roman" panose="02020603050405020304" pitchFamily="18" charset="0"/>
                        </a:defRPr>
                      </a:lvl2pPr>
                      <a:lvl3pPr marL="685800" algn="l" defTabSz="685800" rtl="0" eaLnBrk="1" latinLnBrk="0" hangingPunct="1">
                        <a:spcBef>
                          <a:spcPct val="20000"/>
                        </a:spcBef>
                        <a:defRPr sz="2000" kern="1200">
                          <a:solidFill>
                            <a:schemeClr val="tx1"/>
                          </a:solidFill>
                          <a:latin typeface="Times New Roman" panose="02020603050405020304" pitchFamily="18" charset="0"/>
                        </a:defRPr>
                      </a:lvl3pPr>
                      <a:lvl4pPr marL="1028700" algn="l" defTabSz="685800" rtl="0" eaLnBrk="1" latinLnBrk="0" hangingPunct="1">
                        <a:spcBef>
                          <a:spcPct val="20000"/>
                        </a:spcBef>
                        <a:defRPr sz="1350" kern="1200">
                          <a:solidFill>
                            <a:schemeClr val="tx1"/>
                          </a:solidFill>
                          <a:latin typeface="Times New Roman" panose="02020603050405020304" pitchFamily="18" charset="0"/>
                        </a:defRPr>
                      </a:lvl4pPr>
                      <a:lvl5pPr marL="1371600" algn="l" defTabSz="685800" rtl="0" eaLnBrk="1" latinLnBrk="0" hangingPunct="1">
                        <a:spcBef>
                          <a:spcPct val="20000"/>
                        </a:spcBef>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700" b="1" i="0" u="none" strike="noStrike" cap="none" normalizeH="0" baseline="0" noProof="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Intermedio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700" b="1" i="0" u="none" strike="noStrike" cap="none" normalizeH="0" baseline="0" noProof="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Más comodo</a:t>
                      </a:r>
                      <a:endParaRPr kumimoji="0" lang="es-ES" altLang="en-US" sz="1900" b="0" i="0" u="none" strike="noStrike" cap="none" normalizeH="0" baseline="0" noProof="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74625" indent="-174625" algn="l" defTabSz="685800" rtl="0" eaLnBrk="1" latinLnBrk="0" hangingPunct="1">
                        <a:spcBef>
                          <a:spcPct val="20000"/>
                        </a:spcBef>
                        <a:tabLst>
                          <a:tab pos="457200" algn="l"/>
                        </a:tabLst>
                        <a:defRPr sz="2800" kern="1200">
                          <a:solidFill>
                            <a:schemeClr val="tx1"/>
                          </a:solidFill>
                          <a:latin typeface="Times New Roman" panose="02020603050405020304" pitchFamily="18" charset="0"/>
                        </a:defRPr>
                      </a:lvl1pPr>
                      <a:lvl2pPr marL="342900" algn="l" defTabSz="685800" rtl="0" eaLnBrk="1" latinLnBrk="0" hangingPunct="1">
                        <a:spcBef>
                          <a:spcPct val="20000"/>
                        </a:spcBef>
                        <a:tabLst>
                          <a:tab pos="457200" algn="l"/>
                        </a:tabLst>
                        <a:defRPr sz="2400" kern="1200">
                          <a:solidFill>
                            <a:schemeClr val="tx1"/>
                          </a:solidFill>
                          <a:latin typeface="Times New Roman" panose="02020603050405020304" pitchFamily="18" charset="0"/>
                        </a:defRPr>
                      </a:lvl2pPr>
                      <a:lvl3pPr marL="685800" algn="l" defTabSz="685800" rtl="0" eaLnBrk="1" latinLnBrk="0" hangingPunct="1">
                        <a:spcBef>
                          <a:spcPct val="20000"/>
                        </a:spcBef>
                        <a:tabLst>
                          <a:tab pos="457200" algn="l"/>
                        </a:tabLst>
                        <a:defRPr sz="2000" kern="1200">
                          <a:solidFill>
                            <a:schemeClr val="tx1"/>
                          </a:solidFill>
                          <a:latin typeface="Times New Roman" panose="02020603050405020304" pitchFamily="18" charset="0"/>
                        </a:defRPr>
                      </a:lvl3pPr>
                      <a:lvl4pPr marL="10287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4pPr>
                      <a:lvl5pPr marL="13716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9pPr>
                    </a:lstStyle>
                    <a:p>
                      <a:pPr marL="285750" lvl="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Mejor ritmo, coordinación y control</a:t>
                      </a:r>
                    </a:p>
                    <a:p>
                      <a:pPr marL="285750" lvl="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Tiene un dominio básico de las técnicas y las secuencias</a:t>
                      </a:r>
                    </a:p>
                    <a:p>
                      <a:pPr marL="285750" lvl="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El esfuerzo da unos resultados aceptables – aún existen errores</a:t>
                      </a:r>
                    </a:p>
                    <a:p>
                      <a:pPr marL="28575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Más competitivo – depende de la motivación, las posibilidades para practicar, la calidad de enseñanza</a:t>
                      </a:r>
                      <a:endPar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5749619"/>
                  </a:ext>
                </a:extLst>
              </a:tr>
              <a:tr h="1586912">
                <a:tc>
                  <a:txBody>
                    <a:bodyPr/>
                    <a:lstStyle>
                      <a:lvl1pPr marL="0" algn="l" defTabSz="685800" rtl="0" eaLnBrk="1" latinLnBrk="0" hangingPunct="1">
                        <a:spcBef>
                          <a:spcPct val="20000"/>
                        </a:spcBef>
                        <a:defRPr sz="2800" kern="1200">
                          <a:solidFill>
                            <a:schemeClr val="tx1"/>
                          </a:solidFill>
                          <a:latin typeface="Times New Roman" panose="02020603050405020304" pitchFamily="18" charset="0"/>
                        </a:defRPr>
                      </a:lvl1pPr>
                      <a:lvl2pPr marL="342900" algn="l" defTabSz="685800" rtl="0" eaLnBrk="1" latinLnBrk="0" hangingPunct="1">
                        <a:spcBef>
                          <a:spcPct val="20000"/>
                        </a:spcBef>
                        <a:defRPr sz="2400" kern="1200">
                          <a:solidFill>
                            <a:schemeClr val="tx1"/>
                          </a:solidFill>
                          <a:latin typeface="Times New Roman" panose="02020603050405020304" pitchFamily="18" charset="0"/>
                        </a:defRPr>
                      </a:lvl2pPr>
                      <a:lvl3pPr marL="685800" algn="l" defTabSz="685800" rtl="0" eaLnBrk="1" latinLnBrk="0" hangingPunct="1">
                        <a:spcBef>
                          <a:spcPct val="20000"/>
                        </a:spcBef>
                        <a:defRPr sz="2000" kern="1200">
                          <a:solidFill>
                            <a:schemeClr val="tx1"/>
                          </a:solidFill>
                          <a:latin typeface="Times New Roman" panose="02020603050405020304" pitchFamily="18" charset="0"/>
                        </a:defRPr>
                      </a:lvl3pPr>
                      <a:lvl4pPr marL="1028700" algn="l" defTabSz="685800" rtl="0" eaLnBrk="1" latinLnBrk="0" hangingPunct="1">
                        <a:spcBef>
                          <a:spcPct val="20000"/>
                        </a:spcBef>
                        <a:defRPr sz="1350" kern="1200">
                          <a:solidFill>
                            <a:schemeClr val="tx1"/>
                          </a:solidFill>
                          <a:latin typeface="Times New Roman" panose="02020603050405020304" pitchFamily="18" charset="0"/>
                        </a:defRPr>
                      </a:lvl4pPr>
                      <a:lvl5pPr marL="1371600" algn="l" defTabSz="685800" rtl="0" eaLnBrk="1" latinLnBrk="0" hangingPunct="1">
                        <a:spcBef>
                          <a:spcPct val="20000"/>
                        </a:spcBef>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defRPr sz="1350" kern="1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700" b="1" i="0" u="none" strike="noStrike" cap="none" normalizeH="0" baseline="0" noProof="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Final / Avanzado</a:t>
                      </a:r>
                      <a:endParaRPr kumimoji="0" lang="es-ES" altLang="en-US" sz="1900" b="0" i="0" u="none" strike="noStrike" cap="none" normalizeH="0" baseline="0" noProof="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74625" indent="-174625" algn="l" defTabSz="685800" rtl="0" eaLnBrk="1" latinLnBrk="0" hangingPunct="1">
                        <a:spcBef>
                          <a:spcPct val="20000"/>
                        </a:spcBef>
                        <a:tabLst>
                          <a:tab pos="457200" algn="l"/>
                        </a:tabLst>
                        <a:defRPr sz="2800" kern="1200">
                          <a:solidFill>
                            <a:schemeClr val="tx1"/>
                          </a:solidFill>
                          <a:latin typeface="Times New Roman" panose="02020603050405020304" pitchFamily="18" charset="0"/>
                        </a:defRPr>
                      </a:lvl1pPr>
                      <a:lvl2pPr marL="342900" algn="l" defTabSz="685800" rtl="0" eaLnBrk="1" latinLnBrk="0" hangingPunct="1">
                        <a:spcBef>
                          <a:spcPct val="20000"/>
                        </a:spcBef>
                        <a:tabLst>
                          <a:tab pos="457200" algn="l"/>
                        </a:tabLst>
                        <a:defRPr sz="2400" kern="1200">
                          <a:solidFill>
                            <a:schemeClr val="tx1"/>
                          </a:solidFill>
                          <a:latin typeface="Times New Roman" panose="02020603050405020304" pitchFamily="18" charset="0"/>
                        </a:defRPr>
                      </a:lvl2pPr>
                      <a:lvl3pPr marL="685800" algn="l" defTabSz="685800" rtl="0" eaLnBrk="1" latinLnBrk="0" hangingPunct="1">
                        <a:spcBef>
                          <a:spcPct val="20000"/>
                        </a:spcBef>
                        <a:tabLst>
                          <a:tab pos="457200" algn="l"/>
                        </a:tabLst>
                        <a:defRPr sz="2000" kern="1200">
                          <a:solidFill>
                            <a:schemeClr val="tx1"/>
                          </a:solidFill>
                          <a:latin typeface="Times New Roman" panose="02020603050405020304" pitchFamily="18" charset="0"/>
                        </a:defRPr>
                      </a:lvl3pPr>
                      <a:lvl4pPr marL="10287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4pPr>
                      <a:lvl5pPr marL="1371600" algn="l" defTabSz="685800" rtl="0" eaLnBrk="1" latinLnBrk="0" hangingPunct="1">
                        <a:spcBef>
                          <a:spcPct val="20000"/>
                        </a:spcBef>
                        <a:tabLst>
                          <a:tab pos="457200" algn="l"/>
                        </a:tabLst>
                        <a:defRPr sz="1350" kern="1200">
                          <a:solidFill>
                            <a:schemeClr val="tx1"/>
                          </a:solidFill>
                          <a:latin typeface="Times New Roman" panose="02020603050405020304" pitchFamily="18" charset="0"/>
                        </a:defRPr>
                      </a:lvl5pPr>
                      <a:lvl6pPr marL="17145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6pPr>
                      <a:lvl7pPr marL="20574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7pPr>
                      <a:lvl8pPr marL="24003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8pPr>
                      <a:lvl9pPr marL="2743200" algn="l" defTabSz="685800" rtl="0" eaLnBrk="1" fontAlgn="base" latinLnBrk="0" hangingPunct="1">
                        <a:spcBef>
                          <a:spcPct val="20000"/>
                        </a:spcBef>
                        <a:spcAft>
                          <a:spcPct val="0"/>
                        </a:spcAft>
                        <a:tabLst>
                          <a:tab pos="457200" algn="l"/>
                        </a:tabLst>
                        <a:defRPr sz="1350" kern="1200">
                          <a:solidFill>
                            <a:schemeClr val="tx1"/>
                          </a:solidFill>
                          <a:latin typeface="Times New Roman" panose="02020603050405020304" pitchFamily="18" charset="0"/>
                        </a:defRPr>
                      </a:lvl9pPr>
                    </a:lstStyle>
                    <a:p>
                      <a:pPr marL="285750" lvl="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El trabajo se realiza de forma eficaz; está automatizado y se puede atender a otra información durante la acción </a:t>
                      </a:r>
                    </a:p>
                    <a:p>
                      <a:pPr marL="285750" lvl="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Movimientos con seguridad e intención </a:t>
                      </a:r>
                    </a:p>
                    <a:p>
                      <a:pPr marL="285750" lvl="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Las secuencias y la sincronización de los movimientos están bien desarrolladas</a:t>
                      </a:r>
                    </a:p>
                    <a:p>
                      <a:pPr marL="285750" indent="-285750">
                        <a:spcBef>
                          <a:spcPts val="0"/>
                        </a:spcBef>
                        <a:buFont typeface="Arial" panose="020B0604020202020204" pitchFamily="34" charset="0"/>
                        <a:buChar char="•"/>
                      </a:pPr>
                      <a:r>
                        <a:rPr lang="es-ES" sz="1700" kern="1200" dirty="0">
                          <a:solidFill>
                            <a:schemeClr val="tx1"/>
                          </a:solidFill>
                          <a:effectLst/>
                          <a:latin typeface="Calibri" panose="020F0502020204030204" pitchFamily="34" charset="0"/>
                          <a:ea typeface="+mn-ea"/>
                          <a:cs typeface="Calibri" panose="020F0502020204030204" pitchFamily="34" charset="0"/>
                        </a:rPr>
                        <a:t>Poca variación en los resultados </a:t>
                      </a:r>
                      <a:endParaRPr kumimoji="0" lang="en-AU" altLang="en-US" sz="1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763913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FBCE7D-265E-4731-A649-C59EA3DD122C}"/>
              </a:ext>
            </a:extLst>
          </p:cNvPr>
          <p:cNvSpPr/>
          <p:nvPr/>
        </p:nvSpPr>
        <p:spPr>
          <a:xfrm>
            <a:off x="2135560" y="1412876"/>
            <a:ext cx="8136904" cy="3453253"/>
          </a:xfrm>
          <a:prstGeom prst="rect">
            <a:avLst/>
          </a:prstGeom>
        </p:spPr>
        <p:txBody>
          <a:bodyPr wrap="square">
            <a:spAutoFit/>
          </a:bodyPr>
          <a:lstStyle/>
          <a:p>
            <a:pPr marL="342900" indent="-342900">
              <a:lnSpc>
                <a:spcPct val="90000"/>
              </a:lnSpc>
              <a:spcBef>
                <a:spcPct val="20000"/>
              </a:spcBef>
              <a:buFont typeface="Wingdings" panose="05000000000000000000" pitchFamily="2" charset="2"/>
              <a:buChar char="§"/>
              <a:defRPr/>
            </a:pPr>
            <a:r>
              <a:rPr lang="es-ES" sz="2400" dirty="0">
                <a:solidFill>
                  <a:prstClr val="black"/>
                </a:solidFill>
                <a:latin typeface="Calibri"/>
              </a:rPr>
              <a:t>Cuando se trata de unas habilidades mas </a:t>
            </a:r>
            <a:r>
              <a:rPr lang="es-ES" sz="2400" b="1" dirty="0">
                <a:solidFill>
                  <a:prstClr val="black"/>
                </a:solidFill>
                <a:latin typeface="Calibri"/>
              </a:rPr>
              <a:t>complejas</a:t>
            </a:r>
            <a:r>
              <a:rPr lang="es-ES" sz="2400" dirty="0">
                <a:solidFill>
                  <a:prstClr val="black"/>
                </a:solidFill>
                <a:latin typeface="Calibri"/>
              </a:rPr>
              <a:t>, es necesario usar el método de “</a:t>
            </a:r>
            <a:r>
              <a:rPr lang="es-ES" sz="2400" b="1" u="sng" dirty="0">
                <a:solidFill>
                  <a:prstClr val="black"/>
                </a:solidFill>
                <a:latin typeface="Calibri"/>
              </a:rPr>
              <a:t>Todo – Parte – Todo</a:t>
            </a:r>
            <a:r>
              <a:rPr lang="es-ES" sz="2400" dirty="0">
                <a:solidFill>
                  <a:prstClr val="black"/>
                </a:solidFill>
                <a:latin typeface="Calibri"/>
              </a:rPr>
              <a:t>”.</a:t>
            </a:r>
          </a:p>
          <a:p>
            <a:pPr>
              <a:lnSpc>
                <a:spcPct val="90000"/>
              </a:lnSpc>
              <a:spcBef>
                <a:spcPct val="20000"/>
              </a:spcBef>
              <a:defRPr/>
            </a:pPr>
            <a:endParaRPr lang="en-US" sz="2400" dirty="0">
              <a:solidFill>
                <a:prstClr val="black"/>
              </a:solidFill>
              <a:latin typeface="Calibri"/>
            </a:endParaRPr>
          </a:p>
          <a:p>
            <a:pPr marL="342900" indent="-342900">
              <a:lnSpc>
                <a:spcPct val="90000"/>
              </a:lnSpc>
              <a:spcBef>
                <a:spcPct val="20000"/>
              </a:spcBef>
              <a:buFont typeface="Wingdings" panose="05000000000000000000" pitchFamily="2" charset="2"/>
              <a:buChar char="§"/>
              <a:defRPr/>
            </a:pPr>
            <a:r>
              <a:rPr lang="es-ES" sz="2400" dirty="0">
                <a:solidFill>
                  <a:prstClr val="black"/>
                </a:solidFill>
                <a:latin typeface="Calibri"/>
              </a:rPr>
              <a:t>(1) Divide la habilidad en partes mas pequeñas (y alcanzables).</a:t>
            </a:r>
          </a:p>
          <a:p>
            <a:pPr marL="342900" indent="-342900">
              <a:lnSpc>
                <a:spcPct val="90000"/>
              </a:lnSpc>
              <a:spcBef>
                <a:spcPct val="20000"/>
              </a:spcBef>
              <a:buFont typeface="Wingdings" panose="05000000000000000000" pitchFamily="2" charset="2"/>
              <a:buChar char="§"/>
              <a:defRPr/>
            </a:pPr>
            <a:r>
              <a:rPr lang="es-ES" sz="2400" dirty="0">
                <a:solidFill>
                  <a:prstClr val="black"/>
                </a:solidFill>
                <a:latin typeface="Calibri"/>
              </a:rPr>
              <a:t>(2) Demuestra y explica </a:t>
            </a:r>
            <a:r>
              <a:rPr lang="es-ES" sz="2400" b="1" dirty="0">
                <a:solidFill>
                  <a:prstClr val="black"/>
                </a:solidFill>
                <a:latin typeface="Calibri"/>
              </a:rPr>
              <a:t>Toda </a:t>
            </a:r>
            <a:r>
              <a:rPr lang="es-ES" sz="2400" dirty="0">
                <a:solidFill>
                  <a:prstClr val="black"/>
                </a:solidFill>
                <a:latin typeface="Calibri"/>
              </a:rPr>
              <a:t>la habilidad.</a:t>
            </a:r>
          </a:p>
          <a:p>
            <a:pPr marL="342900" indent="-342900">
              <a:lnSpc>
                <a:spcPct val="90000"/>
              </a:lnSpc>
              <a:spcBef>
                <a:spcPct val="20000"/>
              </a:spcBef>
              <a:buFont typeface="Wingdings" panose="05000000000000000000" pitchFamily="2" charset="2"/>
              <a:buChar char="§"/>
              <a:defRPr/>
            </a:pPr>
            <a:r>
              <a:rPr lang="es-ES" sz="2400" dirty="0">
                <a:solidFill>
                  <a:prstClr val="black"/>
                </a:solidFill>
                <a:latin typeface="Calibri"/>
              </a:rPr>
              <a:t>(3) Demuestra, explica, y practica cada </a:t>
            </a:r>
            <a:r>
              <a:rPr lang="es-ES" sz="2400" b="1" dirty="0">
                <a:solidFill>
                  <a:prstClr val="black"/>
                </a:solidFill>
                <a:latin typeface="Calibri"/>
              </a:rPr>
              <a:t>Parte</a:t>
            </a:r>
            <a:r>
              <a:rPr lang="es-ES" sz="2400" dirty="0">
                <a:solidFill>
                  <a:prstClr val="black"/>
                </a:solidFill>
                <a:latin typeface="Calibri"/>
              </a:rPr>
              <a:t>. </a:t>
            </a:r>
          </a:p>
          <a:p>
            <a:pPr marL="342900" indent="-342900">
              <a:lnSpc>
                <a:spcPct val="90000"/>
              </a:lnSpc>
              <a:spcBef>
                <a:spcPct val="20000"/>
              </a:spcBef>
              <a:buFont typeface="Wingdings" panose="05000000000000000000" pitchFamily="2" charset="2"/>
              <a:buChar char="§"/>
              <a:defRPr/>
            </a:pPr>
            <a:r>
              <a:rPr lang="es-ES" sz="2400" dirty="0">
                <a:solidFill>
                  <a:prstClr val="black"/>
                </a:solidFill>
                <a:latin typeface="Calibri"/>
              </a:rPr>
              <a:t>(4) Vuelve a juntar la habilidad </a:t>
            </a:r>
            <a:r>
              <a:rPr lang="es-ES" sz="2400" b="1" dirty="0">
                <a:solidFill>
                  <a:prstClr val="black"/>
                </a:solidFill>
                <a:latin typeface="Calibri"/>
              </a:rPr>
              <a:t>Entera </a:t>
            </a:r>
            <a:r>
              <a:rPr lang="es-ES" sz="2400" dirty="0">
                <a:solidFill>
                  <a:prstClr val="black"/>
                </a:solidFill>
                <a:latin typeface="Calibri"/>
              </a:rPr>
              <a:t>y demuestra, explica y practica </a:t>
            </a:r>
            <a:r>
              <a:rPr lang="es-ES" sz="2400" b="1" dirty="0">
                <a:solidFill>
                  <a:prstClr val="black"/>
                </a:solidFill>
                <a:latin typeface="Calibri"/>
              </a:rPr>
              <a:t>Toda </a:t>
            </a:r>
            <a:r>
              <a:rPr lang="es-ES" sz="2400" dirty="0">
                <a:solidFill>
                  <a:prstClr val="black"/>
                </a:solidFill>
                <a:latin typeface="Calibri"/>
              </a:rPr>
              <a:t>la habilidad.</a:t>
            </a:r>
          </a:p>
        </p:txBody>
      </p:sp>
      <p:sp>
        <p:nvSpPr>
          <p:cNvPr id="11267" name="TextBox 3">
            <a:extLst>
              <a:ext uri="{FF2B5EF4-FFF2-40B4-BE49-F238E27FC236}">
                <a16:creationId xmlns:a16="http://schemas.microsoft.com/office/drawing/2014/main" id="{A8497FD2-9428-470B-A462-987D219F6237}"/>
              </a:ext>
            </a:extLst>
          </p:cNvPr>
          <p:cNvSpPr txBox="1">
            <a:spLocks noChangeArrowheads="1"/>
          </p:cNvSpPr>
          <p:nvPr/>
        </p:nvSpPr>
        <p:spPr bwMode="auto">
          <a:xfrm>
            <a:off x="1524000" y="449264"/>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a:t>Enseñar</a:t>
            </a:r>
            <a:r>
              <a:rPr lang="en-US" altLang="en-US" sz="3200" b="1" dirty="0"/>
              <a:t> [3]</a:t>
            </a:r>
            <a:endParaRPr lang="en-AU" altLang="en-US" sz="32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8BD80A87-881C-4C70-9E18-0E88AC7E42CF}"/>
              </a:ext>
            </a:extLst>
          </p:cNvPr>
          <p:cNvSpPr txBox="1">
            <a:spLocks noChangeArrowheads="1"/>
          </p:cNvSpPr>
          <p:nvPr/>
        </p:nvSpPr>
        <p:spPr bwMode="auto">
          <a:xfrm>
            <a:off x="1524001" y="547688"/>
            <a:ext cx="91535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AU" sz="3200" b="1" dirty="0" err="1">
                <a:solidFill>
                  <a:sysClr val="windowText" lastClr="000000"/>
                </a:solidFill>
                <a:latin typeface="Calibri"/>
              </a:rPr>
              <a:t>Pasos</a:t>
            </a:r>
            <a:r>
              <a:rPr lang="en-AU" sz="3200" b="1" dirty="0">
                <a:solidFill>
                  <a:sysClr val="windowText" lastClr="000000"/>
                </a:solidFill>
                <a:latin typeface="Calibri"/>
              </a:rPr>
              <a:t> </a:t>
            </a:r>
            <a:r>
              <a:rPr lang="en-AU" sz="3200" b="1" dirty="0" err="1">
                <a:solidFill>
                  <a:sysClr val="windowText" lastClr="000000"/>
                </a:solidFill>
                <a:latin typeface="Calibri"/>
              </a:rPr>
              <a:t>en</a:t>
            </a:r>
            <a:r>
              <a:rPr lang="en-AU" sz="3200" b="1" dirty="0">
                <a:solidFill>
                  <a:sysClr val="windowText" lastClr="000000"/>
                </a:solidFill>
                <a:latin typeface="Calibri"/>
              </a:rPr>
              <a:t> la </a:t>
            </a:r>
            <a:r>
              <a:rPr lang="en-AU" sz="3200" b="1" dirty="0" err="1">
                <a:solidFill>
                  <a:sysClr val="windowText" lastClr="000000"/>
                </a:solidFill>
                <a:latin typeface="Calibri"/>
              </a:rPr>
              <a:t>habilidad</a:t>
            </a:r>
            <a:r>
              <a:rPr lang="en-AU" sz="3200" b="1" dirty="0">
                <a:solidFill>
                  <a:sysClr val="windowText" lastClr="000000"/>
                </a:solidFill>
                <a:latin typeface="Calibri"/>
              </a:rPr>
              <a:t> de </a:t>
            </a:r>
            <a:r>
              <a:rPr lang="en-AU" sz="3200" b="1" u="sng" dirty="0" err="1">
                <a:solidFill>
                  <a:sysClr val="windowText" lastClr="000000"/>
                </a:solidFill>
                <a:latin typeface="Calibri"/>
              </a:rPr>
              <a:t>Entrenar</a:t>
            </a:r>
            <a:endParaRPr lang="en-AU" sz="3200" b="1" u="sng" dirty="0">
              <a:solidFill>
                <a:sysClr val="windowText" lastClr="000000"/>
              </a:solidFill>
              <a:latin typeface="Calibri"/>
            </a:endParaRPr>
          </a:p>
        </p:txBody>
      </p:sp>
      <p:sp>
        <p:nvSpPr>
          <p:cNvPr id="12291" name="Text Box 22">
            <a:extLst>
              <a:ext uri="{FF2B5EF4-FFF2-40B4-BE49-F238E27FC236}">
                <a16:creationId xmlns:a16="http://schemas.microsoft.com/office/drawing/2014/main" id="{1A4A2FF1-BB12-4ABA-A7D7-D46DF9C9C8AD}"/>
              </a:ext>
            </a:extLst>
          </p:cNvPr>
          <p:cNvSpPr txBox="1">
            <a:spLocks noChangeArrowheads="1"/>
          </p:cNvSpPr>
          <p:nvPr/>
        </p:nvSpPr>
        <p:spPr bwMode="auto">
          <a:xfrm>
            <a:off x="9146034" y="4169884"/>
            <a:ext cx="15128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1pPr>
            <a:lvl2pPr marL="742950" indent="-28575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2pPr>
            <a:lvl3pPr marL="1143000" indent="-228600">
              <a:spcBef>
                <a:spcPct val="20000"/>
              </a:spcBef>
              <a:spcAft>
                <a:spcPts val="450"/>
              </a:spcAft>
              <a:buClr>
                <a:srgbClr val="222A35"/>
              </a:buClr>
              <a:buFont typeface="Arial" panose="020B0604020202020204" pitchFamily="34" charset="0"/>
              <a:buChar char="•"/>
              <a:defRPr sz="1500">
                <a:solidFill>
                  <a:srgbClr val="222A35"/>
                </a:solidFill>
                <a:latin typeface="Arial" panose="020B0604020202020204" pitchFamily="34" charset="0"/>
              </a:defRPr>
            </a:lvl3pPr>
            <a:lvl4pPr marL="1600200" indent="-22860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4pPr>
            <a:lvl5pPr marL="2057400" indent="-22860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5pPr>
            <a:lvl6pPr marL="2514600" indent="-228600" eaLnBrk="0" fontAlgn="base" hangingPunct="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6pPr>
            <a:lvl7pPr marL="2971800" indent="-228600" eaLnBrk="0" fontAlgn="base" hangingPunct="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7pPr>
            <a:lvl8pPr marL="3429000" indent="-228600" eaLnBrk="0" fontAlgn="base" hangingPunct="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8pPr>
            <a:lvl9pPr marL="3886200" indent="-228600" eaLnBrk="0" fontAlgn="base" hangingPunct="0">
              <a:spcBef>
                <a:spcPct val="20000"/>
              </a:spcBef>
              <a:spcAft>
                <a:spcPts val="450"/>
              </a:spcAft>
              <a:buClr>
                <a:schemeClr val="tx1"/>
              </a:buClr>
              <a:buFont typeface="Arial" panose="020B0604020202020204" pitchFamily="34" charset="0"/>
              <a:buChar char="•"/>
              <a:defRPr sz="1500">
                <a:solidFill>
                  <a:srgbClr val="222A35"/>
                </a:solidFill>
                <a:latin typeface="Arial" panose="020B0604020202020204" pitchFamily="34" charset="0"/>
              </a:defRPr>
            </a:lvl9pPr>
          </a:lstStyle>
          <a:p>
            <a:pPr marL="171450" indent="-171450">
              <a:spcBef>
                <a:spcPct val="50000"/>
              </a:spcBef>
              <a:spcAft>
                <a:spcPct val="0"/>
              </a:spcAft>
              <a:buClrTx/>
              <a:buFont typeface="Wingdings" panose="05000000000000000000" pitchFamily="2" charset="2"/>
              <a:buChar char="§"/>
            </a:pPr>
            <a:r>
              <a:rPr lang="es-ES" altLang="en-US" sz="1000" b="1" dirty="0" err="1">
                <a:solidFill>
                  <a:srgbClr val="000000"/>
                </a:solidFill>
                <a:latin typeface="Calibri" panose="020F0502020204030204" pitchFamily="34" charset="0"/>
                <a:cs typeface="Calibri" panose="020F0502020204030204" pitchFamily="34" charset="0"/>
              </a:rPr>
              <a:t>Analisis</a:t>
            </a:r>
            <a:r>
              <a:rPr lang="es-ES" altLang="en-US" sz="1000" b="1" dirty="0">
                <a:solidFill>
                  <a:srgbClr val="000000"/>
                </a:solidFill>
                <a:latin typeface="Calibri" panose="020F0502020204030204" pitchFamily="34" charset="0"/>
                <a:cs typeface="Calibri" panose="020F0502020204030204" pitchFamily="34" charset="0"/>
              </a:rPr>
              <a:t> de la habilidad</a:t>
            </a:r>
          </a:p>
          <a:p>
            <a:pPr marL="171450" indent="-171450">
              <a:spcBef>
                <a:spcPct val="50000"/>
              </a:spcBef>
              <a:spcAft>
                <a:spcPct val="0"/>
              </a:spcAft>
              <a:buClrTx/>
              <a:buFont typeface="Wingdings" panose="05000000000000000000" pitchFamily="2" charset="2"/>
              <a:buChar char="§"/>
            </a:pPr>
            <a:r>
              <a:rPr lang="es-ES" altLang="en-US" sz="1000" b="1" dirty="0">
                <a:solidFill>
                  <a:srgbClr val="000000"/>
                </a:solidFill>
                <a:latin typeface="Calibri" panose="020F0502020204030204" pitchFamily="34" charset="0"/>
                <a:cs typeface="Calibri" panose="020F0502020204030204" pitchFamily="34" charset="0"/>
              </a:rPr>
              <a:t>Rendimiento</a:t>
            </a:r>
          </a:p>
          <a:p>
            <a:pPr marL="171450" indent="-171450">
              <a:spcBef>
                <a:spcPct val="50000"/>
              </a:spcBef>
              <a:spcAft>
                <a:spcPct val="0"/>
              </a:spcAft>
              <a:buClrTx/>
              <a:buFont typeface="Wingdings" panose="05000000000000000000" pitchFamily="2" charset="2"/>
              <a:buChar char="§"/>
            </a:pPr>
            <a:r>
              <a:rPr lang="es-ES" altLang="en-US" sz="1000" b="1" dirty="0">
                <a:solidFill>
                  <a:srgbClr val="000000"/>
                </a:solidFill>
                <a:latin typeface="Calibri" panose="020F0502020204030204" pitchFamily="34" charset="0"/>
                <a:cs typeface="Calibri" panose="020F0502020204030204" pitchFamily="34" charset="0"/>
              </a:rPr>
              <a:t>Eficacia</a:t>
            </a:r>
          </a:p>
          <a:p>
            <a:pPr marL="171450" indent="-171450">
              <a:spcBef>
                <a:spcPct val="50000"/>
              </a:spcBef>
              <a:spcAft>
                <a:spcPct val="0"/>
              </a:spcAft>
              <a:buClrTx/>
              <a:buFont typeface="Wingdings" panose="05000000000000000000" pitchFamily="2" charset="2"/>
              <a:buChar char="§"/>
            </a:pPr>
            <a:r>
              <a:rPr lang="es-ES" altLang="en-US" sz="1000" b="1" dirty="0">
                <a:solidFill>
                  <a:srgbClr val="000000"/>
                </a:solidFill>
                <a:latin typeface="Calibri" panose="020F0502020204030204" pitchFamily="34" charset="0"/>
                <a:cs typeface="Calibri" panose="020F0502020204030204" pitchFamily="34" charset="0"/>
              </a:rPr>
              <a:t>Entusiasmo</a:t>
            </a:r>
          </a:p>
          <a:p>
            <a:pPr marL="171450" indent="-171450">
              <a:spcBef>
                <a:spcPct val="50000"/>
              </a:spcBef>
              <a:spcAft>
                <a:spcPct val="0"/>
              </a:spcAft>
              <a:buClrTx/>
              <a:buFont typeface="Wingdings" panose="05000000000000000000" pitchFamily="2" charset="2"/>
              <a:buChar char="§"/>
            </a:pPr>
            <a:r>
              <a:rPr lang="es-ES" altLang="en-US" sz="1000" b="1" dirty="0">
                <a:solidFill>
                  <a:srgbClr val="000000"/>
                </a:solidFill>
                <a:latin typeface="Calibri" panose="020F0502020204030204" pitchFamily="34" charset="0"/>
                <a:cs typeface="Calibri" panose="020F0502020204030204" pitchFamily="34" charset="0"/>
              </a:rPr>
              <a:t>Disciplina</a:t>
            </a:r>
          </a:p>
        </p:txBody>
      </p:sp>
      <p:grpSp>
        <p:nvGrpSpPr>
          <p:cNvPr id="12292" name="Group 33">
            <a:extLst>
              <a:ext uri="{FF2B5EF4-FFF2-40B4-BE49-F238E27FC236}">
                <a16:creationId xmlns:a16="http://schemas.microsoft.com/office/drawing/2014/main" id="{BC00F24D-D072-4796-9DB1-15C52B2F99AC}"/>
              </a:ext>
            </a:extLst>
          </p:cNvPr>
          <p:cNvGrpSpPr>
            <a:grpSpLocks/>
          </p:cNvGrpSpPr>
          <p:nvPr/>
        </p:nvGrpSpPr>
        <p:grpSpPr bwMode="auto">
          <a:xfrm>
            <a:off x="2202590" y="1844676"/>
            <a:ext cx="8143653" cy="4010025"/>
            <a:chOff x="486" y="1498"/>
            <a:chExt cx="4907" cy="2526"/>
          </a:xfrm>
        </p:grpSpPr>
        <p:sp>
          <p:nvSpPr>
            <p:cNvPr id="9" name="Rectangle 4">
              <a:extLst>
                <a:ext uri="{FF2B5EF4-FFF2-40B4-BE49-F238E27FC236}">
                  <a16:creationId xmlns:a16="http://schemas.microsoft.com/office/drawing/2014/main" id="{10FFF16F-78F1-4B9F-B316-1BA88FC05C0E}"/>
                </a:ext>
              </a:extLst>
            </p:cNvPr>
            <p:cNvSpPr>
              <a:spLocks noChangeArrowheads="1"/>
            </p:cNvSpPr>
            <p:nvPr/>
          </p:nvSpPr>
          <p:spPr bwMode="auto">
            <a:xfrm>
              <a:off x="1111" y="1752"/>
              <a:ext cx="1089" cy="816"/>
            </a:xfrm>
            <a:prstGeom prst="rect">
              <a:avLst/>
            </a:prstGeom>
            <a:solidFill>
              <a:srgbClr val="4F81BD"/>
            </a:solidFill>
            <a:ln w="9525">
              <a:solidFill>
                <a:sysClr val="window" lastClr="FFFF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0" name="Rectangle 5">
              <a:extLst>
                <a:ext uri="{FF2B5EF4-FFF2-40B4-BE49-F238E27FC236}">
                  <a16:creationId xmlns:a16="http://schemas.microsoft.com/office/drawing/2014/main" id="{C735532F-068A-46F3-B323-4B612DBF16D2}"/>
                </a:ext>
              </a:extLst>
            </p:cNvPr>
            <p:cNvSpPr>
              <a:spLocks noChangeArrowheads="1"/>
            </p:cNvSpPr>
            <p:nvPr/>
          </p:nvSpPr>
          <p:spPr bwMode="auto">
            <a:xfrm>
              <a:off x="3379" y="1752"/>
              <a:ext cx="1089" cy="816"/>
            </a:xfrm>
            <a:prstGeom prst="rect">
              <a:avLst/>
            </a:prstGeom>
            <a:solidFill>
              <a:srgbClr val="4F81BD"/>
            </a:solidFill>
            <a:ln w="9525">
              <a:solidFill>
                <a:sysClr val="window" lastClr="FFFF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1" name="Rectangle 6">
              <a:extLst>
                <a:ext uri="{FF2B5EF4-FFF2-40B4-BE49-F238E27FC236}">
                  <a16:creationId xmlns:a16="http://schemas.microsoft.com/office/drawing/2014/main" id="{7D40BDFC-710E-4B86-A342-8766E6099B72}"/>
                </a:ext>
              </a:extLst>
            </p:cNvPr>
            <p:cNvSpPr>
              <a:spLocks noChangeArrowheads="1"/>
            </p:cNvSpPr>
            <p:nvPr/>
          </p:nvSpPr>
          <p:spPr bwMode="auto">
            <a:xfrm>
              <a:off x="1111" y="2976"/>
              <a:ext cx="1089" cy="816"/>
            </a:xfrm>
            <a:prstGeom prst="rect">
              <a:avLst/>
            </a:prstGeom>
            <a:solidFill>
              <a:srgbClr val="4F81BD"/>
            </a:solidFill>
            <a:ln w="9525">
              <a:solidFill>
                <a:sysClr val="window" lastClr="FFFF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2" name="Rectangle 7">
              <a:extLst>
                <a:ext uri="{FF2B5EF4-FFF2-40B4-BE49-F238E27FC236}">
                  <a16:creationId xmlns:a16="http://schemas.microsoft.com/office/drawing/2014/main" id="{43472966-86AD-46A7-8FA0-825A09B0BD12}"/>
                </a:ext>
              </a:extLst>
            </p:cNvPr>
            <p:cNvSpPr>
              <a:spLocks noChangeArrowheads="1"/>
            </p:cNvSpPr>
            <p:nvPr/>
          </p:nvSpPr>
          <p:spPr bwMode="auto">
            <a:xfrm>
              <a:off x="3397" y="2992"/>
              <a:ext cx="1089" cy="816"/>
            </a:xfrm>
            <a:prstGeom prst="rect">
              <a:avLst/>
            </a:prstGeom>
            <a:solidFill>
              <a:srgbClr val="4F81BD"/>
            </a:solidFill>
            <a:ln w="9525">
              <a:solidFill>
                <a:sysClr val="window" lastClr="FFFF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3" name="Oval 8">
              <a:extLst>
                <a:ext uri="{FF2B5EF4-FFF2-40B4-BE49-F238E27FC236}">
                  <a16:creationId xmlns:a16="http://schemas.microsoft.com/office/drawing/2014/main" id="{2E3A7ECC-5D97-4FC3-BF4A-D487A770D31E}"/>
                </a:ext>
              </a:extLst>
            </p:cNvPr>
            <p:cNvSpPr>
              <a:spLocks noChangeArrowheads="1"/>
            </p:cNvSpPr>
            <p:nvPr/>
          </p:nvSpPr>
          <p:spPr bwMode="auto">
            <a:xfrm>
              <a:off x="858" y="1498"/>
              <a:ext cx="227" cy="227"/>
            </a:xfrm>
            <a:prstGeom prst="ellipse">
              <a:avLst/>
            </a:pr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4" name="Text Box 9">
              <a:extLst>
                <a:ext uri="{FF2B5EF4-FFF2-40B4-BE49-F238E27FC236}">
                  <a16:creationId xmlns:a16="http://schemas.microsoft.com/office/drawing/2014/main" id="{F9ED29A8-0B86-4E6B-B1BF-895B90020DE4}"/>
                </a:ext>
              </a:extLst>
            </p:cNvPr>
            <p:cNvSpPr txBox="1">
              <a:spLocks noChangeArrowheads="1"/>
            </p:cNvSpPr>
            <p:nvPr/>
          </p:nvSpPr>
          <p:spPr bwMode="auto">
            <a:xfrm>
              <a:off x="867" y="1508"/>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AU" altLang="en-US" sz="1800" kern="0">
                  <a:solidFill>
                    <a:srgbClr val="C00000"/>
                  </a:solidFill>
                  <a:latin typeface="Arial" panose="020B0604020202020204" pitchFamily="34" charset="0"/>
                </a:rPr>
                <a:t>1</a:t>
              </a:r>
            </a:p>
          </p:txBody>
        </p:sp>
        <p:sp>
          <p:nvSpPr>
            <p:cNvPr id="15" name="Oval 10">
              <a:extLst>
                <a:ext uri="{FF2B5EF4-FFF2-40B4-BE49-F238E27FC236}">
                  <a16:creationId xmlns:a16="http://schemas.microsoft.com/office/drawing/2014/main" id="{AD96B485-1980-42B1-A420-B447EED1C8E3}"/>
                </a:ext>
              </a:extLst>
            </p:cNvPr>
            <p:cNvSpPr>
              <a:spLocks noChangeArrowheads="1"/>
            </p:cNvSpPr>
            <p:nvPr/>
          </p:nvSpPr>
          <p:spPr bwMode="auto">
            <a:xfrm>
              <a:off x="4513" y="1525"/>
              <a:ext cx="227" cy="227"/>
            </a:xfrm>
            <a:prstGeom prst="ellipse">
              <a:avLst/>
            </a:pr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16" name="Text Box 11">
              <a:extLst>
                <a:ext uri="{FF2B5EF4-FFF2-40B4-BE49-F238E27FC236}">
                  <a16:creationId xmlns:a16="http://schemas.microsoft.com/office/drawing/2014/main" id="{D0BC8E61-7349-47EB-9304-9ECF874BDAF7}"/>
                </a:ext>
              </a:extLst>
            </p:cNvPr>
            <p:cNvSpPr txBox="1">
              <a:spLocks noChangeArrowheads="1"/>
            </p:cNvSpPr>
            <p:nvPr/>
          </p:nvSpPr>
          <p:spPr bwMode="auto">
            <a:xfrm>
              <a:off x="4534" y="1525"/>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AU" altLang="en-US" sz="1800" kern="0">
                  <a:solidFill>
                    <a:srgbClr val="C00000"/>
                  </a:solidFill>
                  <a:latin typeface="Arial" panose="020B0604020202020204" pitchFamily="34" charset="0"/>
                </a:rPr>
                <a:t>2</a:t>
              </a:r>
            </a:p>
          </p:txBody>
        </p:sp>
        <p:sp>
          <p:nvSpPr>
            <p:cNvPr id="17" name="Text Box 12">
              <a:extLst>
                <a:ext uri="{FF2B5EF4-FFF2-40B4-BE49-F238E27FC236}">
                  <a16:creationId xmlns:a16="http://schemas.microsoft.com/office/drawing/2014/main" id="{4A9AD3CA-FA95-461A-BB00-E7A0FCD809F5}"/>
                </a:ext>
              </a:extLst>
            </p:cNvPr>
            <p:cNvSpPr txBox="1">
              <a:spLocks noChangeArrowheads="1"/>
            </p:cNvSpPr>
            <p:nvPr/>
          </p:nvSpPr>
          <p:spPr bwMode="auto">
            <a:xfrm>
              <a:off x="4513" y="3793"/>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AU" altLang="en-US" sz="1800" kern="0">
                  <a:solidFill>
                    <a:srgbClr val="C00000"/>
                  </a:solidFill>
                  <a:latin typeface="Arial" panose="020B0604020202020204" pitchFamily="34" charset="0"/>
                </a:rPr>
                <a:t>3</a:t>
              </a:r>
            </a:p>
          </p:txBody>
        </p:sp>
        <p:sp>
          <p:nvSpPr>
            <p:cNvPr id="18" name="Text Box 13">
              <a:extLst>
                <a:ext uri="{FF2B5EF4-FFF2-40B4-BE49-F238E27FC236}">
                  <a16:creationId xmlns:a16="http://schemas.microsoft.com/office/drawing/2014/main" id="{08A96FE9-342E-4DCA-96D2-EA22EA81FEED}"/>
                </a:ext>
              </a:extLst>
            </p:cNvPr>
            <p:cNvSpPr txBox="1">
              <a:spLocks noChangeArrowheads="1"/>
            </p:cNvSpPr>
            <p:nvPr/>
          </p:nvSpPr>
          <p:spPr bwMode="auto">
            <a:xfrm>
              <a:off x="884" y="3793"/>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AU" altLang="en-US" sz="1800" kern="0">
                  <a:solidFill>
                    <a:srgbClr val="C00000"/>
                  </a:solidFill>
                  <a:latin typeface="Arial" panose="020B0604020202020204" pitchFamily="34" charset="0"/>
                </a:rPr>
                <a:t>4</a:t>
              </a:r>
            </a:p>
          </p:txBody>
        </p:sp>
        <p:sp>
          <p:nvSpPr>
            <p:cNvPr id="19" name="Oval 14">
              <a:extLst>
                <a:ext uri="{FF2B5EF4-FFF2-40B4-BE49-F238E27FC236}">
                  <a16:creationId xmlns:a16="http://schemas.microsoft.com/office/drawing/2014/main" id="{2C4002A6-C1CB-455C-B2BC-D7C5C6CA48B2}"/>
                </a:ext>
              </a:extLst>
            </p:cNvPr>
            <p:cNvSpPr>
              <a:spLocks noChangeArrowheads="1"/>
            </p:cNvSpPr>
            <p:nvPr/>
          </p:nvSpPr>
          <p:spPr bwMode="auto">
            <a:xfrm>
              <a:off x="872" y="3793"/>
              <a:ext cx="227" cy="227"/>
            </a:xfrm>
            <a:prstGeom prst="ellipse">
              <a:avLst/>
            </a:pr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20" name="Oval 15">
              <a:extLst>
                <a:ext uri="{FF2B5EF4-FFF2-40B4-BE49-F238E27FC236}">
                  <a16:creationId xmlns:a16="http://schemas.microsoft.com/office/drawing/2014/main" id="{CB813F18-1BAF-4424-8753-482B07782B7E}"/>
                </a:ext>
              </a:extLst>
            </p:cNvPr>
            <p:cNvSpPr>
              <a:spLocks noChangeArrowheads="1"/>
            </p:cNvSpPr>
            <p:nvPr/>
          </p:nvSpPr>
          <p:spPr bwMode="auto">
            <a:xfrm>
              <a:off x="4507" y="3793"/>
              <a:ext cx="227" cy="227"/>
            </a:xfrm>
            <a:prstGeom prst="ellipse">
              <a:avLst/>
            </a:prstGeom>
            <a:noFill/>
            <a:ln w="9525">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800" kern="0">
                <a:solidFill>
                  <a:prstClr val="white"/>
                </a:solidFill>
                <a:latin typeface="Arial" panose="020B0604020202020204" pitchFamily="34" charset="0"/>
              </a:endParaRPr>
            </a:p>
          </p:txBody>
        </p:sp>
        <p:sp>
          <p:nvSpPr>
            <p:cNvPr id="21" name="Text Box 16">
              <a:extLst>
                <a:ext uri="{FF2B5EF4-FFF2-40B4-BE49-F238E27FC236}">
                  <a16:creationId xmlns:a16="http://schemas.microsoft.com/office/drawing/2014/main" id="{693BB0E6-EEC4-4BE7-B239-936F391FF9A6}"/>
                </a:ext>
              </a:extLst>
            </p:cNvPr>
            <p:cNvSpPr txBox="1">
              <a:spLocks noChangeArrowheads="1"/>
            </p:cNvSpPr>
            <p:nvPr/>
          </p:nvSpPr>
          <p:spPr bwMode="auto">
            <a:xfrm>
              <a:off x="1111" y="2024"/>
              <a:ext cx="10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s-ES" altLang="en-US" sz="1800" kern="0" dirty="0">
                  <a:solidFill>
                    <a:prstClr val="white"/>
                  </a:solidFill>
                  <a:cs typeface="Calibri" panose="020F0502020204030204" pitchFamily="34" charset="0"/>
                </a:rPr>
                <a:t>Conocimiento</a:t>
              </a:r>
            </a:p>
          </p:txBody>
        </p:sp>
        <p:sp>
          <p:nvSpPr>
            <p:cNvPr id="22" name="Text Box 17">
              <a:extLst>
                <a:ext uri="{FF2B5EF4-FFF2-40B4-BE49-F238E27FC236}">
                  <a16:creationId xmlns:a16="http://schemas.microsoft.com/office/drawing/2014/main" id="{7EB3DF3C-AB70-4EFF-972E-6DE59FFE3D27}"/>
                </a:ext>
              </a:extLst>
            </p:cNvPr>
            <p:cNvSpPr txBox="1">
              <a:spLocks noChangeArrowheads="1"/>
            </p:cNvSpPr>
            <p:nvPr/>
          </p:nvSpPr>
          <p:spPr bwMode="auto">
            <a:xfrm>
              <a:off x="3379" y="2045"/>
              <a:ext cx="10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s-ES" altLang="en-US" sz="1800" kern="0" dirty="0">
                  <a:solidFill>
                    <a:prstClr val="white"/>
                  </a:solidFill>
                  <a:cs typeface="Calibri" panose="020F0502020204030204" pitchFamily="34" charset="0"/>
                </a:rPr>
                <a:t>Organización</a:t>
              </a:r>
            </a:p>
          </p:txBody>
        </p:sp>
        <p:sp>
          <p:nvSpPr>
            <p:cNvPr id="23" name="Text Box 18">
              <a:extLst>
                <a:ext uri="{FF2B5EF4-FFF2-40B4-BE49-F238E27FC236}">
                  <a16:creationId xmlns:a16="http://schemas.microsoft.com/office/drawing/2014/main" id="{41A19691-0C8C-4C96-BDD4-DBDAC388E14B}"/>
                </a:ext>
              </a:extLst>
            </p:cNvPr>
            <p:cNvSpPr txBox="1">
              <a:spLocks noChangeArrowheads="1"/>
            </p:cNvSpPr>
            <p:nvPr/>
          </p:nvSpPr>
          <p:spPr bwMode="auto">
            <a:xfrm>
              <a:off x="1131" y="3172"/>
              <a:ext cx="106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n-AU" altLang="en-US" sz="1800" kern="0" dirty="0">
                  <a:solidFill>
                    <a:prstClr val="white"/>
                  </a:solidFill>
                  <a:cs typeface="Calibri" panose="020F0502020204030204" pitchFamily="34" charset="0"/>
                </a:rPr>
                <a:t>Feedback/ </a:t>
              </a:r>
              <a:r>
                <a:rPr lang="en-AU" altLang="en-US" sz="1800" kern="0" dirty="0" err="1">
                  <a:solidFill>
                    <a:prstClr val="white"/>
                  </a:solidFill>
                  <a:cs typeface="Calibri" panose="020F0502020204030204" pitchFamily="34" charset="0"/>
                </a:rPr>
                <a:t>Entrenar</a:t>
              </a:r>
              <a:endParaRPr lang="en-AU" altLang="en-US" sz="1800" kern="0" dirty="0">
                <a:solidFill>
                  <a:prstClr val="white"/>
                </a:solidFill>
                <a:cs typeface="Calibri" panose="020F0502020204030204" pitchFamily="34" charset="0"/>
              </a:endParaRPr>
            </a:p>
          </p:txBody>
        </p:sp>
        <p:sp>
          <p:nvSpPr>
            <p:cNvPr id="24" name="Text Box 19">
              <a:extLst>
                <a:ext uri="{FF2B5EF4-FFF2-40B4-BE49-F238E27FC236}">
                  <a16:creationId xmlns:a16="http://schemas.microsoft.com/office/drawing/2014/main" id="{D6E25E84-8F56-4A42-86DE-8FAE7D025A97}"/>
                </a:ext>
              </a:extLst>
            </p:cNvPr>
            <p:cNvSpPr txBox="1">
              <a:spLocks noChangeArrowheads="1"/>
            </p:cNvSpPr>
            <p:nvPr/>
          </p:nvSpPr>
          <p:spPr bwMode="auto">
            <a:xfrm>
              <a:off x="3397" y="3284"/>
              <a:ext cx="10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s-ES" altLang="en-US" sz="1800" kern="0" dirty="0">
                  <a:solidFill>
                    <a:prstClr val="white"/>
                  </a:solidFill>
                  <a:cs typeface="Calibri" panose="020F0502020204030204" pitchFamily="34" charset="0"/>
                </a:rPr>
                <a:t>Observación</a:t>
              </a:r>
            </a:p>
          </p:txBody>
        </p:sp>
        <p:sp>
          <p:nvSpPr>
            <p:cNvPr id="25" name="Text Box 20">
              <a:extLst>
                <a:ext uri="{FF2B5EF4-FFF2-40B4-BE49-F238E27FC236}">
                  <a16:creationId xmlns:a16="http://schemas.microsoft.com/office/drawing/2014/main" id="{9850433C-AD83-401A-A5A8-A1705523649C}"/>
                </a:ext>
              </a:extLst>
            </p:cNvPr>
            <p:cNvSpPr txBox="1">
              <a:spLocks noChangeArrowheads="1"/>
            </p:cNvSpPr>
            <p:nvPr/>
          </p:nvSpPr>
          <p:spPr bwMode="auto">
            <a:xfrm>
              <a:off x="517" y="1881"/>
              <a:ext cx="54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spcBef>
                  <a:spcPct val="50000"/>
                </a:spcBef>
                <a:buFont typeface="Wingdings" panose="05000000000000000000" pitchFamily="2" charset="2"/>
                <a:buChar char="§"/>
                <a:defRPr/>
              </a:pPr>
              <a:r>
                <a:rPr lang="es-ES" altLang="en-US" sz="1000" b="1" kern="0" dirty="0">
                  <a:solidFill>
                    <a:prstClr val="black"/>
                  </a:solidFill>
                  <a:cs typeface="Calibri" panose="020F0502020204030204" pitchFamily="34" charset="0"/>
                </a:rPr>
                <a:t>Uno mismo</a:t>
              </a:r>
            </a:p>
            <a:p>
              <a:pPr marL="171450" indent="-171450">
                <a:spcBef>
                  <a:spcPct val="50000"/>
                </a:spcBef>
                <a:buFont typeface="Wingdings" panose="05000000000000000000" pitchFamily="2" charset="2"/>
                <a:buChar char="§"/>
                <a:defRPr/>
              </a:pPr>
              <a:r>
                <a:rPr lang="es-ES" altLang="en-US" sz="1000" b="1" kern="0" dirty="0">
                  <a:solidFill>
                    <a:prstClr val="black"/>
                  </a:solidFill>
                  <a:cs typeface="Calibri" panose="020F0502020204030204" pitchFamily="34" charset="0"/>
                </a:rPr>
                <a:t>Jugadores</a:t>
              </a:r>
            </a:p>
            <a:p>
              <a:pPr marL="171450" indent="-171450">
                <a:spcBef>
                  <a:spcPct val="50000"/>
                </a:spcBef>
                <a:buFont typeface="Wingdings" panose="05000000000000000000" pitchFamily="2" charset="2"/>
                <a:buChar char="§"/>
                <a:defRPr/>
              </a:pPr>
              <a:r>
                <a:rPr lang="es-ES" altLang="en-US" sz="1000" b="1" kern="0" dirty="0">
                  <a:solidFill>
                    <a:prstClr val="black"/>
                  </a:solidFill>
                  <a:cs typeface="Calibri" panose="020F0502020204030204" pitchFamily="34" charset="0"/>
                </a:rPr>
                <a:t>Juego</a:t>
              </a:r>
            </a:p>
          </p:txBody>
        </p:sp>
        <p:sp>
          <p:nvSpPr>
            <p:cNvPr id="26" name="Text Box 21">
              <a:extLst>
                <a:ext uri="{FF2B5EF4-FFF2-40B4-BE49-F238E27FC236}">
                  <a16:creationId xmlns:a16="http://schemas.microsoft.com/office/drawing/2014/main" id="{3B6E76DA-1F3C-4E64-812E-89F41BC211F8}"/>
                </a:ext>
              </a:extLst>
            </p:cNvPr>
            <p:cNvSpPr txBox="1">
              <a:spLocks noChangeArrowheads="1"/>
            </p:cNvSpPr>
            <p:nvPr/>
          </p:nvSpPr>
          <p:spPr bwMode="auto">
            <a:xfrm>
              <a:off x="4667" y="1924"/>
              <a:ext cx="72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spcBef>
                  <a:spcPct val="50000"/>
                </a:spcBef>
                <a:buFont typeface="Wingdings" panose="05000000000000000000" pitchFamily="2" charset="2"/>
                <a:buChar char="§"/>
                <a:defRPr/>
              </a:pPr>
              <a:r>
                <a:rPr lang="es-ES" altLang="en-US" sz="1000" b="1" kern="0" dirty="0">
                  <a:solidFill>
                    <a:prstClr val="black"/>
                  </a:solidFill>
                  <a:cs typeface="Calibri" panose="020F0502020204030204" pitchFamily="34" charset="0"/>
                </a:rPr>
                <a:t>Planificar</a:t>
              </a:r>
            </a:p>
            <a:p>
              <a:pPr marL="171450" indent="-171450">
                <a:spcBef>
                  <a:spcPct val="50000"/>
                </a:spcBef>
                <a:buFont typeface="Wingdings" panose="05000000000000000000" pitchFamily="2" charset="2"/>
                <a:buChar char="§"/>
                <a:defRPr/>
              </a:pPr>
              <a:r>
                <a:rPr lang="es-ES" altLang="en-US" sz="1000" b="1" kern="0" dirty="0">
                  <a:solidFill>
                    <a:prstClr val="black"/>
                  </a:solidFill>
                  <a:cs typeface="Calibri" panose="020F0502020204030204" pitchFamily="34" charset="0"/>
                </a:rPr>
                <a:t>Preparar</a:t>
              </a:r>
            </a:p>
            <a:p>
              <a:pPr marL="171450" indent="-171450">
                <a:spcBef>
                  <a:spcPct val="50000"/>
                </a:spcBef>
                <a:buFont typeface="Wingdings" panose="05000000000000000000" pitchFamily="2" charset="2"/>
                <a:buChar char="§"/>
                <a:defRPr/>
              </a:pPr>
              <a:r>
                <a:rPr lang="es-ES" altLang="en-US" sz="1000" b="1" kern="0" dirty="0">
                  <a:solidFill>
                    <a:prstClr val="black"/>
                  </a:solidFill>
                  <a:cs typeface="Calibri" panose="020F0502020204030204" pitchFamily="34" charset="0"/>
                </a:rPr>
                <a:t>Gestionar</a:t>
              </a:r>
            </a:p>
          </p:txBody>
        </p:sp>
        <p:sp>
          <p:nvSpPr>
            <p:cNvPr id="27" name="Text Box 23">
              <a:extLst>
                <a:ext uri="{FF2B5EF4-FFF2-40B4-BE49-F238E27FC236}">
                  <a16:creationId xmlns:a16="http://schemas.microsoft.com/office/drawing/2014/main" id="{8F0DE82C-D94A-42D8-B1AC-B73598DEA40A}"/>
                </a:ext>
              </a:extLst>
            </p:cNvPr>
            <p:cNvSpPr txBox="1">
              <a:spLocks noChangeArrowheads="1"/>
            </p:cNvSpPr>
            <p:nvPr/>
          </p:nvSpPr>
          <p:spPr bwMode="auto">
            <a:xfrm>
              <a:off x="486" y="3038"/>
              <a:ext cx="680"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spcBef>
                  <a:spcPct val="50000"/>
                </a:spcBef>
                <a:buFont typeface="Wingdings" panose="05000000000000000000" pitchFamily="2" charset="2"/>
                <a:buChar char="§"/>
                <a:defRPr/>
              </a:pPr>
              <a:r>
                <a:rPr lang="es-ES" altLang="en-US" sz="1000" b="1" kern="0" dirty="0">
                  <a:solidFill>
                    <a:prstClr val="black"/>
                  </a:solidFill>
                  <a:cs typeface="Calibri" panose="020F0502020204030204" pitchFamily="34" charset="0"/>
                </a:rPr>
                <a:t>Positivo</a:t>
              </a:r>
            </a:p>
            <a:p>
              <a:pPr marL="171450" indent="-171450">
                <a:spcBef>
                  <a:spcPct val="50000"/>
                </a:spcBef>
                <a:buFont typeface="Wingdings" panose="05000000000000000000" pitchFamily="2" charset="2"/>
                <a:buChar char="§"/>
                <a:defRPr/>
              </a:pPr>
              <a:r>
                <a:rPr lang="es-ES" altLang="en-US" sz="1000" b="1" kern="0" dirty="0">
                  <a:solidFill>
                    <a:prstClr val="black"/>
                  </a:solidFill>
                  <a:cs typeface="Calibri" panose="020F0502020204030204" pitchFamily="34" charset="0"/>
                </a:rPr>
                <a:t>Especifico</a:t>
              </a:r>
            </a:p>
            <a:p>
              <a:pPr marL="171450" indent="-171450">
                <a:spcBef>
                  <a:spcPct val="50000"/>
                </a:spcBef>
                <a:buFont typeface="Wingdings" panose="05000000000000000000" pitchFamily="2" charset="2"/>
                <a:buChar char="§"/>
                <a:defRPr/>
              </a:pPr>
              <a:r>
                <a:rPr lang="es-ES" altLang="en-US" sz="1000" b="1" kern="0" dirty="0">
                  <a:solidFill>
                    <a:prstClr val="black"/>
                  </a:solidFill>
                  <a:cs typeface="Calibri" panose="020F0502020204030204" pitchFamily="34" charset="0"/>
                </a:rPr>
                <a:t>Conciso</a:t>
              </a:r>
            </a:p>
            <a:p>
              <a:pPr marL="171450" indent="-171450">
                <a:spcBef>
                  <a:spcPct val="50000"/>
                </a:spcBef>
                <a:buFont typeface="Wingdings" panose="05000000000000000000" pitchFamily="2" charset="2"/>
                <a:buChar char="§"/>
                <a:defRPr/>
              </a:pPr>
              <a:r>
                <a:rPr lang="es-ES" altLang="en-US" sz="1000" b="1" kern="0" dirty="0" err="1">
                  <a:solidFill>
                    <a:prstClr val="black"/>
                  </a:solidFill>
                  <a:cs typeface="Calibri" panose="020F0502020204030204" pitchFamily="34" charset="0"/>
                </a:rPr>
                <a:t>Feedback</a:t>
              </a:r>
              <a:endParaRPr lang="es-ES" altLang="en-US" sz="1000" b="1" kern="0" dirty="0">
                <a:solidFill>
                  <a:prstClr val="black"/>
                </a:solidFill>
                <a:cs typeface="Calibri" panose="020F0502020204030204" pitchFamily="34" charset="0"/>
              </a:endParaRPr>
            </a:p>
          </p:txBody>
        </p:sp>
        <p:sp>
          <p:nvSpPr>
            <p:cNvPr id="28" name="Text Box 24">
              <a:extLst>
                <a:ext uri="{FF2B5EF4-FFF2-40B4-BE49-F238E27FC236}">
                  <a16:creationId xmlns:a16="http://schemas.microsoft.com/office/drawing/2014/main" id="{C17F6705-B068-4307-9EA4-487B160B6F23}"/>
                </a:ext>
              </a:extLst>
            </p:cNvPr>
            <p:cNvSpPr txBox="1">
              <a:spLocks noChangeArrowheads="1"/>
            </p:cNvSpPr>
            <p:nvPr/>
          </p:nvSpPr>
          <p:spPr bwMode="auto">
            <a:xfrm>
              <a:off x="2245" y="2662"/>
              <a:ext cx="11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s-ES" altLang="en-US" sz="1800" kern="0" dirty="0">
                  <a:solidFill>
                    <a:prstClr val="black"/>
                  </a:solidFill>
                  <a:cs typeface="Calibri" panose="020F0502020204030204" pitchFamily="34" charset="0"/>
                </a:rPr>
                <a:t>Comunicación</a:t>
              </a:r>
            </a:p>
          </p:txBody>
        </p:sp>
        <p:sp>
          <p:nvSpPr>
            <p:cNvPr id="29" name="Line 25">
              <a:extLst>
                <a:ext uri="{FF2B5EF4-FFF2-40B4-BE49-F238E27FC236}">
                  <a16:creationId xmlns:a16="http://schemas.microsoft.com/office/drawing/2014/main" id="{B59C73EC-F627-48D4-908C-8DE3772192CF}"/>
                </a:ext>
              </a:extLst>
            </p:cNvPr>
            <p:cNvSpPr>
              <a:spLocks noChangeShapeType="1"/>
            </p:cNvSpPr>
            <p:nvPr/>
          </p:nvSpPr>
          <p:spPr bwMode="auto">
            <a:xfrm>
              <a:off x="2200" y="2160"/>
              <a:ext cx="1179" cy="0"/>
            </a:xfrm>
            <a:prstGeom prst="line">
              <a:avLst/>
            </a:prstGeom>
            <a:noFill/>
            <a:ln w="28575">
              <a:solidFill>
                <a:sysClr val="window" lastClr="FFFFFF"/>
              </a:solidFill>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0" name="Line 26">
              <a:extLst>
                <a:ext uri="{FF2B5EF4-FFF2-40B4-BE49-F238E27FC236}">
                  <a16:creationId xmlns:a16="http://schemas.microsoft.com/office/drawing/2014/main" id="{5195F34C-3D66-4B07-9909-32F962EBCCCB}"/>
                </a:ext>
              </a:extLst>
            </p:cNvPr>
            <p:cNvSpPr>
              <a:spLocks noChangeShapeType="1"/>
            </p:cNvSpPr>
            <p:nvPr/>
          </p:nvSpPr>
          <p:spPr bwMode="auto">
            <a:xfrm>
              <a:off x="3923" y="2568"/>
              <a:ext cx="0" cy="408"/>
            </a:xfrm>
            <a:prstGeom prst="line">
              <a:avLst/>
            </a:prstGeom>
            <a:noFill/>
            <a:ln w="28575">
              <a:solidFill>
                <a:sysClr val="window" lastClr="FFFFFF"/>
              </a:solidFill>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1" name="Line 27">
              <a:extLst>
                <a:ext uri="{FF2B5EF4-FFF2-40B4-BE49-F238E27FC236}">
                  <a16:creationId xmlns:a16="http://schemas.microsoft.com/office/drawing/2014/main" id="{B569FCF6-CFCC-4CF9-A266-3275E4738BD8}"/>
                </a:ext>
              </a:extLst>
            </p:cNvPr>
            <p:cNvSpPr>
              <a:spLocks noChangeShapeType="1"/>
            </p:cNvSpPr>
            <p:nvPr/>
          </p:nvSpPr>
          <p:spPr bwMode="auto">
            <a:xfrm flipH="1" flipV="1">
              <a:off x="2200" y="3339"/>
              <a:ext cx="1179" cy="0"/>
            </a:xfrm>
            <a:prstGeom prst="line">
              <a:avLst/>
            </a:prstGeom>
            <a:noFill/>
            <a:ln w="28575">
              <a:solidFill>
                <a:sysClr val="window" lastClr="FFFFFF"/>
              </a:solidFill>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2" name="Line 28">
              <a:extLst>
                <a:ext uri="{FF2B5EF4-FFF2-40B4-BE49-F238E27FC236}">
                  <a16:creationId xmlns:a16="http://schemas.microsoft.com/office/drawing/2014/main" id="{664DBADD-EBA9-4B1C-B55C-D6D8A6AB6958}"/>
                </a:ext>
              </a:extLst>
            </p:cNvPr>
            <p:cNvSpPr>
              <a:spLocks noChangeShapeType="1"/>
            </p:cNvSpPr>
            <p:nvPr/>
          </p:nvSpPr>
          <p:spPr bwMode="auto">
            <a:xfrm flipV="1">
              <a:off x="1610" y="2568"/>
              <a:ext cx="0" cy="408"/>
            </a:xfrm>
            <a:prstGeom prst="line">
              <a:avLst/>
            </a:prstGeom>
            <a:noFill/>
            <a:ln w="28575">
              <a:solidFill>
                <a:sysClr val="window" lastClr="FFFFFF"/>
              </a:solidFill>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3" name="Line 29">
              <a:extLst>
                <a:ext uri="{FF2B5EF4-FFF2-40B4-BE49-F238E27FC236}">
                  <a16:creationId xmlns:a16="http://schemas.microsoft.com/office/drawing/2014/main" id="{0C170A4F-B5F1-4F8E-A735-A56004D531D1}"/>
                </a:ext>
              </a:extLst>
            </p:cNvPr>
            <p:cNvSpPr>
              <a:spLocks noChangeShapeType="1"/>
            </p:cNvSpPr>
            <p:nvPr/>
          </p:nvSpPr>
          <p:spPr bwMode="auto">
            <a:xfrm>
              <a:off x="2200" y="2614"/>
              <a:ext cx="90" cy="90"/>
            </a:xfrm>
            <a:prstGeom prst="line">
              <a:avLst/>
            </a:prstGeom>
            <a:noFill/>
            <a:ln w="28575">
              <a:solidFill>
                <a:sysClr val="window" lastClr="FFFFFF"/>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4" name="Line 30">
              <a:extLst>
                <a:ext uri="{FF2B5EF4-FFF2-40B4-BE49-F238E27FC236}">
                  <a16:creationId xmlns:a16="http://schemas.microsoft.com/office/drawing/2014/main" id="{F766F8F7-C7D8-442A-BF49-A1A350DBB257}"/>
                </a:ext>
              </a:extLst>
            </p:cNvPr>
            <p:cNvSpPr>
              <a:spLocks noChangeShapeType="1"/>
            </p:cNvSpPr>
            <p:nvPr/>
          </p:nvSpPr>
          <p:spPr bwMode="auto">
            <a:xfrm flipV="1">
              <a:off x="2200" y="2840"/>
              <a:ext cx="136" cy="136"/>
            </a:xfrm>
            <a:prstGeom prst="line">
              <a:avLst/>
            </a:prstGeom>
            <a:noFill/>
            <a:ln w="28575">
              <a:solidFill>
                <a:sysClr val="window" lastClr="FFFFFF"/>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5" name="Line 31">
              <a:extLst>
                <a:ext uri="{FF2B5EF4-FFF2-40B4-BE49-F238E27FC236}">
                  <a16:creationId xmlns:a16="http://schemas.microsoft.com/office/drawing/2014/main" id="{8B17E7D5-43EE-4DF5-A24C-557D3E21F136}"/>
                </a:ext>
              </a:extLst>
            </p:cNvPr>
            <p:cNvSpPr>
              <a:spLocks noChangeShapeType="1"/>
            </p:cNvSpPr>
            <p:nvPr/>
          </p:nvSpPr>
          <p:spPr bwMode="auto">
            <a:xfrm flipV="1">
              <a:off x="3288" y="2614"/>
              <a:ext cx="91" cy="90"/>
            </a:xfrm>
            <a:prstGeom prst="line">
              <a:avLst/>
            </a:prstGeom>
            <a:noFill/>
            <a:ln w="28575">
              <a:solidFill>
                <a:sysClr val="window" lastClr="FFFFFF"/>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sp>
          <p:nvSpPr>
            <p:cNvPr id="36" name="Line 32">
              <a:extLst>
                <a:ext uri="{FF2B5EF4-FFF2-40B4-BE49-F238E27FC236}">
                  <a16:creationId xmlns:a16="http://schemas.microsoft.com/office/drawing/2014/main" id="{F72581C5-AD08-4B82-91FD-EC57A56CAE07}"/>
                </a:ext>
              </a:extLst>
            </p:cNvPr>
            <p:cNvSpPr>
              <a:spLocks noChangeShapeType="1"/>
            </p:cNvSpPr>
            <p:nvPr/>
          </p:nvSpPr>
          <p:spPr bwMode="auto">
            <a:xfrm>
              <a:off x="3288" y="2886"/>
              <a:ext cx="91" cy="90"/>
            </a:xfrm>
            <a:prstGeom prst="line">
              <a:avLst/>
            </a:prstGeom>
            <a:noFill/>
            <a:ln w="28575">
              <a:solidFill>
                <a:sysClr val="window" lastClr="FFFFFF"/>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AU" kern="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653C109F-3588-4AD5-80C7-2738F748DDC3}"/>
              </a:ext>
            </a:extLst>
          </p:cNvPr>
          <p:cNvSpPr txBox="1">
            <a:spLocks noChangeArrowheads="1"/>
          </p:cNvSpPr>
          <p:nvPr/>
        </p:nvSpPr>
        <p:spPr bwMode="auto">
          <a:xfrm>
            <a:off x="1524000" y="4254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3200" b="1" dirty="0">
                <a:latin typeface="Calibri" panose="020F0502020204030204" pitchFamily="34" charset="0"/>
                <a:cs typeface="Calibri" panose="020F0502020204030204" pitchFamily="34" charset="0"/>
              </a:rPr>
              <a:t>Organización</a:t>
            </a:r>
          </a:p>
        </p:txBody>
      </p:sp>
      <p:graphicFrame>
        <p:nvGraphicFramePr>
          <p:cNvPr id="5" name="Table 4">
            <a:extLst>
              <a:ext uri="{FF2B5EF4-FFF2-40B4-BE49-F238E27FC236}">
                <a16:creationId xmlns:a16="http://schemas.microsoft.com/office/drawing/2014/main" id="{D60DB43A-5C6B-4904-A479-AB438C3A3951}"/>
              </a:ext>
            </a:extLst>
          </p:cNvPr>
          <p:cNvGraphicFramePr>
            <a:graphicFrameLocks noGrp="1"/>
          </p:cNvGraphicFramePr>
          <p:nvPr/>
        </p:nvGraphicFramePr>
        <p:xfrm>
          <a:off x="2698750" y="1384301"/>
          <a:ext cx="7069138" cy="5021263"/>
        </p:xfrm>
        <a:graphic>
          <a:graphicData uri="http://schemas.openxmlformats.org/drawingml/2006/table">
            <a:tbl>
              <a:tblPr firstRow="1" bandRow="1">
                <a:tableStyleId>{5C22544A-7EE6-4342-B048-85BDC9FD1C3A}</a:tableStyleId>
              </a:tblPr>
              <a:tblGrid>
                <a:gridCol w="3782209">
                  <a:extLst>
                    <a:ext uri="{9D8B030D-6E8A-4147-A177-3AD203B41FA5}">
                      <a16:colId xmlns:a16="http://schemas.microsoft.com/office/drawing/2014/main" val="3052790290"/>
                    </a:ext>
                  </a:extLst>
                </a:gridCol>
                <a:gridCol w="3286929">
                  <a:extLst>
                    <a:ext uri="{9D8B030D-6E8A-4147-A177-3AD203B41FA5}">
                      <a16:colId xmlns:a16="http://schemas.microsoft.com/office/drawing/2014/main" val="1689976160"/>
                    </a:ext>
                  </a:extLst>
                </a:gridCol>
              </a:tblGrid>
              <a:tr h="5021263">
                <a:tc>
                  <a:txBody>
                    <a:bodyPr/>
                    <a:lstStyle/>
                    <a:p>
                      <a:pPr algn="ctr"/>
                      <a:r>
                        <a:rPr lang="en-US" sz="2400" dirty="0">
                          <a:solidFill>
                            <a:schemeClr val="tx1"/>
                          </a:solidFill>
                          <a:latin typeface="Calibri" panose="020F0502020204030204" pitchFamily="34" charset="0"/>
                          <a:cs typeface="Calibri" panose="020F0502020204030204" pitchFamily="34" charset="0"/>
                        </a:rPr>
                        <a:t>ESTILOS DE ENTRENAR:</a:t>
                      </a:r>
                    </a:p>
                    <a:p>
                      <a:pPr algn="ctr"/>
                      <a:endParaRPr lang="en-US" sz="1300" dirty="0">
                        <a:solidFill>
                          <a:schemeClr val="tx1"/>
                        </a:solidFill>
                        <a:latin typeface="Calibri" panose="020F0502020204030204" pitchFamily="34" charset="0"/>
                        <a:cs typeface="Calibri" panose="020F0502020204030204" pitchFamily="34" charset="0"/>
                      </a:endParaRPr>
                    </a:p>
                    <a:p>
                      <a:pPr marL="342900" lvl="0" indent="-342900" algn="ctr">
                        <a:spcBef>
                          <a:spcPts val="795"/>
                        </a:spcBef>
                        <a:spcAft>
                          <a:spcPts val="0"/>
                        </a:spcAft>
                        <a:buFont typeface="Arial" panose="020B0604020202020204" pitchFamily="34" charset="0"/>
                        <a:buChar char="•"/>
                        <a:tabLst>
                          <a:tab pos="1118870" algn="l"/>
                          <a:tab pos="1119505" algn="l"/>
                        </a:tabLst>
                      </a:pPr>
                      <a:r>
                        <a:rPr lang="en-GB" sz="2000" b="1"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De Mando – </a:t>
                      </a:r>
                      <a:r>
                        <a:rPr lang="es-ES" sz="2000" b="0" spc="-25"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el entrenador toma las decisiones</a:t>
                      </a:r>
                    </a:p>
                    <a:p>
                      <a:pPr algn="ctr">
                        <a:spcAft>
                          <a:spcPts val="0"/>
                        </a:spcAft>
                      </a:pPr>
                      <a:r>
                        <a:rPr lang="en-GB" sz="20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endParaRPr lang="en-AU" sz="20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342900" lvl="0" indent="-342900" algn="ctr">
                        <a:spcBef>
                          <a:spcPts val="1360"/>
                        </a:spcBef>
                        <a:spcAft>
                          <a:spcPts val="0"/>
                        </a:spcAft>
                        <a:buFont typeface="Arial" panose="020B0604020202020204" pitchFamily="34" charset="0"/>
                        <a:buChar char="•"/>
                        <a:tabLst>
                          <a:tab pos="1118870" algn="l"/>
                          <a:tab pos="1119505" algn="l"/>
                        </a:tabLst>
                      </a:pPr>
                      <a:r>
                        <a:rPr lang="es-ES" sz="2000" b="1" spc="-25"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Observacional</a:t>
                      </a:r>
                      <a:r>
                        <a:rPr lang="en-GB" sz="2000" b="1" spc="-25" dirty="0">
                          <a:solidFill>
                            <a:schemeClr val="tx1"/>
                          </a:solidFill>
                          <a:effectLst/>
                          <a:latin typeface="Calibri" panose="020F0502020204030204" pitchFamily="34" charset="0"/>
                          <a:ea typeface="Arial" panose="020B0604020202020204" pitchFamily="34" charset="0"/>
                          <a:cs typeface="Calibri" panose="020F0502020204030204" pitchFamily="34" charset="0"/>
                        </a:rPr>
                        <a:t> – </a:t>
                      </a:r>
                      <a:r>
                        <a:rPr lang="es-ES" sz="2000" b="0" spc="-25"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apártate y observa</a:t>
                      </a:r>
                    </a:p>
                    <a:p>
                      <a:pPr algn="ctr">
                        <a:spcAft>
                          <a:spcPts val="0"/>
                        </a:spcAft>
                      </a:pPr>
                      <a:r>
                        <a:rPr lang="en-GB" sz="20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endParaRPr lang="en-AU" sz="20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342900" lvl="0" indent="-342900" algn="ctr">
                        <a:spcBef>
                          <a:spcPts val="1380"/>
                        </a:spcBef>
                        <a:spcAft>
                          <a:spcPts val="0"/>
                        </a:spcAft>
                        <a:buFont typeface="Arial" panose="020B0604020202020204" pitchFamily="34" charset="0"/>
                        <a:buChar char="•"/>
                        <a:tabLst>
                          <a:tab pos="1118870" algn="l"/>
                          <a:tab pos="1119505" algn="l"/>
                        </a:tabLst>
                      </a:pPr>
                      <a:r>
                        <a:rPr lang="es-ES" sz="2000" b="1" spc="-25"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Cooperativo – </a:t>
                      </a:r>
                      <a:r>
                        <a:rPr lang="es-ES" sz="2000" b="0" spc="-25"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 los jugadores y el entrenador comparten las decisiones</a:t>
                      </a:r>
                    </a:p>
                    <a:p>
                      <a:pPr algn="ctr"/>
                      <a:endParaRPr lang="en-AU" sz="1300" dirty="0">
                        <a:solidFill>
                          <a:schemeClr val="tx1"/>
                        </a:solidFill>
                        <a:latin typeface="Calibri" panose="020F0502020204030204" pitchFamily="34" charset="0"/>
                        <a:cs typeface="Calibri" panose="020F0502020204030204" pitchFamily="34" charset="0"/>
                      </a:endParaRPr>
                    </a:p>
                  </a:txBody>
                  <a:tcPr marL="91451" marR="91451" marT="45717" marB="45717"/>
                </a:tc>
                <a:tc>
                  <a:txBody>
                    <a:bodyPr/>
                    <a:lstStyle/>
                    <a:p>
                      <a:pPr algn="ctr"/>
                      <a:r>
                        <a:rPr lang="en-US" sz="2400" dirty="0">
                          <a:solidFill>
                            <a:schemeClr val="tx1"/>
                          </a:solidFill>
                          <a:latin typeface="Calibri" panose="020F0502020204030204" pitchFamily="34" charset="0"/>
                          <a:cs typeface="Calibri" panose="020F0502020204030204" pitchFamily="34" charset="0"/>
                        </a:rPr>
                        <a:t>ESTILOS DE APRENDER:</a:t>
                      </a:r>
                    </a:p>
                    <a:p>
                      <a:pPr algn="ctr"/>
                      <a:endParaRPr lang="en-US" sz="1300" dirty="0">
                        <a:solidFill>
                          <a:schemeClr val="tx1"/>
                        </a:solidFill>
                        <a:latin typeface="Calibri" panose="020F0502020204030204" pitchFamily="34" charset="0"/>
                        <a:cs typeface="Calibri" panose="020F0502020204030204" pitchFamily="34" charset="0"/>
                      </a:endParaRPr>
                    </a:p>
                    <a:p>
                      <a:pPr marL="628650" lvl="1" indent="-285750">
                        <a:buFont typeface="Arial" panose="020B0604020202020204" pitchFamily="34" charset="0"/>
                        <a:buChar char="•"/>
                      </a:pPr>
                      <a:r>
                        <a:rPr lang="es-ES" sz="2000" b="1" kern="1200" dirty="0">
                          <a:solidFill>
                            <a:schemeClr val="tx1"/>
                          </a:solidFill>
                          <a:effectLst/>
                          <a:latin typeface="Calibri" panose="020F0502020204030204" pitchFamily="34" charset="0"/>
                          <a:ea typeface="+mn-ea"/>
                          <a:cs typeface="Calibri" panose="020F0502020204030204" pitchFamily="34" charset="0"/>
                        </a:rPr>
                        <a:t>Visual –</a:t>
                      </a:r>
                      <a:r>
                        <a:rPr lang="es-ES" sz="2000" b="0" kern="1200" dirty="0">
                          <a:solidFill>
                            <a:schemeClr val="tx1"/>
                          </a:solidFill>
                          <a:effectLst/>
                          <a:latin typeface="Calibri" panose="020F0502020204030204" pitchFamily="34" charset="0"/>
                          <a:ea typeface="+mn-ea"/>
                          <a:cs typeface="Calibri" panose="020F0502020204030204" pitchFamily="34" charset="0"/>
                        </a:rPr>
                        <a:t> aprender mirando, es decir una demostración </a:t>
                      </a:r>
                    </a:p>
                    <a:p>
                      <a:pPr marL="628650" lvl="1" indent="-285750">
                        <a:buFont typeface="Arial" panose="020B0604020202020204" pitchFamily="34" charset="0"/>
                        <a:buChar char="•"/>
                      </a:pPr>
                      <a:endParaRPr lang="es-ES" sz="2000" b="0" kern="1200" dirty="0">
                        <a:solidFill>
                          <a:schemeClr val="tx1"/>
                        </a:solidFill>
                        <a:effectLst/>
                        <a:latin typeface="Calibri" panose="020F0502020204030204" pitchFamily="34" charset="0"/>
                        <a:ea typeface="+mn-ea"/>
                        <a:cs typeface="Calibri" panose="020F0502020204030204" pitchFamily="34" charset="0"/>
                      </a:endParaRPr>
                    </a:p>
                    <a:p>
                      <a:pPr marL="628650" lvl="1" indent="-285750">
                        <a:buFont typeface="Arial" panose="020B0604020202020204" pitchFamily="34" charset="0"/>
                        <a:buChar char="•"/>
                      </a:pPr>
                      <a:r>
                        <a:rPr lang="es-ES" sz="2000" b="1" kern="1200" dirty="0">
                          <a:solidFill>
                            <a:schemeClr val="tx1"/>
                          </a:solidFill>
                          <a:effectLst/>
                          <a:latin typeface="Calibri" panose="020F0502020204030204" pitchFamily="34" charset="0"/>
                          <a:ea typeface="+mn-ea"/>
                          <a:cs typeface="Calibri" panose="020F0502020204030204" pitchFamily="34" charset="0"/>
                        </a:rPr>
                        <a:t>Auditivo –</a:t>
                      </a:r>
                      <a:r>
                        <a:rPr lang="es-ES" sz="2000" b="0" kern="1200" dirty="0">
                          <a:solidFill>
                            <a:schemeClr val="tx1"/>
                          </a:solidFill>
                          <a:effectLst/>
                          <a:latin typeface="Calibri" panose="020F0502020204030204" pitchFamily="34" charset="0"/>
                          <a:ea typeface="+mn-ea"/>
                          <a:cs typeface="Calibri" panose="020F0502020204030204" pitchFamily="34" charset="0"/>
                        </a:rPr>
                        <a:t> aprender escuchando, es decir instrucción / explicación</a:t>
                      </a:r>
                    </a:p>
                    <a:p>
                      <a:pPr marL="628650" lvl="1" indent="-285750">
                        <a:buFont typeface="Arial" panose="020B0604020202020204" pitchFamily="34" charset="0"/>
                        <a:buChar char="•"/>
                      </a:pPr>
                      <a:endParaRPr lang="es-ES" sz="2000" b="0" kern="1200" dirty="0">
                        <a:solidFill>
                          <a:schemeClr val="tx1"/>
                        </a:solidFill>
                        <a:effectLst/>
                        <a:latin typeface="Calibri" panose="020F0502020204030204" pitchFamily="34" charset="0"/>
                        <a:ea typeface="+mn-ea"/>
                        <a:cs typeface="Calibri" panose="020F0502020204030204" pitchFamily="34" charset="0"/>
                      </a:endParaRPr>
                    </a:p>
                    <a:p>
                      <a:pPr marL="628650" lvl="1" indent="-285750">
                        <a:buFont typeface="Arial" panose="020B0604020202020204" pitchFamily="34" charset="0"/>
                        <a:buChar char="•"/>
                      </a:pPr>
                      <a:r>
                        <a:rPr lang="es-ES" sz="2000" b="1" kern="1200" dirty="0">
                          <a:solidFill>
                            <a:schemeClr val="tx1"/>
                          </a:solidFill>
                          <a:effectLst/>
                          <a:latin typeface="Calibri" panose="020F0502020204030204" pitchFamily="34" charset="0"/>
                          <a:ea typeface="+mn-ea"/>
                          <a:cs typeface="Calibri" panose="020F0502020204030204" pitchFamily="34" charset="0"/>
                        </a:rPr>
                        <a:t>Cenestésico –</a:t>
                      </a:r>
                      <a:r>
                        <a:rPr lang="es-ES" sz="2000" b="0" kern="1200" dirty="0">
                          <a:solidFill>
                            <a:schemeClr val="tx1"/>
                          </a:solidFill>
                          <a:effectLst/>
                          <a:latin typeface="Calibri" panose="020F0502020204030204" pitchFamily="34" charset="0"/>
                          <a:ea typeface="+mn-ea"/>
                          <a:cs typeface="Calibri" panose="020F0502020204030204" pitchFamily="34" charset="0"/>
                        </a:rPr>
                        <a:t> aprender haciendo </a:t>
                      </a:r>
                    </a:p>
                    <a:p>
                      <a:pPr algn="ctr"/>
                      <a:endParaRPr lang="en-AU" sz="1300" dirty="0">
                        <a:solidFill>
                          <a:schemeClr val="tx1"/>
                        </a:solidFill>
                        <a:latin typeface="Calibri" panose="020F0502020204030204" pitchFamily="34" charset="0"/>
                        <a:cs typeface="Calibri" panose="020F0502020204030204" pitchFamily="34" charset="0"/>
                      </a:endParaRPr>
                    </a:p>
                  </a:txBody>
                  <a:tcPr marL="91451" marR="91451" marT="45717" marB="45717"/>
                </a:tc>
                <a:extLst>
                  <a:ext uri="{0D108BD9-81ED-4DB2-BD59-A6C34878D82A}">
                    <a16:rowId xmlns:a16="http://schemas.microsoft.com/office/drawing/2014/main" val="411394924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6">
            <a:extLst>
              <a:ext uri="{FF2B5EF4-FFF2-40B4-BE49-F238E27FC236}">
                <a16:creationId xmlns:a16="http://schemas.microsoft.com/office/drawing/2014/main" id="{05E56E2F-4AAB-4844-B1CE-FD77EF12353F}"/>
              </a:ext>
            </a:extLst>
          </p:cNvPr>
          <p:cNvGrpSpPr>
            <a:grpSpLocks/>
          </p:cNvGrpSpPr>
          <p:nvPr/>
        </p:nvGrpSpPr>
        <p:grpSpPr bwMode="auto">
          <a:xfrm>
            <a:off x="6816726" y="1671639"/>
            <a:ext cx="2879725" cy="3514725"/>
            <a:chOff x="8448" y="589"/>
            <a:chExt cx="4534" cy="5536"/>
          </a:xfrm>
        </p:grpSpPr>
        <p:sp>
          <p:nvSpPr>
            <p:cNvPr id="14341" name="Rectangle 53">
              <a:extLst>
                <a:ext uri="{FF2B5EF4-FFF2-40B4-BE49-F238E27FC236}">
                  <a16:creationId xmlns:a16="http://schemas.microsoft.com/office/drawing/2014/main" id="{07861A8D-2561-4D9D-9D31-C6F40FCEDC40}"/>
                </a:ext>
              </a:extLst>
            </p:cNvPr>
            <p:cNvSpPr>
              <a:spLocks noChangeArrowheads="1"/>
            </p:cNvSpPr>
            <p:nvPr/>
          </p:nvSpPr>
          <p:spPr bwMode="auto">
            <a:xfrm>
              <a:off x="8448" y="588"/>
              <a:ext cx="4534" cy="55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2" name="Rectangle 52">
              <a:extLst>
                <a:ext uri="{FF2B5EF4-FFF2-40B4-BE49-F238E27FC236}">
                  <a16:creationId xmlns:a16="http://schemas.microsoft.com/office/drawing/2014/main" id="{9B5045B8-9DD9-4DE6-9C6A-8708A48B9A58}"/>
                </a:ext>
              </a:extLst>
            </p:cNvPr>
            <p:cNvSpPr>
              <a:spLocks noChangeArrowheads="1"/>
            </p:cNvSpPr>
            <p:nvPr/>
          </p:nvSpPr>
          <p:spPr bwMode="auto">
            <a:xfrm>
              <a:off x="8614" y="762"/>
              <a:ext cx="4206" cy="5187"/>
            </a:xfrm>
            <a:prstGeom prst="rect">
              <a:avLst/>
            </a:prstGeom>
            <a:solidFill>
              <a:srgbClr val="006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3" name="Freeform 51">
              <a:extLst>
                <a:ext uri="{FF2B5EF4-FFF2-40B4-BE49-F238E27FC236}">
                  <a16:creationId xmlns:a16="http://schemas.microsoft.com/office/drawing/2014/main" id="{28A74DF0-DDC3-4FC7-A770-8B936FD6B800}"/>
                </a:ext>
              </a:extLst>
            </p:cNvPr>
            <p:cNvSpPr>
              <a:spLocks/>
            </p:cNvSpPr>
            <p:nvPr/>
          </p:nvSpPr>
          <p:spPr bwMode="auto">
            <a:xfrm>
              <a:off x="8614" y="4275"/>
              <a:ext cx="4206" cy="1673"/>
            </a:xfrm>
            <a:custGeom>
              <a:avLst/>
              <a:gdLst>
                <a:gd name="T0" fmla="*/ 2230 w 4206"/>
                <a:gd name="T1" fmla="*/ 4276 h 1673"/>
                <a:gd name="T2" fmla="*/ 2070 w 4206"/>
                <a:gd name="T3" fmla="*/ 4276 h 1673"/>
                <a:gd name="T4" fmla="*/ 1827 w 4206"/>
                <a:gd name="T5" fmla="*/ 4284 h 1673"/>
                <a:gd name="T6" fmla="*/ 1667 w 4206"/>
                <a:gd name="T7" fmla="*/ 4295 h 1673"/>
                <a:gd name="T8" fmla="*/ 1513 w 4206"/>
                <a:gd name="T9" fmla="*/ 4312 h 1673"/>
                <a:gd name="T10" fmla="*/ 1437 w 4206"/>
                <a:gd name="T11" fmla="*/ 4323 h 1673"/>
                <a:gd name="T12" fmla="*/ 1361 w 4206"/>
                <a:gd name="T13" fmla="*/ 4332 h 1673"/>
                <a:gd name="T14" fmla="*/ 1285 w 4206"/>
                <a:gd name="T15" fmla="*/ 4346 h 1673"/>
                <a:gd name="T16" fmla="*/ 1212 w 4206"/>
                <a:gd name="T17" fmla="*/ 4357 h 1673"/>
                <a:gd name="T18" fmla="*/ 1069 w 4206"/>
                <a:gd name="T19" fmla="*/ 4385 h 1673"/>
                <a:gd name="T20" fmla="*/ 860 w 4206"/>
                <a:gd name="T21" fmla="*/ 4435 h 1673"/>
                <a:gd name="T22" fmla="*/ 793 w 4206"/>
                <a:gd name="T23" fmla="*/ 4455 h 1673"/>
                <a:gd name="T24" fmla="*/ 663 w 4206"/>
                <a:gd name="T25" fmla="*/ 4494 h 1673"/>
                <a:gd name="T26" fmla="*/ 601 w 4206"/>
                <a:gd name="T27" fmla="*/ 4514 h 1673"/>
                <a:gd name="T28" fmla="*/ 538 w 4206"/>
                <a:gd name="T29" fmla="*/ 4536 h 1673"/>
                <a:gd name="T30" fmla="*/ 479 w 4206"/>
                <a:gd name="T31" fmla="*/ 4558 h 1673"/>
                <a:gd name="T32" fmla="*/ 419 w 4206"/>
                <a:gd name="T33" fmla="*/ 4583 h 1673"/>
                <a:gd name="T34" fmla="*/ 362 w 4206"/>
                <a:gd name="T35" fmla="*/ 4606 h 1673"/>
                <a:gd name="T36" fmla="*/ 306 w 4206"/>
                <a:gd name="T37" fmla="*/ 4631 h 1673"/>
                <a:gd name="T38" fmla="*/ 251 w 4206"/>
                <a:gd name="T39" fmla="*/ 4659 h 1673"/>
                <a:gd name="T40" fmla="*/ 197 w 4206"/>
                <a:gd name="T41" fmla="*/ 4684 h 1673"/>
                <a:gd name="T42" fmla="*/ 94 w 4206"/>
                <a:gd name="T43" fmla="*/ 4740 h 1673"/>
                <a:gd name="T44" fmla="*/ 46 w 4206"/>
                <a:gd name="T45" fmla="*/ 4768 h 1673"/>
                <a:gd name="T46" fmla="*/ 0 w 4206"/>
                <a:gd name="T47" fmla="*/ 4799 h 1673"/>
                <a:gd name="T48" fmla="*/ 0 w 4206"/>
                <a:gd name="T49" fmla="*/ 5949 h 1673"/>
                <a:gd name="T50" fmla="*/ 4205 w 4206"/>
                <a:gd name="T51" fmla="*/ 5949 h 1673"/>
                <a:gd name="T52" fmla="*/ 4205 w 4206"/>
                <a:gd name="T53" fmla="*/ 4737 h 1673"/>
                <a:gd name="T54" fmla="*/ 4108 w 4206"/>
                <a:gd name="T55" fmla="*/ 4684 h 1673"/>
                <a:gd name="T56" fmla="*/ 3954 w 4206"/>
                <a:gd name="T57" fmla="*/ 4609 h 1673"/>
                <a:gd name="T58" fmla="*/ 3786 w 4206"/>
                <a:gd name="T59" fmla="*/ 4542 h 1673"/>
                <a:gd name="T60" fmla="*/ 3610 w 4206"/>
                <a:gd name="T61" fmla="*/ 4483 h 1673"/>
                <a:gd name="T62" fmla="*/ 3548 w 4206"/>
                <a:gd name="T63" fmla="*/ 4463 h 1673"/>
                <a:gd name="T64" fmla="*/ 3423 w 4206"/>
                <a:gd name="T65" fmla="*/ 4430 h 1673"/>
                <a:gd name="T66" fmla="*/ 3293 w 4206"/>
                <a:gd name="T67" fmla="*/ 4396 h 1673"/>
                <a:gd name="T68" fmla="*/ 3228 w 4206"/>
                <a:gd name="T69" fmla="*/ 4382 h 1673"/>
                <a:gd name="T70" fmla="*/ 3161 w 4206"/>
                <a:gd name="T71" fmla="*/ 4371 h 1673"/>
                <a:gd name="T72" fmla="*/ 3093 w 4206"/>
                <a:gd name="T73" fmla="*/ 4357 h 1673"/>
                <a:gd name="T74" fmla="*/ 2887 w 4206"/>
                <a:gd name="T75" fmla="*/ 4323 h 1673"/>
                <a:gd name="T76" fmla="*/ 2744 w 4206"/>
                <a:gd name="T77" fmla="*/ 4307 h 1673"/>
                <a:gd name="T78" fmla="*/ 2674 w 4206"/>
                <a:gd name="T79" fmla="*/ 4301 h 1673"/>
                <a:gd name="T80" fmla="*/ 2601 w 4206"/>
                <a:gd name="T81" fmla="*/ 4293 h 1673"/>
                <a:gd name="T82" fmla="*/ 2527 w 4206"/>
                <a:gd name="T83" fmla="*/ 4287 h 1673"/>
                <a:gd name="T84" fmla="*/ 2230 w 4206"/>
                <a:gd name="T85" fmla="*/ 4276 h 16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06" h="1673">
                  <a:moveTo>
                    <a:pt x="2230" y="0"/>
                  </a:moveTo>
                  <a:lnTo>
                    <a:pt x="2070" y="0"/>
                  </a:lnTo>
                  <a:lnTo>
                    <a:pt x="1827" y="8"/>
                  </a:lnTo>
                  <a:lnTo>
                    <a:pt x="1667" y="19"/>
                  </a:lnTo>
                  <a:lnTo>
                    <a:pt x="1513" y="36"/>
                  </a:lnTo>
                  <a:lnTo>
                    <a:pt x="1437" y="47"/>
                  </a:lnTo>
                  <a:lnTo>
                    <a:pt x="1361" y="56"/>
                  </a:lnTo>
                  <a:lnTo>
                    <a:pt x="1285" y="70"/>
                  </a:lnTo>
                  <a:lnTo>
                    <a:pt x="1212" y="81"/>
                  </a:lnTo>
                  <a:lnTo>
                    <a:pt x="1069" y="109"/>
                  </a:lnTo>
                  <a:lnTo>
                    <a:pt x="860" y="159"/>
                  </a:lnTo>
                  <a:lnTo>
                    <a:pt x="793" y="179"/>
                  </a:lnTo>
                  <a:lnTo>
                    <a:pt x="663" y="218"/>
                  </a:lnTo>
                  <a:lnTo>
                    <a:pt x="601" y="238"/>
                  </a:lnTo>
                  <a:lnTo>
                    <a:pt x="538" y="260"/>
                  </a:lnTo>
                  <a:lnTo>
                    <a:pt x="479" y="282"/>
                  </a:lnTo>
                  <a:lnTo>
                    <a:pt x="419" y="307"/>
                  </a:lnTo>
                  <a:lnTo>
                    <a:pt x="362" y="330"/>
                  </a:lnTo>
                  <a:lnTo>
                    <a:pt x="306" y="355"/>
                  </a:lnTo>
                  <a:lnTo>
                    <a:pt x="251" y="383"/>
                  </a:lnTo>
                  <a:lnTo>
                    <a:pt x="197" y="408"/>
                  </a:lnTo>
                  <a:lnTo>
                    <a:pt x="94" y="464"/>
                  </a:lnTo>
                  <a:lnTo>
                    <a:pt x="46" y="492"/>
                  </a:lnTo>
                  <a:lnTo>
                    <a:pt x="0" y="523"/>
                  </a:lnTo>
                  <a:lnTo>
                    <a:pt x="0" y="1673"/>
                  </a:lnTo>
                  <a:lnTo>
                    <a:pt x="4205" y="1673"/>
                  </a:lnTo>
                  <a:lnTo>
                    <a:pt x="4205" y="461"/>
                  </a:lnTo>
                  <a:lnTo>
                    <a:pt x="4108" y="408"/>
                  </a:lnTo>
                  <a:lnTo>
                    <a:pt x="3954" y="333"/>
                  </a:lnTo>
                  <a:lnTo>
                    <a:pt x="3786" y="266"/>
                  </a:lnTo>
                  <a:lnTo>
                    <a:pt x="3610" y="207"/>
                  </a:lnTo>
                  <a:lnTo>
                    <a:pt x="3548" y="187"/>
                  </a:lnTo>
                  <a:lnTo>
                    <a:pt x="3423" y="154"/>
                  </a:lnTo>
                  <a:lnTo>
                    <a:pt x="3293" y="120"/>
                  </a:lnTo>
                  <a:lnTo>
                    <a:pt x="3228" y="106"/>
                  </a:lnTo>
                  <a:lnTo>
                    <a:pt x="3161" y="95"/>
                  </a:lnTo>
                  <a:lnTo>
                    <a:pt x="3093" y="81"/>
                  </a:lnTo>
                  <a:lnTo>
                    <a:pt x="2887" y="47"/>
                  </a:lnTo>
                  <a:lnTo>
                    <a:pt x="2744" y="31"/>
                  </a:lnTo>
                  <a:lnTo>
                    <a:pt x="2674" y="25"/>
                  </a:lnTo>
                  <a:lnTo>
                    <a:pt x="2601" y="17"/>
                  </a:lnTo>
                  <a:lnTo>
                    <a:pt x="2527" y="11"/>
                  </a:lnTo>
                  <a:lnTo>
                    <a:pt x="2230" y="0"/>
                  </a:lnTo>
                  <a:close/>
                </a:path>
              </a:pathLst>
            </a:custGeom>
            <a:solidFill>
              <a:srgbClr val="5B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4" name="Line 50">
              <a:extLst>
                <a:ext uri="{FF2B5EF4-FFF2-40B4-BE49-F238E27FC236}">
                  <a16:creationId xmlns:a16="http://schemas.microsoft.com/office/drawing/2014/main" id="{9018A989-E5D2-43B9-8510-CEC58F173BAC}"/>
                </a:ext>
              </a:extLst>
            </p:cNvPr>
            <p:cNvSpPr>
              <a:spLocks noChangeShapeType="1"/>
            </p:cNvSpPr>
            <p:nvPr/>
          </p:nvSpPr>
          <p:spPr bwMode="auto">
            <a:xfrm>
              <a:off x="8912" y="4793"/>
              <a:ext cx="3678" cy="0"/>
            </a:xfrm>
            <a:prstGeom prst="line">
              <a:avLst/>
            </a:prstGeom>
            <a:noFill/>
            <a:ln w="49741">
              <a:solidFill>
                <a:srgbClr val="0068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45" name="Line 49">
              <a:extLst>
                <a:ext uri="{FF2B5EF4-FFF2-40B4-BE49-F238E27FC236}">
                  <a16:creationId xmlns:a16="http://schemas.microsoft.com/office/drawing/2014/main" id="{6E289B77-2978-41EB-B45E-04E8CBC51472}"/>
                </a:ext>
              </a:extLst>
            </p:cNvPr>
            <p:cNvSpPr>
              <a:spLocks noChangeShapeType="1"/>
            </p:cNvSpPr>
            <p:nvPr/>
          </p:nvSpPr>
          <p:spPr bwMode="auto">
            <a:xfrm>
              <a:off x="10742" y="4413"/>
              <a:ext cx="0" cy="1536"/>
            </a:xfrm>
            <a:prstGeom prst="line">
              <a:avLst/>
            </a:prstGeom>
            <a:noFill/>
            <a:ln w="48121">
              <a:solidFill>
                <a:srgbClr val="0068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46" name="AutoShape 48">
              <a:extLst>
                <a:ext uri="{FF2B5EF4-FFF2-40B4-BE49-F238E27FC236}">
                  <a16:creationId xmlns:a16="http://schemas.microsoft.com/office/drawing/2014/main" id="{B944C2D9-A2AB-46C3-A421-AABF6972EDF4}"/>
                </a:ext>
              </a:extLst>
            </p:cNvPr>
            <p:cNvSpPr>
              <a:spLocks/>
            </p:cNvSpPr>
            <p:nvPr/>
          </p:nvSpPr>
          <p:spPr bwMode="auto">
            <a:xfrm>
              <a:off x="8614" y="4376"/>
              <a:ext cx="4206" cy="1572"/>
            </a:xfrm>
            <a:custGeom>
              <a:avLst/>
              <a:gdLst>
                <a:gd name="T0" fmla="*/ 923 w 4206"/>
                <a:gd name="T1" fmla="*/ 4699 h 1572"/>
                <a:gd name="T2" fmla="*/ 446 w 4206"/>
                <a:gd name="T3" fmla="*/ 5097 h 1572"/>
                <a:gd name="T4" fmla="*/ 143 w 4206"/>
                <a:gd name="T5" fmla="*/ 5605 h 1572"/>
                <a:gd name="T6" fmla="*/ 157 w 4206"/>
                <a:gd name="T7" fmla="*/ 5833 h 1572"/>
                <a:gd name="T8" fmla="*/ 400 w 4206"/>
                <a:gd name="T9" fmla="*/ 5275 h 1572"/>
                <a:gd name="T10" fmla="*/ 739 w 4206"/>
                <a:gd name="T11" fmla="*/ 4921 h 1572"/>
                <a:gd name="T12" fmla="*/ 1212 w 4206"/>
                <a:gd name="T13" fmla="*/ 4637 h 1572"/>
                <a:gd name="T14" fmla="*/ 1527 w 4206"/>
                <a:gd name="T15" fmla="*/ 4529 h 1572"/>
                <a:gd name="T16" fmla="*/ 1453 w 4206"/>
                <a:gd name="T17" fmla="*/ 4661 h 1572"/>
                <a:gd name="T18" fmla="*/ 1147 w 4206"/>
                <a:gd name="T19" fmla="*/ 5063 h 1572"/>
                <a:gd name="T20" fmla="*/ 952 w 4206"/>
                <a:gd name="T21" fmla="*/ 5589 h 1572"/>
                <a:gd name="T22" fmla="*/ 985 w 4206"/>
                <a:gd name="T23" fmla="*/ 5863 h 1572"/>
                <a:gd name="T24" fmla="*/ 1096 w 4206"/>
                <a:gd name="T25" fmla="*/ 5363 h 1572"/>
                <a:gd name="T26" fmla="*/ 1353 w 4206"/>
                <a:gd name="T27" fmla="*/ 4879 h 1572"/>
                <a:gd name="T28" fmla="*/ 1689 w 4206"/>
                <a:gd name="T29" fmla="*/ 4577 h 1572"/>
                <a:gd name="T30" fmla="*/ 2995 w 4206"/>
                <a:gd name="T31" fmla="*/ 4453 h 1572"/>
                <a:gd name="T32" fmla="*/ 2398 w 4206"/>
                <a:gd name="T33" fmla="*/ 4499 h 1572"/>
                <a:gd name="T34" fmla="*/ 2649 w 4206"/>
                <a:gd name="T35" fmla="*/ 4633 h 1572"/>
                <a:gd name="T36" fmla="*/ 2901 w 4206"/>
                <a:gd name="T37" fmla="*/ 4879 h 1572"/>
                <a:gd name="T38" fmla="*/ 3099 w 4206"/>
                <a:gd name="T39" fmla="*/ 5211 h 1572"/>
                <a:gd name="T40" fmla="*/ 3245 w 4206"/>
                <a:gd name="T41" fmla="*/ 5689 h 1572"/>
                <a:gd name="T42" fmla="*/ 3345 w 4206"/>
                <a:gd name="T43" fmla="*/ 5857 h 1572"/>
                <a:gd name="T44" fmla="*/ 3258 w 4206"/>
                <a:gd name="T45" fmla="*/ 5421 h 1572"/>
                <a:gd name="T46" fmla="*/ 3093 w 4206"/>
                <a:gd name="T47" fmla="*/ 5033 h 1572"/>
                <a:gd name="T48" fmla="*/ 2858 w 4206"/>
                <a:gd name="T49" fmla="*/ 4713 h 1572"/>
                <a:gd name="T50" fmla="*/ 2617 w 4206"/>
                <a:gd name="T51" fmla="*/ 4517 h 1572"/>
                <a:gd name="T52" fmla="*/ 2579 w 4206"/>
                <a:gd name="T53" fmla="*/ 4499 h 1572"/>
                <a:gd name="T54" fmla="*/ 3047 w 4206"/>
                <a:gd name="T55" fmla="*/ 4637 h 1572"/>
                <a:gd name="T56" fmla="*/ 3458 w 4206"/>
                <a:gd name="T57" fmla="*/ 4873 h 1572"/>
                <a:gd name="T58" fmla="*/ 3778 w 4206"/>
                <a:gd name="T59" fmla="*/ 5175 h 1572"/>
                <a:gd name="T60" fmla="*/ 4073 w 4206"/>
                <a:gd name="T61" fmla="*/ 5715 h 1572"/>
                <a:gd name="T62" fmla="*/ 4176 w 4206"/>
                <a:gd name="T63" fmla="*/ 5825 h 1572"/>
                <a:gd name="T64" fmla="*/ 4078 w 4206"/>
                <a:gd name="T65" fmla="*/ 5517 h 1572"/>
                <a:gd name="T66" fmla="*/ 3919 w 4206"/>
                <a:gd name="T67" fmla="*/ 5231 h 1572"/>
                <a:gd name="T68" fmla="*/ 3664 w 4206"/>
                <a:gd name="T69" fmla="*/ 4943 h 1572"/>
                <a:gd name="T70" fmla="*/ 3348 w 4206"/>
                <a:gd name="T71" fmla="*/ 4705 h 1572"/>
                <a:gd name="T72" fmla="*/ 2982 w 4206"/>
                <a:gd name="T73" fmla="*/ 4529 h 1572"/>
                <a:gd name="T74" fmla="*/ 2051 w 4206"/>
                <a:gd name="T75" fmla="*/ 4377 h 1572"/>
                <a:gd name="T76" fmla="*/ 1532 w 4206"/>
                <a:gd name="T77" fmla="*/ 4415 h 1572"/>
                <a:gd name="T78" fmla="*/ 836 w 4206"/>
                <a:gd name="T79" fmla="*/ 4551 h 1572"/>
                <a:gd name="T80" fmla="*/ 392 w 4206"/>
                <a:gd name="T81" fmla="*/ 4705 h 1572"/>
                <a:gd name="T82" fmla="*/ 105 w 4206"/>
                <a:gd name="T83" fmla="*/ 4845 h 1572"/>
                <a:gd name="T84" fmla="*/ 135 w 4206"/>
                <a:gd name="T85" fmla="*/ 4917 h 1572"/>
                <a:gd name="T86" fmla="*/ 668 w 4206"/>
                <a:gd name="T87" fmla="*/ 4685 h 1572"/>
                <a:gd name="T88" fmla="*/ 1277 w 4206"/>
                <a:gd name="T89" fmla="*/ 4529 h 1572"/>
                <a:gd name="T90" fmla="*/ 1946 w 4206"/>
                <a:gd name="T91" fmla="*/ 4473 h 1572"/>
                <a:gd name="T92" fmla="*/ 2914 w 4206"/>
                <a:gd name="T93" fmla="*/ 4439 h 1572"/>
                <a:gd name="T94" fmla="*/ 3340 w 4206"/>
                <a:gd name="T95" fmla="*/ 4529 h 1572"/>
                <a:gd name="T96" fmla="*/ 3483 w 4206"/>
                <a:gd name="T97" fmla="*/ 4649 h 1572"/>
                <a:gd name="T98" fmla="*/ 3864 w 4206"/>
                <a:gd name="T99" fmla="*/ 4791 h 1572"/>
                <a:gd name="T100" fmla="*/ 4205 w 4206"/>
                <a:gd name="T101" fmla="*/ 4969 h 1572"/>
                <a:gd name="T102" fmla="*/ 3699 w 4206"/>
                <a:gd name="T103" fmla="*/ 4641 h 1572"/>
                <a:gd name="T104" fmla="*/ 3340 w 4206"/>
                <a:gd name="T105" fmla="*/ 4529 h 15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06" h="1572">
                  <a:moveTo>
                    <a:pt x="1527" y="152"/>
                  </a:moveTo>
                  <a:lnTo>
                    <a:pt x="1277" y="152"/>
                  </a:lnTo>
                  <a:lnTo>
                    <a:pt x="1155" y="202"/>
                  </a:lnTo>
                  <a:lnTo>
                    <a:pt x="1036" y="258"/>
                  </a:lnTo>
                  <a:lnTo>
                    <a:pt x="923" y="322"/>
                  </a:lnTo>
                  <a:lnTo>
                    <a:pt x="817" y="392"/>
                  </a:lnTo>
                  <a:lnTo>
                    <a:pt x="714" y="466"/>
                  </a:lnTo>
                  <a:lnTo>
                    <a:pt x="617" y="546"/>
                  </a:lnTo>
                  <a:lnTo>
                    <a:pt x="527" y="630"/>
                  </a:lnTo>
                  <a:lnTo>
                    <a:pt x="446" y="720"/>
                  </a:lnTo>
                  <a:lnTo>
                    <a:pt x="370" y="814"/>
                  </a:lnTo>
                  <a:lnTo>
                    <a:pt x="300" y="912"/>
                  </a:lnTo>
                  <a:lnTo>
                    <a:pt x="241" y="1014"/>
                  </a:lnTo>
                  <a:lnTo>
                    <a:pt x="186" y="1120"/>
                  </a:lnTo>
                  <a:lnTo>
                    <a:pt x="143" y="1228"/>
                  </a:lnTo>
                  <a:lnTo>
                    <a:pt x="105" y="1340"/>
                  </a:lnTo>
                  <a:lnTo>
                    <a:pt x="78" y="1456"/>
                  </a:lnTo>
                  <a:lnTo>
                    <a:pt x="62" y="1572"/>
                  </a:lnTo>
                  <a:lnTo>
                    <a:pt x="138" y="1572"/>
                  </a:lnTo>
                  <a:lnTo>
                    <a:pt x="157" y="1456"/>
                  </a:lnTo>
                  <a:lnTo>
                    <a:pt x="184" y="1338"/>
                  </a:lnTo>
                  <a:lnTo>
                    <a:pt x="224" y="1224"/>
                  </a:lnTo>
                  <a:lnTo>
                    <a:pt x="273" y="1112"/>
                  </a:lnTo>
                  <a:lnTo>
                    <a:pt x="330" y="1006"/>
                  </a:lnTo>
                  <a:lnTo>
                    <a:pt x="400" y="898"/>
                  </a:lnTo>
                  <a:lnTo>
                    <a:pt x="479" y="798"/>
                  </a:lnTo>
                  <a:lnTo>
                    <a:pt x="565" y="700"/>
                  </a:lnTo>
                  <a:lnTo>
                    <a:pt x="619" y="646"/>
                  </a:lnTo>
                  <a:lnTo>
                    <a:pt x="679" y="594"/>
                  </a:lnTo>
                  <a:lnTo>
                    <a:pt x="739" y="544"/>
                  </a:lnTo>
                  <a:lnTo>
                    <a:pt x="798" y="496"/>
                  </a:lnTo>
                  <a:lnTo>
                    <a:pt x="863" y="452"/>
                  </a:lnTo>
                  <a:lnTo>
                    <a:pt x="928" y="410"/>
                  </a:lnTo>
                  <a:lnTo>
                    <a:pt x="1066" y="328"/>
                  </a:lnTo>
                  <a:lnTo>
                    <a:pt x="1212" y="260"/>
                  </a:lnTo>
                  <a:lnTo>
                    <a:pt x="1285" y="230"/>
                  </a:lnTo>
                  <a:lnTo>
                    <a:pt x="1364" y="202"/>
                  </a:lnTo>
                  <a:lnTo>
                    <a:pt x="1440" y="178"/>
                  </a:lnTo>
                  <a:lnTo>
                    <a:pt x="1518" y="154"/>
                  </a:lnTo>
                  <a:lnTo>
                    <a:pt x="1527" y="152"/>
                  </a:lnTo>
                  <a:close/>
                  <a:moveTo>
                    <a:pt x="1871" y="118"/>
                  </a:moveTo>
                  <a:lnTo>
                    <a:pt x="1680" y="118"/>
                  </a:lnTo>
                  <a:lnTo>
                    <a:pt x="1602" y="166"/>
                  </a:lnTo>
                  <a:lnTo>
                    <a:pt x="1526" y="222"/>
                  </a:lnTo>
                  <a:lnTo>
                    <a:pt x="1453" y="284"/>
                  </a:lnTo>
                  <a:lnTo>
                    <a:pt x="1385" y="350"/>
                  </a:lnTo>
                  <a:lnTo>
                    <a:pt x="1320" y="426"/>
                  </a:lnTo>
                  <a:lnTo>
                    <a:pt x="1258" y="508"/>
                  </a:lnTo>
                  <a:lnTo>
                    <a:pt x="1201" y="594"/>
                  </a:lnTo>
                  <a:lnTo>
                    <a:pt x="1147" y="686"/>
                  </a:lnTo>
                  <a:lnTo>
                    <a:pt x="1099" y="782"/>
                  </a:lnTo>
                  <a:lnTo>
                    <a:pt x="1055" y="882"/>
                  </a:lnTo>
                  <a:lnTo>
                    <a:pt x="1015" y="988"/>
                  </a:lnTo>
                  <a:lnTo>
                    <a:pt x="982" y="1100"/>
                  </a:lnTo>
                  <a:lnTo>
                    <a:pt x="952" y="1212"/>
                  </a:lnTo>
                  <a:lnTo>
                    <a:pt x="931" y="1330"/>
                  </a:lnTo>
                  <a:lnTo>
                    <a:pt x="912" y="1450"/>
                  </a:lnTo>
                  <a:lnTo>
                    <a:pt x="901" y="1572"/>
                  </a:lnTo>
                  <a:lnTo>
                    <a:pt x="977" y="1572"/>
                  </a:lnTo>
                  <a:lnTo>
                    <a:pt x="985" y="1486"/>
                  </a:lnTo>
                  <a:lnTo>
                    <a:pt x="996" y="1400"/>
                  </a:lnTo>
                  <a:lnTo>
                    <a:pt x="1009" y="1312"/>
                  </a:lnTo>
                  <a:lnTo>
                    <a:pt x="1025" y="1228"/>
                  </a:lnTo>
                  <a:lnTo>
                    <a:pt x="1069" y="1066"/>
                  </a:lnTo>
                  <a:lnTo>
                    <a:pt x="1096" y="986"/>
                  </a:lnTo>
                  <a:lnTo>
                    <a:pt x="1155" y="834"/>
                  </a:lnTo>
                  <a:lnTo>
                    <a:pt x="1191" y="762"/>
                  </a:lnTo>
                  <a:lnTo>
                    <a:pt x="1266" y="628"/>
                  </a:lnTo>
                  <a:lnTo>
                    <a:pt x="1310" y="564"/>
                  </a:lnTo>
                  <a:lnTo>
                    <a:pt x="1353" y="502"/>
                  </a:lnTo>
                  <a:lnTo>
                    <a:pt x="1402" y="442"/>
                  </a:lnTo>
                  <a:lnTo>
                    <a:pt x="1450" y="390"/>
                  </a:lnTo>
                  <a:lnTo>
                    <a:pt x="1526" y="316"/>
                  </a:lnTo>
                  <a:lnTo>
                    <a:pt x="1607" y="256"/>
                  </a:lnTo>
                  <a:lnTo>
                    <a:pt x="1689" y="200"/>
                  </a:lnTo>
                  <a:lnTo>
                    <a:pt x="1729" y="178"/>
                  </a:lnTo>
                  <a:lnTo>
                    <a:pt x="1816" y="138"/>
                  </a:lnTo>
                  <a:lnTo>
                    <a:pt x="1859" y="122"/>
                  </a:lnTo>
                  <a:lnTo>
                    <a:pt x="1871" y="118"/>
                  </a:lnTo>
                  <a:close/>
                  <a:moveTo>
                    <a:pt x="2995" y="76"/>
                  </a:moveTo>
                  <a:lnTo>
                    <a:pt x="2173" y="76"/>
                  </a:lnTo>
                  <a:lnTo>
                    <a:pt x="2265" y="88"/>
                  </a:lnTo>
                  <a:lnTo>
                    <a:pt x="2308" y="96"/>
                  </a:lnTo>
                  <a:lnTo>
                    <a:pt x="2354" y="108"/>
                  </a:lnTo>
                  <a:lnTo>
                    <a:pt x="2398" y="122"/>
                  </a:lnTo>
                  <a:lnTo>
                    <a:pt x="2441" y="138"/>
                  </a:lnTo>
                  <a:lnTo>
                    <a:pt x="2484" y="158"/>
                  </a:lnTo>
                  <a:lnTo>
                    <a:pt x="2525" y="178"/>
                  </a:lnTo>
                  <a:lnTo>
                    <a:pt x="2568" y="200"/>
                  </a:lnTo>
                  <a:lnTo>
                    <a:pt x="2649" y="256"/>
                  </a:lnTo>
                  <a:lnTo>
                    <a:pt x="2690" y="286"/>
                  </a:lnTo>
                  <a:lnTo>
                    <a:pt x="2728" y="316"/>
                  </a:lnTo>
                  <a:lnTo>
                    <a:pt x="2804" y="390"/>
                  </a:lnTo>
                  <a:lnTo>
                    <a:pt x="2852" y="442"/>
                  </a:lnTo>
                  <a:lnTo>
                    <a:pt x="2901" y="502"/>
                  </a:lnTo>
                  <a:lnTo>
                    <a:pt x="2944" y="564"/>
                  </a:lnTo>
                  <a:lnTo>
                    <a:pt x="2988" y="628"/>
                  </a:lnTo>
                  <a:lnTo>
                    <a:pt x="3028" y="694"/>
                  </a:lnTo>
                  <a:lnTo>
                    <a:pt x="3063" y="762"/>
                  </a:lnTo>
                  <a:lnTo>
                    <a:pt x="3099" y="834"/>
                  </a:lnTo>
                  <a:lnTo>
                    <a:pt x="3131" y="910"/>
                  </a:lnTo>
                  <a:lnTo>
                    <a:pt x="3161" y="986"/>
                  </a:lnTo>
                  <a:lnTo>
                    <a:pt x="3209" y="1148"/>
                  </a:lnTo>
                  <a:lnTo>
                    <a:pt x="3228" y="1228"/>
                  </a:lnTo>
                  <a:lnTo>
                    <a:pt x="3245" y="1312"/>
                  </a:lnTo>
                  <a:lnTo>
                    <a:pt x="3258" y="1400"/>
                  </a:lnTo>
                  <a:lnTo>
                    <a:pt x="3269" y="1486"/>
                  </a:lnTo>
                  <a:lnTo>
                    <a:pt x="3277" y="1572"/>
                  </a:lnTo>
                  <a:lnTo>
                    <a:pt x="3353" y="1572"/>
                  </a:lnTo>
                  <a:lnTo>
                    <a:pt x="3345" y="1480"/>
                  </a:lnTo>
                  <a:lnTo>
                    <a:pt x="3334" y="1392"/>
                  </a:lnTo>
                  <a:lnTo>
                    <a:pt x="3320" y="1302"/>
                  </a:lnTo>
                  <a:lnTo>
                    <a:pt x="3302" y="1214"/>
                  </a:lnTo>
                  <a:lnTo>
                    <a:pt x="3280" y="1128"/>
                  </a:lnTo>
                  <a:lnTo>
                    <a:pt x="3258" y="1044"/>
                  </a:lnTo>
                  <a:lnTo>
                    <a:pt x="3228" y="960"/>
                  </a:lnTo>
                  <a:lnTo>
                    <a:pt x="3199" y="882"/>
                  </a:lnTo>
                  <a:lnTo>
                    <a:pt x="3166" y="804"/>
                  </a:lnTo>
                  <a:lnTo>
                    <a:pt x="3131" y="728"/>
                  </a:lnTo>
                  <a:lnTo>
                    <a:pt x="3093" y="656"/>
                  </a:lnTo>
                  <a:lnTo>
                    <a:pt x="3050" y="586"/>
                  </a:lnTo>
                  <a:lnTo>
                    <a:pt x="3007" y="518"/>
                  </a:lnTo>
                  <a:lnTo>
                    <a:pt x="2961" y="454"/>
                  </a:lnTo>
                  <a:lnTo>
                    <a:pt x="2909" y="392"/>
                  </a:lnTo>
                  <a:lnTo>
                    <a:pt x="2858" y="336"/>
                  </a:lnTo>
                  <a:lnTo>
                    <a:pt x="2825" y="302"/>
                  </a:lnTo>
                  <a:lnTo>
                    <a:pt x="2793" y="272"/>
                  </a:lnTo>
                  <a:lnTo>
                    <a:pt x="2687" y="188"/>
                  </a:lnTo>
                  <a:lnTo>
                    <a:pt x="2652" y="166"/>
                  </a:lnTo>
                  <a:lnTo>
                    <a:pt x="2617" y="140"/>
                  </a:lnTo>
                  <a:lnTo>
                    <a:pt x="2579" y="122"/>
                  </a:lnTo>
                  <a:lnTo>
                    <a:pt x="3217" y="122"/>
                  </a:lnTo>
                  <a:lnTo>
                    <a:pt x="2995" y="76"/>
                  </a:lnTo>
                  <a:close/>
                  <a:moveTo>
                    <a:pt x="3217" y="122"/>
                  </a:moveTo>
                  <a:lnTo>
                    <a:pt x="2579" y="122"/>
                  </a:lnTo>
                  <a:lnTo>
                    <a:pt x="2660" y="138"/>
                  </a:lnTo>
                  <a:lnTo>
                    <a:pt x="2741" y="158"/>
                  </a:lnTo>
                  <a:lnTo>
                    <a:pt x="2820" y="180"/>
                  </a:lnTo>
                  <a:lnTo>
                    <a:pt x="2896" y="204"/>
                  </a:lnTo>
                  <a:lnTo>
                    <a:pt x="3047" y="260"/>
                  </a:lnTo>
                  <a:lnTo>
                    <a:pt x="3120" y="294"/>
                  </a:lnTo>
                  <a:lnTo>
                    <a:pt x="3261" y="368"/>
                  </a:lnTo>
                  <a:lnTo>
                    <a:pt x="3329" y="410"/>
                  </a:lnTo>
                  <a:lnTo>
                    <a:pt x="3394" y="452"/>
                  </a:lnTo>
                  <a:lnTo>
                    <a:pt x="3458" y="496"/>
                  </a:lnTo>
                  <a:lnTo>
                    <a:pt x="3521" y="544"/>
                  </a:lnTo>
                  <a:lnTo>
                    <a:pt x="3580" y="594"/>
                  </a:lnTo>
                  <a:lnTo>
                    <a:pt x="3637" y="646"/>
                  </a:lnTo>
                  <a:lnTo>
                    <a:pt x="3691" y="700"/>
                  </a:lnTo>
                  <a:lnTo>
                    <a:pt x="3778" y="798"/>
                  </a:lnTo>
                  <a:lnTo>
                    <a:pt x="3856" y="898"/>
                  </a:lnTo>
                  <a:lnTo>
                    <a:pt x="3927" y="1006"/>
                  </a:lnTo>
                  <a:lnTo>
                    <a:pt x="3984" y="1112"/>
                  </a:lnTo>
                  <a:lnTo>
                    <a:pt x="4032" y="1224"/>
                  </a:lnTo>
                  <a:lnTo>
                    <a:pt x="4073" y="1338"/>
                  </a:lnTo>
                  <a:lnTo>
                    <a:pt x="4100" y="1456"/>
                  </a:lnTo>
                  <a:lnTo>
                    <a:pt x="4119" y="1572"/>
                  </a:lnTo>
                  <a:lnTo>
                    <a:pt x="4195" y="1572"/>
                  </a:lnTo>
                  <a:lnTo>
                    <a:pt x="4187" y="1508"/>
                  </a:lnTo>
                  <a:lnTo>
                    <a:pt x="4176" y="1448"/>
                  </a:lnTo>
                  <a:lnTo>
                    <a:pt x="4162" y="1386"/>
                  </a:lnTo>
                  <a:lnTo>
                    <a:pt x="4146" y="1322"/>
                  </a:lnTo>
                  <a:lnTo>
                    <a:pt x="4124" y="1262"/>
                  </a:lnTo>
                  <a:lnTo>
                    <a:pt x="4103" y="1200"/>
                  </a:lnTo>
                  <a:lnTo>
                    <a:pt x="4078" y="1140"/>
                  </a:lnTo>
                  <a:lnTo>
                    <a:pt x="4051" y="1080"/>
                  </a:lnTo>
                  <a:lnTo>
                    <a:pt x="4022" y="1022"/>
                  </a:lnTo>
                  <a:lnTo>
                    <a:pt x="3991" y="966"/>
                  </a:lnTo>
                  <a:lnTo>
                    <a:pt x="3957" y="910"/>
                  </a:lnTo>
                  <a:lnTo>
                    <a:pt x="3919" y="854"/>
                  </a:lnTo>
                  <a:lnTo>
                    <a:pt x="3878" y="800"/>
                  </a:lnTo>
                  <a:lnTo>
                    <a:pt x="3837" y="748"/>
                  </a:lnTo>
                  <a:lnTo>
                    <a:pt x="3791" y="694"/>
                  </a:lnTo>
                  <a:lnTo>
                    <a:pt x="3745" y="644"/>
                  </a:lnTo>
                  <a:lnTo>
                    <a:pt x="3664" y="566"/>
                  </a:lnTo>
                  <a:lnTo>
                    <a:pt x="3624" y="530"/>
                  </a:lnTo>
                  <a:lnTo>
                    <a:pt x="3534" y="456"/>
                  </a:lnTo>
                  <a:lnTo>
                    <a:pt x="3442" y="390"/>
                  </a:lnTo>
                  <a:lnTo>
                    <a:pt x="3396" y="358"/>
                  </a:lnTo>
                  <a:lnTo>
                    <a:pt x="3348" y="328"/>
                  </a:lnTo>
                  <a:lnTo>
                    <a:pt x="3296" y="300"/>
                  </a:lnTo>
                  <a:lnTo>
                    <a:pt x="3247" y="272"/>
                  </a:lnTo>
                  <a:lnTo>
                    <a:pt x="3196" y="246"/>
                  </a:lnTo>
                  <a:lnTo>
                    <a:pt x="3145" y="218"/>
                  </a:lnTo>
                  <a:lnTo>
                    <a:pt x="2982" y="152"/>
                  </a:lnTo>
                  <a:lnTo>
                    <a:pt x="3340" y="152"/>
                  </a:lnTo>
                  <a:lnTo>
                    <a:pt x="3255" y="130"/>
                  </a:lnTo>
                  <a:lnTo>
                    <a:pt x="3217" y="122"/>
                  </a:lnTo>
                  <a:close/>
                  <a:moveTo>
                    <a:pt x="2200" y="0"/>
                  </a:moveTo>
                  <a:lnTo>
                    <a:pt x="2051" y="0"/>
                  </a:lnTo>
                  <a:lnTo>
                    <a:pt x="1975" y="4"/>
                  </a:lnTo>
                  <a:lnTo>
                    <a:pt x="1902" y="6"/>
                  </a:lnTo>
                  <a:lnTo>
                    <a:pt x="1753" y="14"/>
                  </a:lnTo>
                  <a:lnTo>
                    <a:pt x="1678" y="20"/>
                  </a:lnTo>
                  <a:lnTo>
                    <a:pt x="1532" y="38"/>
                  </a:lnTo>
                  <a:lnTo>
                    <a:pt x="1388" y="54"/>
                  </a:lnTo>
                  <a:lnTo>
                    <a:pt x="1318" y="66"/>
                  </a:lnTo>
                  <a:lnTo>
                    <a:pt x="1036" y="122"/>
                  </a:lnTo>
                  <a:lnTo>
                    <a:pt x="901" y="154"/>
                  </a:lnTo>
                  <a:lnTo>
                    <a:pt x="836" y="174"/>
                  </a:lnTo>
                  <a:lnTo>
                    <a:pt x="768" y="194"/>
                  </a:lnTo>
                  <a:lnTo>
                    <a:pt x="703" y="214"/>
                  </a:lnTo>
                  <a:lnTo>
                    <a:pt x="638" y="236"/>
                  </a:lnTo>
                  <a:lnTo>
                    <a:pt x="452" y="302"/>
                  </a:lnTo>
                  <a:lnTo>
                    <a:pt x="392" y="328"/>
                  </a:lnTo>
                  <a:lnTo>
                    <a:pt x="333" y="356"/>
                  </a:lnTo>
                  <a:lnTo>
                    <a:pt x="276" y="382"/>
                  </a:lnTo>
                  <a:lnTo>
                    <a:pt x="216" y="410"/>
                  </a:lnTo>
                  <a:lnTo>
                    <a:pt x="162" y="438"/>
                  </a:lnTo>
                  <a:lnTo>
                    <a:pt x="105" y="468"/>
                  </a:lnTo>
                  <a:lnTo>
                    <a:pt x="51" y="498"/>
                  </a:lnTo>
                  <a:lnTo>
                    <a:pt x="0" y="530"/>
                  </a:lnTo>
                  <a:lnTo>
                    <a:pt x="0" y="622"/>
                  </a:lnTo>
                  <a:lnTo>
                    <a:pt x="67" y="580"/>
                  </a:lnTo>
                  <a:lnTo>
                    <a:pt x="135" y="540"/>
                  </a:lnTo>
                  <a:lnTo>
                    <a:pt x="205" y="504"/>
                  </a:lnTo>
                  <a:lnTo>
                    <a:pt x="352" y="432"/>
                  </a:lnTo>
                  <a:lnTo>
                    <a:pt x="430" y="398"/>
                  </a:lnTo>
                  <a:lnTo>
                    <a:pt x="587" y="336"/>
                  </a:lnTo>
                  <a:lnTo>
                    <a:pt x="668" y="308"/>
                  </a:lnTo>
                  <a:lnTo>
                    <a:pt x="752" y="280"/>
                  </a:lnTo>
                  <a:lnTo>
                    <a:pt x="920" y="230"/>
                  </a:lnTo>
                  <a:lnTo>
                    <a:pt x="1009" y="208"/>
                  </a:lnTo>
                  <a:lnTo>
                    <a:pt x="1185" y="168"/>
                  </a:lnTo>
                  <a:lnTo>
                    <a:pt x="1277" y="152"/>
                  </a:lnTo>
                  <a:lnTo>
                    <a:pt x="1527" y="152"/>
                  </a:lnTo>
                  <a:lnTo>
                    <a:pt x="1680" y="118"/>
                  </a:lnTo>
                  <a:lnTo>
                    <a:pt x="1871" y="118"/>
                  </a:lnTo>
                  <a:lnTo>
                    <a:pt x="1902" y="108"/>
                  </a:lnTo>
                  <a:lnTo>
                    <a:pt x="1946" y="96"/>
                  </a:lnTo>
                  <a:lnTo>
                    <a:pt x="1992" y="88"/>
                  </a:lnTo>
                  <a:lnTo>
                    <a:pt x="2081" y="76"/>
                  </a:lnTo>
                  <a:lnTo>
                    <a:pt x="2995" y="76"/>
                  </a:lnTo>
                  <a:lnTo>
                    <a:pt x="2985" y="74"/>
                  </a:lnTo>
                  <a:lnTo>
                    <a:pt x="2914" y="62"/>
                  </a:lnTo>
                  <a:lnTo>
                    <a:pt x="2847" y="52"/>
                  </a:lnTo>
                  <a:lnTo>
                    <a:pt x="2636" y="26"/>
                  </a:lnTo>
                  <a:lnTo>
                    <a:pt x="2492" y="14"/>
                  </a:lnTo>
                  <a:lnTo>
                    <a:pt x="2200" y="0"/>
                  </a:lnTo>
                  <a:close/>
                  <a:moveTo>
                    <a:pt x="3340" y="152"/>
                  </a:moveTo>
                  <a:lnTo>
                    <a:pt x="2982" y="152"/>
                  </a:lnTo>
                  <a:lnTo>
                    <a:pt x="3069" y="168"/>
                  </a:lnTo>
                  <a:lnTo>
                    <a:pt x="3237" y="204"/>
                  </a:lnTo>
                  <a:lnTo>
                    <a:pt x="3320" y="228"/>
                  </a:lnTo>
                  <a:lnTo>
                    <a:pt x="3483" y="272"/>
                  </a:lnTo>
                  <a:lnTo>
                    <a:pt x="3561" y="298"/>
                  </a:lnTo>
                  <a:lnTo>
                    <a:pt x="3640" y="326"/>
                  </a:lnTo>
                  <a:lnTo>
                    <a:pt x="3716" y="354"/>
                  </a:lnTo>
                  <a:lnTo>
                    <a:pt x="3789" y="384"/>
                  </a:lnTo>
                  <a:lnTo>
                    <a:pt x="3864" y="414"/>
                  </a:lnTo>
                  <a:lnTo>
                    <a:pt x="3935" y="446"/>
                  </a:lnTo>
                  <a:lnTo>
                    <a:pt x="4005" y="482"/>
                  </a:lnTo>
                  <a:lnTo>
                    <a:pt x="4073" y="516"/>
                  </a:lnTo>
                  <a:lnTo>
                    <a:pt x="4140" y="552"/>
                  </a:lnTo>
                  <a:lnTo>
                    <a:pt x="4205" y="592"/>
                  </a:lnTo>
                  <a:lnTo>
                    <a:pt x="4205" y="502"/>
                  </a:lnTo>
                  <a:lnTo>
                    <a:pt x="4154" y="470"/>
                  </a:lnTo>
                  <a:lnTo>
                    <a:pt x="3991" y="386"/>
                  </a:lnTo>
                  <a:lnTo>
                    <a:pt x="3878" y="336"/>
                  </a:lnTo>
                  <a:lnTo>
                    <a:pt x="3699" y="264"/>
                  </a:lnTo>
                  <a:lnTo>
                    <a:pt x="3637" y="244"/>
                  </a:lnTo>
                  <a:lnTo>
                    <a:pt x="3575" y="222"/>
                  </a:lnTo>
                  <a:lnTo>
                    <a:pt x="3450" y="182"/>
                  </a:lnTo>
                  <a:lnTo>
                    <a:pt x="3385" y="164"/>
                  </a:lnTo>
                  <a:lnTo>
                    <a:pt x="3340" y="152"/>
                  </a:lnTo>
                  <a:close/>
                </a:path>
              </a:pathLst>
            </a:custGeom>
            <a:solidFill>
              <a:srgbClr val="006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7" name="Line 47">
              <a:extLst>
                <a:ext uri="{FF2B5EF4-FFF2-40B4-BE49-F238E27FC236}">
                  <a16:creationId xmlns:a16="http://schemas.microsoft.com/office/drawing/2014/main" id="{2EC47D34-9BE6-43B4-BC75-6AA616DFC0FD}"/>
                </a:ext>
              </a:extLst>
            </p:cNvPr>
            <p:cNvSpPr>
              <a:spLocks noChangeShapeType="1"/>
            </p:cNvSpPr>
            <p:nvPr/>
          </p:nvSpPr>
          <p:spPr bwMode="auto">
            <a:xfrm>
              <a:off x="8615" y="5216"/>
              <a:ext cx="4206" cy="0"/>
            </a:xfrm>
            <a:prstGeom prst="line">
              <a:avLst/>
            </a:prstGeom>
            <a:noFill/>
            <a:ln w="49741">
              <a:solidFill>
                <a:srgbClr val="0068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48" name="Freeform 46">
              <a:extLst>
                <a:ext uri="{FF2B5EF4-FFF2-40B4-BE49-F238E27FC236}">
                  <a16:creationId xmlns:a16="http://schemas.microsoft.com/office/drawing/2014/main" id="{D17BF06C-1DFB-4447-81EE-0110EA29F2A5}"/>
                </a:ext>
              </a:extLst>
            </p:cNvPr>
            <p:cNvSpPr>
              <a:spLocks/>
            </p:cNvSpPr>
            <p:nvPr/>
          </p:nvSpPr>
          <p:spPr bwMode="auto">
            <a:xfrm>
              <a:off x="8717" y="1850"/>
              <a:ext cx="4036" cy="3626"/>
            </a:xfrm>
            <a:custGeom>
              <a:avLst/>
              <a:gdLst>
                <a:gd name="T0" fmla="*/ 4008 w 4036"/>
                <a:gd name="T1" fmla="*/ 2169 h 3626"/>
                <a:gd name="T2" fmla="*/ 3872 w 4036"/>
                <a:gd name="T3" fmla="*/ 2060 h 3626"/>
                <a:gd name="T4" fmla="*/ 3713 w 4036"/>
                <a:gd name="T5" fmla="*/ 2004 h 3626"/>
                <a:gd name="T6" fmla="*/ 3583 w 4036"/>
                <a:gd name="T7" fmla="*/ 1971 h 3626"/>
                <a:gd name="T8" fmla="*/ 3364 w 4036"/>
                <a:gd name="T9" fmla="*/ 1934 h 3626"/>
                <a:gd name="T10" fmla="*/ 3044 w 4036"/>
                <a:gd name="T11" fmla="*/ 1895 h 3626"/>
                <a:gd name="T12" fmla="*/ 2882 w 4036"/>
                <a:gd name="T13" fmla="*/ 1881 h 3626"/>
                <a:gd name="T14" fmla="*/ 2722 w 4036"/>
                <a:gd name="T15" fmla="*/ 1872 h 3626"/>
                <a:gd name="T16" fmla="*/ 2425 w 4036"/>
                <a:gd name="T17" fmla="*/ 1859 h 3626"/>
                <a:gd name="T18" fmla="*/ 2186 w 4036"/>
                <a:gd name="T19" fmla="*/ 1853 h 3626"/>
                <a:gd name="T20" fmla="*/ 1829 w 4036"/>
                <a:gd name="T21" fmla="*/ 1850 h 3626"/>
                <a:gd name="T22" fmla="*/ 1372 w 4036"/>
                <a:gd name="T23" fmla="*/ 1867 h 3626"/>
                <a:gd name="T24" fmla="*/ 1201 w 4036"/>
                <a:gd name="T25" fmla="*/ 1876 h 3626"/>
                <a:gd name="T26" fmla="*/ 1036 w 4036"/>
                <a:gd name="T27" fmla="*/ 1889 h 3626"/>
                <a:gd name="T28" fmla="*/ 579 w 4036"/>
                <a:gd name="T29" fmla="*/ 1948 h 3626"/>
                <a:gd name="T30" fmla="*/ 427 w 4036"/>
                <a:gd name="T31" fmla="*/ 1976 h 3626"/>
                <a:gd name="T32" fmla="*/ 300 w 4036"/>
                <a:gd name="T33" fmla="*/ 2010 h 3626"/>
                <a:gd name="T34" fmla="*/ 116 w 4036"/>
                <a:gd name="T35" fmla="*/ 2085 h 3626"/>
                <a:gd name="T36" fmla="*/ 8 w 4036"/>
                <a:gd name="T37" fmla="*/ 2205 h 3626"/>
                <a:gd name="T38" fmla="*/ 2 w 4036"/>
                <a:gd name="T39" fmla="*/ 2295 h 3626"/>
                <a:gd name="T40" fmla="*/ 27 w 4036"/>
                <a:gd name="T41" fmla="*/ 2365 h 3626"/>
                <a:gd name="T42" fmla="*/ 75 w 4036"/>
                <a:gd name="T43" fmla="*/ 2427 h 3626"/>
                <a:gd name="T44" fmla="*/ 211 w 4036"/>
                <a:gd name="T45" fmla="*/ 2594 h 3626"/>
                <a:gd name="T46" fmla="*/ 441 w 4036"/>
                <a:gd name="T47" fmla="*/ 2877 h 3626"/>
                <a:gd name="T48" fmla="*/ 725 w 4036"/>
                <a:gd name="T49" fmla="*/ 3232 h 3626"/>
                <a:gd name="T50" fmla="*/ 1312 w 4036"/>
                <a:gd name="T51" fmla="*/ 3965 h 3626"/>
                <a:gd name="T52" fmla="*/ 1540 w 4036"/>
                <a:gd name="T53" fmla="*/ 4248 h 3626"/>
                <a:gd name="T54" fmla="*/ 1669 w 4036"/>
                <a:gd name="T55" fmla="*/ 4413 h 3626"/>
                <a:gd name="T56" fmla="*/ 1688 w 4036"/>
                <a:gd name="T57" fmla="*/ 5361 h 3626"/>
                <a:gd name="T58" fmla="*/ 1767 w 4036"/>
                <a:gd name="T59" fmla="*/ 5409 h 3626"/>
                <a:gd name="T60" fmla="*/ 1802 w 4036"/>
                <a:gd name="T61" fmla="*/ 5428 h 3626"/>
                <a:gd name="T62" fmla="*/ 1853 w 4036"/>
                <a:gd name="T63" fmla="*/ 5448 h 3626"/>
                <a:gd name="T64" fmla="*/ 1921 w 4036"/>
                <a:gd name="T65" fmla="*/ 5465 h 3626"/>
                <a:gd name="T66" fmla="*/ 2000 w 4036"/>
                <a:gd name="T67" fmla="*/ 5476 h 3626"/>
                <a:gd name="T68" fmla="*/ 2132 w 4036"/>
                <a:gd name="T69" fmla="*/ 5462 h 3626"/>
                <a:gd name="T70" fmla="*/ 2338 w 4036"/>
                <a:gd name="T71" fmla="*/ 5361 h 3626"/>
                <a:gd name="T72" fmla="*/ 2357 w 4036"/>
                <a:gd name="T73" fmla="*/ 4413 h 3626"/>
                <a:gd name="T74" fmla="*/ 2492 w 4036"/>
                <a:gd name="T75" fmla="*/ 4245 h 3626"/>
                <a:gd name="T76" fmla="*/ 2722 w 4036"/>
                <a:gd name="T77" fmla="*/ 3957 h 3626"/>
                <a:gd name="T78" fmla="*/ 3169 w 4036"/>
                <a:gd name="T79" fmla="*/ 3403 h 3626"/>
                <a:gd name="T80" fmla="*/ 3475 w 4036"/>
                <a:gd name="T81" fmla="*/ 3025 h 3626"/>
                <a:gd name="T82" fmla="*/ 3742 w 4036"/>
                <a:gd name="T83" fmla="*/ 2692 h 3626"/>
                <a:gd name="T84" fmla="*/ 3935 w 4036"/>
                <a:gd name="T85" fmla="*/ 2457 h 3626"/>
                <a:gd name="T86" fmla="*/ 4008 w 4036"/>
                <a:gd name="T87" fmla="*/ 2365 h 3626"/>
                <a:gd name="T88" fmla="*/ 4035 w 4036"/>
                <a:gd name="T89" fmla="*/ 2264 h 36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36" h="3626">
                  <a:moveTo>
                    <a:pt x="4035" y="414"/>
                  </a:moveTo>
                  <a:lnTo>
                    <a:pt x="4008" y="319"/>
                  </a:lnTo>
                  <a:lnTo>
                    <a:pt x="3948" y="255"/>
                  </a:lnTo>
                  <a:lnTo>
                    <a:pt x="3872" y="210"/>
                  </a:lnTo>
                  <a:lnTo>
                    <a:pt x="3772" y="171"/>
                  </a:lnTo>
                  <a:lnTo>
                    <a:pt x="3713" y="154"/>
                  </a:lnTo>
                  <a:lnTo>
                    <a:pt x="3651" y="138"/>
                  </a:lnTo>
                  <a:lnTo>
                    <a:pt x="3583" y="121"/>
                  </a:lnTo>
                  <a:lnTo>
                    <a:pt x="3512" y="107"/>
                  </a:lnTo>
                  <a:lnTo>
                    <a:pt x="3364" y="84"/>
                  </a:lnTo>
                  <a:lnTo>
                    <a:pt x="3207" y="62"/>
                  </a:lnTo>
                  <a:lnTo>
                    <a:pt x="3044" y="45"/>
                  </a:lnTo>
                  <a:lnTo>
                    <a:pt x="2963" y="39"/>
                  </a:lnTo>
                  <a:lnTo>
                    <a:pt x="2882" y="31"/>
                  </a:lnTo>
                  <a:lnTo>
                    <a:pt x="2801" y="26"/>
                  </a:lnTo>
                  <a:lnTo>
                    <a:pt x="2722" y="22"/>
                  </a:lnTo>
                  <a:lnTo>
                    <a:pt x="2644" y="17"/>
                  </a:lnTo>
                  <a:lnTo>
                    <a:pt x="2425" y="9"/>
                  </a:lnTo>
                  <a:lnTo>
                    <a:pt x="2297" y="3"/>
                  </a:lnTo>
                  <a:lnTo>
                    <a:pt x="2186" y="3"/>
                  </a:lnTo>
                  <a:lnTo>
                    <a:pt x="2140" y="0"/>
                  </a:lnTo>
                  <a:lnTo>
                    <a:pt x="1829" y="0"/>
                  </a:lnTo>
                  <a:lnTo>
                    <a:pt x="1461" y="12"/>
                  </a:lnTo>
                  <a:lnTo>
                    <a:pt x="1372" y="17"/>
                  </a:lnTo>
                  <a:lnTo>
                    <a:pt x="1285" y="20"/>
                  </a:lnTo>
                  <a:lnTo>
                    <a:pt x="1201" y="26"/>
                  </a:lnTo>
                  <a:lnTo>
                    <a:pt x="1117" y="34"/>
                  </a:lnTo>
                  <a:lnTo>
                    <a:pt x="1036" y="39"/>
                  </a:lnTo>
                  <a:lnTo>
                    <a:pt x="733" y="73"/>
                  </a:lnTo>
                  <a:lnTo>
                    <a:pt x="579" y="98"/>
                  </a:lnTo>
                  <a:lnTo>
                    <a:pt x="500" y="112"/>
                  </a:lnTo>
                  <a:lnTo>
                    <a:pt x="427" y="126"/>
                  </a:lnTo>
                  <a:lnTo>
                    <a:pt x="360" y="143"/>
                  </a:lnTo>
                  <a:lnTo>
                    <a:pt x="300" y="160"/>
                  </a:lnTo>
                  <a:lnTo>
                    <a:pt x="194" y="196"/>
                  </a:lnTo>
                  <a:lnTo>
                    <a:pt x="116" y="235"/>
                  </a:lnTo>
                  <a:lnTo>
                    <a:pt x="56" y="280"/>
                  </a:lnTo>
                  <a:lnTo>
                    <a:pt x="8" y="355"/>
                  </a:lnTo>
                  <a:lnTo>
                    <a:pt x="0" y="414"/>
                  </a:lnTo>
                  <a:lnTo>
                    <a:pt x="2" y="445"/>
                  </a:lnTo>
                  <a:lnTo>
                    <a:pt x="10" y="479"/>
                  </a:lnTo>
                  <a:lnTo>
                    <a:pt x="27" y="515"/>
                  </a:lnTo>
                  <a:lnTo>
                    <a:pt x="56" y="551"/>
                  </a:lnTo>
                  <a:lnTo>
                    <a:pt x="75" y="577"/>
                  </a:lnTo>
                  <a:lnTo>
                    <a:pt x="129" y="641"/>
                  </a:lnTo>
                  <a:lnTo>
                    <a:pt x="211" y="744"/>
                  </a:lnTo>
                  <a:lnTo>
                    <a:pt x="316" y="873"/>
                  </a:lnTo>
                  <a:lnTo>
                    <a:pt x="441" y="1027"/>
                  </a:lnTo>
                  <a:lnTo>
                    <a:pt x="579" y="1200"/>
                  </a:lnTo>
                  <a:lnTo>
                    <a:pt x="725" y="1382"/>
                  </a:lnTo>
                  <a:lnTo>
                    <a:pt x="1028" y="1763"/>
                  </a:lnTo>
                  <a:lnTo>
                    <a:pt x="1312" y="2115"/>
                  </a:lnTo>
                  <a:lnTo>
                    <a:pt x="1434" y="2269"/>
                  </a:lnTo>
                  <a:lnTo>
                    <a:pt x="1540" y="2398"/>
                  </a:lnTo>
                  <a:lnTo>
                    <a:pt x="1618" y="2499"/>
                  </a:lnTo>
                  <a:lnTo>
                    <a:pt x="1669" y="2563"/>
                  </a:lnTo>
                  <a:lnTo>
                    <a:pt x="1688" y="2585"/>
                  </a:lnTo>
                  <a:lnTo>
                    <a:pt x="1688" y="3511"/>
                  </a:lnTo>
                  <a:lnTo>
                    <a:pt x="1751" y="3550"/>
                  </a:lnTo>
                  <a:lnTo>
                    <a:pt x="1767" y="3559"/>
                  </a:lnTo>
                  <a:lnTo>
                    <a:pt x="1780" y="3567"/>
                  </a:lnTo>
                  <a:lnTo>
                    <a:pt x="1802" y="3578"/>
                  </a:lnTo>
                  <a:lnTo>
                    <a:pt x="1826" y="3587"/>
                  </a:lnTo>
                  <a:lnTo>
                    <a:pt x="1853" y="3598"/>
                  </a:lnTo>
                  <a:lnTo>
                    <a:pt x="1886" y="3606"/>
                  </a:lnTo>
                  <a:lnTo>
                    <a:pt x="1921" y="3615"/>
                  </a:lnTo>
                  <a:lnTo>
                    <a:pt x="1959" y="3620"/>
                  </a:lnTo>
                  <a:lnTo>
                    <a:pt x="2000" y="3626"/>
                  </a:lnTo>
                  <a:lnTo>
                    <a:pt x="2043" y="3626"/>
                  </a:lnTo>
                  <a:lnTo>
                    <a:pt x="2132" y="3612"/>
                  </a:lnTo>
                  <a:lnTo>
                    <a:pt x="2227" y="3578"/>
                  </a:lnTo>
                  <a:lnTo>
                    <a:pt x="2338" y="3511"/>
                  </a:lnTo>
                  <a:lnTo>
                    <a:pt x="2338" y="2585"/>
                  </a:lnTo>
                  <a:lnTo>
                    <a:pt x="2357" y="2563"/>
                  </a:lnTo>
                  <a:lnTo>
                    <a:pt x="2408" y="2496"/>
                  </a:lnTo>
                  <a:lnTo>
                    <a:pt x="2492" y="2395"/>
                  </a:lnTo>
                  <a:lnTo>
                    <a:pt x="2598" y="2264"/>
                  </a:lnTo>
                  <a:lnTo>
                    <a:pt x="2722" y="2107"/>
                  </a:lnTo>
                  <a:lnTo>
                    <a:pt x="3014" y="1746"/>
                  </a:lnTo>
                  <a:lnTo>
                    <a:pt x="3169" y="1553"/>
                  </a:lnTo>
                  <a:lnTo>
                    <a:pt x="3326" y="1363"/>
                  </a:lnTo>
                  <a:lnTo>
                    <a:pt x="3475" y="1175"/>
                  </a:lnTo>
                  <a:lnTo>
                    <a:pt x="3618" y="999"/>
                  </a:lnTo>
                  <a:lnTo>
                    <a:pt x="3742" y="842"/>
                  </a:lnTo>
                  <a:lnTo>
                    <a:pt x="3851" y="711"/>
                  </a:lnTo>
                  <a:lnTo>
                    <a:pt x="3935" y="607"/>
                  </a:lnTo>
                  <a:lnTo>
                    <a:pt x="3989" y="540"/>
                  </a:lnTo>
                  <a:lnTo>
                    <a:pt x="4008" y="515"/>
                  </a:lnTo>
                  <a:lnTo>
                    <a:pt x="4035" y="417"/>
                  </a:lnTo>
                  <a:lnTo>
                    <a:pt x="4035" y="414"/>
                  </a:lnTo>
                </a:path>
              </a:pathLst>
            </a:custGeom>
            <a:solidFill>
              <a:srgbClr val="D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49" name="Line 45">
              <a:extLst>
                <a:ext uri="{FF2B5EF4-FFF2-40B4-BE49-F238E27FC236}">
                  <a16:creationId xmlns:a16="http://schemas.microsoft.com/office/drawing/2014/main" id="{55312A42-5870-4538-B5D4-48868C238F16}"/>
                </a:ext>
              </a:extLst>
            </p:cNvPr>
            <p:cNvSpPr>
              <a:spLocks noChangeShapeType="1"/>
            </p:cNvSpPr>
            <p:nvPr/>
          </p:nvSpPr>
          <p:spPr bwMode="auto">
            <a:xfrm>
              <a:off x="8615" y="5627"/>
              <a:ext cx="4206" cy="0"/>
            </a:xfrm>
            <a:prstGeom prst="line">
              <a:avLst/>
            </a:prstGeom>
            <a:noFill/>
            <a:ln w="49741">
              <a:solidFill>
                <a:srgbClr val="0068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50" name="AutoShape 44">
              <a:extLst>
                <a:ext uri="{FF2B5EF4-FFF2-40B4-BE49-F238E27FC236}">
                  <a16:creationId xmlns:a16="http://schemas.microsoft.com/office/drawing/2014/main" id="{E02149F6-A3EB-4D5D-B46B-C7C69EE5A1CF}"/>
                </a:ext>
              </a:extLst>
            </p:cNvPr>
            <p:cNvSpPr>
              <a:spLocks/>
            </p:cNvSpPr>
            <p:nvPr/>
          </p:nvSpPr>
          <p:spPr bwMode="auto">
            <a:xfrm>
              <a:off x="8920" y="2155"/>
              <a:ext cx="3584" cy="3162"/>
            </a:xfrm>
            <a:custGeom>
              <a:avLst/>
              <a:gdLst>
                <a:gd name="T0" fmla="*/ 3358 w 3584"/>
                <a:gd name="T1" fmla="*/ 2155 h 3162"/>
                <a:gd name="T2" fmla="*/ 276 w 3584"/>
                <a:gd name="T3" fmla="*/ 2234 h 3162"/>
                <a:gd name="T4" fmla="*/ 0 w 3584"/>
                <a:gd name="T5" fmla="*/ 2362 h 3162"/>
                <a:gd name="T6" fmla="*/ 1572 w 3584"/>
                <a:gd name="T7" fmla="*/ 4424 h 3162"/>
                <a:gd name="T8" fmla="*/ 1561 w 3584"/>
                <a:gd name="T9" fmla="*/ 5316 h 3162"/>
                <a:gd name="T10" fmla="*/ 1672 w 3584"/>
                <a:gd name="T11" fmla="*/ 5286 h 3162"/>
                <a:gd name="T12" fmla="*/ 1913 w 3584"/>
                <a:gd name="T13" fmla="*/ 5286 h 3162"/>
                <a:gd name="T14" fmla="*/ 1975 w 3584"/>
                <a:gd name="T15" fmla="*/ 5235 h 3162"/>
                <a:gd name="T16" fmla="*/ 2005 w 3584"/>
                <a:gd name="T17" fmla="*/ 4304 h 3162"/>
                <a:gd name="T18" fmla="*/ 3558 w 3584"/>
                <a:gd name="T19" fmla="*/ 2438 h 3162"/>
                <a:gd name="T20" fmla="*/ 3583 w 3584"/>
                <a:gd name="T21" fmla="*/ 2334 h 3162"/>
                <a:gd name="T22" fmla="*/ 3358 w 3584"/>
                <a:gd name="T23" fmla="*/ 2155 h 3162"/>
                <a:gd name="T24" fmla="*/ 1913 w 3584"/>
                <a:gd name="T25" fmla="*/ 5286 h 3162"/>
                <a:gd name="T26" fmla="*/ 1672 w 3584"/>
                <a:gd name="T27" fmla="*/ 5286 h 3162"/>
                <a:gd name="T28" fmla="*/ 1878 w 3584"/>
                <a:gd name="T29" fmla="*/ 5314 h 3162"/>
                <a:gd name="T30" fmla="*/ 1913 w 3584"/>
                <a:gd name="T31" fmla="*/ 5286 h 3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84" h="3162">
                  <a:moveTo>
                    <a:pt x="3358" y="0"/>
                  </a:moveTo>
                  <a:lnTo>
                    <a:pt x="276" y="79"/>
                  </a:lnTo>
                  <a:lnTo>
                    <a:pt x="0" y="207"/>
                  </a:lnTo>
                  <a:lnTo>
                    <a:pt x="1572" y="2269"/>
                  </a:lnTo>
                  <a:lnTo>
                    <a:pt x="1561" y="3161"/>
                  </a:lnTo>
                  <a:lnTo>
                    <a:pt x="1672" y="3131"/>
                  </a:lnTo>
                  <a:lnTo>
                    <a:pt x="1913" y="3131"/>
                  </a:lnTo>
                  <a:lnTo>
                    <a:pt x="1975" y="3080"/>
                  </a:lnTo>
                  <a:lnTo>
                    <a:pt x="2005" y="2149"/>
                  </a:lnTo>
                  <a:lnTo>
                    <a:pt x="3558" y="283"/>
                  </a:lnTo>
                  <a:lnTo>
                    <a:pt x="3583" y="179"/>
                  </a:lnTo>
                  <a:lnTo>
                    <a:pt x="3358" y="0"/>
                  </a:lnTo>
                  <a:close/>
                  <a:moveTo>
                    <a:pt x="1913" y="3131"/>
                  </a:moveTo>
                  <a:lnTo>
                    <a:pt x="1672" y="3131"/>
                  </a:lnTo>
                  <a:lnTo>
                    <a:pt x="1878" y="3159"/>
                  </a:lnTo>
                  <a:lnTo>
                    <a:pt x="1913" y="3131"/>
                  </a:lnTo>
                  <a:close/>
                </a:path>
              </a:pathLst>
            </a:custGeom>
            <a:solidFill>
              <a:srgbClr val="D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1" name="Freeform 43">
              <a:extLst>
                <a:ext uri="{FF2B5EF4-FFF2-40B4-BE49-F238E27FC236}">
                  <a16:creationId xmlns:a16="http://schemas.microsoft.com/office/drawing/2014/main" id="{98111ACD-2348-4BC5-9DAE-E4474C594DF2}"/>
                </a:ext>
              </a:extLst>
            </p:cNvPr>
            <p:cNvSpPr>
              <a:spLocks/>
            </p:cNvSpPr>
            <p:nvPr/>
          </p:nvSpPr>
          <p:spPr bwMode="auto">
            <a:xfrm>
              <a:off x="10787" y="2378"/>
              <a:ext cx="1706" cy="2935"/>
            </a:xfrm>
            <a:custGeom>
              <a:avLst/>
              <a:gdLst>
                <a:gd name="T0" fmla="*/ 1705 w 1706"/>
                <a:gd name="T1" fmla="*/ 2379 h 2935"/>
                <a:gd name="T2" fmla="*/ 1486 w 1706"/>
                <a:gd name="T3" fmla="*/ 2452 h 2935"/>
                <a:gd name="T4" fmla="*/ 0 w 1706"/>
                <a:gd name="T5" fmla="*/ 4304 h 2935"/>
                <a:gd name="T6" fmla="*/ 0 w 1706"/>
                <a:gd name="T7" fmla="*/ 5308 h 2935"/>
                <a:gd name="T8" fmla="*/ 11 w 1706"/>
                <a:gd name="T9" fmla="*/ 5314 h 2935"/>
                <a:gd name="T10" fmla="*/ 108 w 1706"/>
                <a:gd name="T11" fmla="*/ 5235 h 2935"/>
                <a:gd name="T12" fmla="*/ 138 w 1706"/>
                <a:gd name="T13" fmla="*/ 4304 h 2935"/>
                <a:gd name="T14" fmla="*/ 1691 w 1706"/>
                <a:gd name="T15" fmla="*/ 2438 h 2935"/>
                <a:gd name="T16" fmla="*/ 1705 w 1706"/>
                <a:gd name="T17" fmla="*/ 2379 h 2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6" h="2935">
                  <a:moveTo>
                    <a:pt x="1705" y="0"/>
                  </a:moveTo>
                  <a:lnTo>
                    <a:pt x="1486" y="73"/>
                  </a:lnTo>
                  <a:lnTo>
                    <a:pt x="0" y="1925"/>
                  </a:lnTo>
                  <a:lnTo>
                    <a:pt x="0" y="2929"/>
                  </a:lnTo>
                  <a:lnTo>
                    <a:pt x="11" y="2935"/>
                  </a:lnTo>
                  <a:lnTo>
                    <a:pt x="108" y="2856"/>
                  </a:lnTo>
                  <a:lnTo>
                    <a:pt x="138" y="1925"/>
                  </a:lnTo>
                  <a:lnTo>
                    <a:pt x="1691" y="59"/>
                  </a:lnTo>
                  <a:lnTo>
                    <a:pt x="17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2" name="AutoShape 42">
              <a:extLst>
                <a:ext uri="{FF2B5EF4-FFF2-40B4-BE49-F238E27FC236}">
                  <a16:creationId xmlns:a16="http://schemas.microsoft.com/office/drawing/2014/main" id="{A690C534-74EE-4ACC-B3FF-54C54DF68881}"/>
                </a:ext>
              </a:extLst>
            </p:cNvPr>
            <p:cNvSpPr>
              <a:spLocks/>
            </p:cNvSpPr>
            <p:nvPr/>
          </p:nvSpPr>
          <p:spPr bwMode="auto">
            <a:xfrm>
              <a:off x="8790" y="1928"/>
              <a:ext cx="3890" cy="677"/>
            </a:xfrm>
            <a:custGeom>
              <a:avLst/>
              <a:gdLst>
                <a:gd name="T0" fmla="*/ 1718 w 3890"/>
                <a:gd name="T1" fmla="*/ 2603 h 677"/>
                <a:gd name="T2" fmla="*/ 2097 w 3890"/>
                <a:gd name="T3" fmla="*/ 2606 h 677"/>
                <a:gd name="T4" fmla="*/ 2097 w 3890"/>
                <a:gd name="T5" fmla="*/ 1929 h 677"/>
                <a:gd name="T6" fmla="*/ 1391 w 3890"/>
                <a:gd name="T7" fmla="*/ 1940 h 677"/>
                <a:gd name="T8" fmla="*/ 1218 w 3890"/>
                <a:gd name="T9" fmla="*/ 1948 h 677"/>
                <a:gd name="T10" fmla="*/ 971 w 3890"/>
                <a:gd name="T11" fmla="*/ 1968 h 677"/>
                <a:gd name="T12" fmla="*/ 744 w 3890"/>
                <a:gd name="T13" fmla="*/ 1990 h 677"/>
                <a:gd name="T14" fmla="*/ 603 w 3890"/>
                <a:gd name="T15" fmla="*/ 2010 h 677"/>
                <a:gd name="T16" fmla="*/ 349 w 3890"/>
                <a:gd name="T17" fmla="*/ 2057 h 677"/>
                <a:gd name="T18" fmla="*/ 227 w 3890"/>
                <a:gd name="T19" fmla="*/ 2091 h 677"/>
                <a:gd name="T20" fmla="*/ 135 w 3890"/>
                <a:gd name="T21" fmla="*/ 2124 h 677"/>
                <a:gd name="T22" fmla="*/ 73 w 3890"/>
                <a:gd name="T23" fmla="*/ 2158 h 677"/>
                <a:gd name="T24" fmla="*/ 32 w 3890"/>
                <a:gd name="T25" fmla="*/ 2189 h 677"/>
                <a:gd name="T26" fmla="*/ 10 w 3890"/>
                <a:gd name="T27" fmla="*/ 2219 h 677"/>
                <a:gd name="T28" fmla="*/ 0 w 3890"/>
                <a:gd name="T29" fmla="*/ 2250 h 677"/>
                <a:gd name="T30" fmla="*/ 2 w 3890"/>
                <a:gd name="T31" fmla="*/ 2284 h 677"/>
                <a:gd name="T32" fmla="*/ 19 w 3890"/>
                <a:gd name="T33" fmla="*/ 2326 h 677"/>
                <a:gd name="T34" fmla="*/ 56 w 3890"/>
                <a:gd name="T35" fmla="*/ 2365 h 677"/>
                <a:gd name="T36" fmla="*/ 105 w 3890"/>
                <a:gd name="T37" fmla="*/ 2396 h 677"/>
                <a:gd name="T38" fmla="*/ 170 w 3890"/>
                <a:gd name="T39" fmla="*/ 2424 h 677"/>
                <a:gd name="T40" fmla="*/ 251 w 3890"/>
                <a:gd name="T41" fmla="*/ 2452 h 677"/>
                <a:gd name="T42" fmla="*/ 343 w 3890"/>
                <a:gd name="T43" fmla="*/ 2474 h 677"/>
                <a:gd name="T44" fmla="*/ 506 w 3890"/>
                <a:gd name="T45" fmla="*/ 2508 h 677"/>
                <a:gd name="T46" fmla="*/ 628 w 3890"/>
                <a:gd name="T47" fmla="*/ 2527 h 677"/>
                <a:gd name="T48" fmla="*/ 757 w 3890"/>
                <a:gd name="T49" fmla="*/ 2544 h 677"/>
                <a:gd name="T50" fmla="*/ 893 w 3890"/>
                <a:gd name="T51" fmla="*/ 2558 h 677"/>
                <a:gd name="T52" fmla="*/ 1036 w 3890"/>
                <a:gd name="T53" fmla="*/ 2572 h 677"/>
                <a:gd name="T54" fmla="*/ 1182 w 3890"/>
                <a:gd name="T55" fmla="*/ 2580 h 677"/>
                <a:gd name="T56" fmla="*/ 1334 w 3890"/>
                <a:gd name="T57" fmla="*/ 2589 h 677"/>
                <a:gd name="T58" fmla="*/ 1642 w 3890"/>
                <a:gd name="T59" fmla="*/ 2603 h 677"/>
                <a:gd name="T60" fmla="*/ 2479 w 3890"/>
                <a:gd name="T61" fmla="*/ 2594 h 677"/>
                <a:gd name="T62" fmla="*/ 2630 w 3890"/>
                <a:gd name="T63" fmla="*/ 2586 h 677"/>
                <a:gd name="T64" fmla="*/ 2779 w 3890"/>
                <a:gd name="T65" fmla="*/ 2578 h 677"/>
                <a:gd name="T66" fmla="*/ 2925 w 3890"/>
                <a:gd name="T67" fmla="*/ 2564 h 677"/>
                <a:gd name="T68" fmla="*/ 3066 w 3890"/>
                <a:gd name="T69" fmla="*/ 2550 h 677"/>
                <a:gd name="T70" fmla="*/ 3261 w 3890"/>
                <a:gd name="T71" fmla="*/ 2527 h 677"/>
                <a:gd name="T72" fmla="*/ 3383 w 3890"/>
                <a:gd name="T73" fmla="*/ 2508 h 677"/>
                <a:gd name="T74" fmla="*/ 3493 w 3890"/>
                <a:gd name="T75" fmla="*/ 2485 h 677"/>
                <a:gd name="T76" fmla="*/ 3594 w 3890"/>
                <a:gd name="T77" fmla="*/ 2463 h 677"/>
                <a:gd name="T78" fmla="*/ 3680 w 3890"/>
                <a:gd name="T79" fmla="*/ 2438 h 677"/>
                <a:gd name="T80" fmla="*/ 3754 w 3890"/>
                <a:gd name="T81" fmla="*/ 2410 h 677"/>
                <a:gd name="T82" fmla="*/ 3810 w 3890"/>
                <a:gd name="T83" fmla="*/ 2379 h 677"/>
                <a:gd name="T84" fmla="*/ 3851 w 3890"/>
                <a:gd name="T85" fmla="*/ 2348 h 677"/>
                <a:gd name="T86" fmla="*/ 3880 w 3890"/>
                <a:gd name="T87" fmla="*/ 2303 h 677"/>
                <a:gd name="T88" fmla="*/ 3889 w 3890"/>
                <a:gd name="T89" fmla="*/ 2264 h 677"/>
                <a:gd name="T90" fmla="*/ 3880 w 3890"/>
                <a:gd name="T91" fmla="*/ 2231 h 677"/>
                <a:gd name="T92" fmla="*/ 3851 w 3890"/>
                <a:gd name="T93" fmla="*/ 2186 h 677"/>
                <a:gd name="T94" fmla="*/ 3810 w 3890"/>
                <a:gd name="T95" fmla="*/ 2155 h 677"/>
                <a:gd name="T96" fmla="*/ 3754 w 3890"/>
                <a:gd name="T97" fmla="*/ 2124 h 677"/>
                <a:gd name="T98" fmla="*/ 3680 w 3890"/>
                <a:gd name="T99" fmla="*/ 2096 h 677"/>
                <a:gd name="T100" fmla="*/ 3594 w 3890"/>
                <a:gd name="T101" fmla="*/ 2071 h 677"/>
                <a:gd name="T102" fmla="*/ 3493 w 3890"/>
                <a:gd name="T103" fmla="*/ 2049 h 677"/>
                <a:gd name="T104" fmla="*/ 3323 w 3890"/>
                <a:gd name="T105" fmla="*/ 2018 h 677"/>
                <a:gd name="T106" fmla="*/ 3199 w 3890"/>
                <a:gd name="T107" fmla="*/ 1998 h 677"/>
                <a:gd name="T108" fmla="*/ 3066 w 3890"/>
                <a:gd name="T109" fmla="*/ 1984 h 677"/>
                <a:gd name="T110" fmla="*/ 2925 w 3890"/>
                <a:gd name="T111" fmla="*/ 1971 h 677"/>
                <a:gd name="T112" fmla="*/ 2779 w 3890"/>
                <a:gd name="T113" fmla="*/ 1957 h 677"/>
                <a:gd name="T114" fmla="*/ 2630 w 3890"/>
                <a:gd name="T115" fmla="*/ 1948 h 677"/>
                <a:gd name="T116" fmla="*/ 2479 w 3890"/>
                <a:gd name="T117" fmla="*/ 1940 h 677"/>
                <a:gd name="T118" fmla="*/ 2173 w 3890"/>
                <a:gd name="T119" fmla="*/ 1931 h 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90" h="677">
                  <a:moveTo>
                    <a:pt x="2173" y="674"/>
                  </a:moveTo>
                  <a:lnTo>
                    <a:pt x="1718" y="674"/>
                  </a:lnTo>
                  <a:lnTo>
                    <a:pt x="1794" y="677"/>
                  </a:lnTo>
                  <a:lnTo>
                    <a:pt x="2097" y="677"/>
                  </a:lnTo>
                  <a:lnTo>
                    <a:pt x="2173" y="674"/>
                  </a:lnTo>
                  <a:close/>
                  <a:moveTo>
                    <a:pt x="2097" y="0"/>
                  </a:moveTo>
                  <a:lnTo>
                    <a:pt x="1756" y="0"/>
                  </a:lnTo>
                  <a:lnTo>
                    <a:pt x="1391" y="11"/>
                  </a:lnTo>
                  <a:lnTo>
                    <a:pt x="1304" y="16"/>
                  </a:lnTo>
                  <a:lnTo>
                    <a:pt x="1218" y="19"/>
                  </a:lnTo>
                  <a:lnTo>
                    <a:pt x="1050" y="30"/>
                  </a:lnTo>
                  <a:lnTo>
                    <a:pt x="971" y="39"/>
                  </a:lnTo>
                  <a:lnTo>
                    <a:pt x="893" y="44"/>
                  </a:lnTo>
                  <a:lnTo>
                    <a:pt x="744" y="61"/>
                  </a:lnTo>
                  <a:lnTo>
                    <a:pt x="671" y="72"/>
                  </a:lnTo>
                  <a:lnTo>
                    <a:pt x="603" y="81"/>
                  </a:lnTo>
                  <a:lnTo>
                    <a:pt x="425" y="112"/>
                  </a:lnTo>
                  <a:lnTo>
                    <a:pt x="349" y="128"/>
                  </a:lnTo>
                  <a:lnTo>
                    <a:pt x="284" y="145"/>
                  </a:lnTo>
                  <a:lnTo>
                    <a:pt x="227" y="162"/>
                  </a:lnTo>
                  <a:lnTo>
                    <a:pt x="178" y="179"/>
                  </a:lnTo>
                  <a:lnTo>
                    <a:pt x="135" y="195"/>
                  </a:lnTo>
                  <a:lnTo>
                    <a:pt x="102" y="212"/>
                  </a:lnTo>
                  <a:lnTo>
                    <a:pt x="73" y="229"/>
                  </a:lnTo>
                  <a:lnTo>
                    <a:pt x="51" y="243"/>
                  </a:lnTo>
                  <a:lnTo>
                    <a:pt x="32" y="260"/>
                  </a:lnTo>
                  <a:lnTo>
                    <a:pt x="19" y="276"/>
                  </a:lnTo>
                  <a:lnTo>
                    <a:pt x="10" y="290"/>
                  </a:lnTo>
                  <a:lnTo>
                    <a:pt x="5" y="307"/>
                  </a:lnTo>
                  <a:lnTo>
                    <a:pt x="0" y="321"/>
                  </a:lnTo>
                  <a:lnTo>
                    <a:pt x="0" y="335"/>
                  </a:lnTo>
                  <a:lnTo>
                    <a:pt x="2" y="355"/>
                  </a:lnTo>
                  <a:lnTo>
                    <a:pt x="8" y="374"/>
                  </a:lnTo>
                  <a:lnTo>
                    <a:pt x="19" y="397"/>
                  </a:lnTo>
                  <a:lnTo>
                    <a:pt x="38" y="419"/>
                  </a:lnTo>
                  <a:lnTo>
                    <a:pt x="56" y="436"/>
                  </a:lnTo>
                  <a:lnTo>
                    <a:pt x="78" y="450"/>
                  </a:lnTo>
                  <a:lnTo>
                    <a:pt x="105" y="467"/>
                  </a:lnTo>
                  <a:lnTo>
                    <a:pt x="135" y="481"/>
                  </a:lnTo>
                  <a:lnTo>
                    <a:pt x="170" y="495"/>
                  </a:lnTo>
                  <a:lnTo>
                    <a:pt x="208" y="509"/>
                  </a:lnTo>
                  <a:lnTo>
                    <a:pt x="251" y="523"/>
                  </a:lnTo>
                  <a:lnTo>
                    <a:pt x="295" y="534"/>
                  </a:lnTo>
                  <a:lnTo>
                    <a:pt x="343" y="545"/>
                  </a:lnTo>
                  <a:lnTo>
                    <a:pt x="395" y="556"/>
                  </a:lnTo>
                  <a:lnTo>
                    <a:pt x="506" y="579"/>
                  </a:lnTo>
                  <a:lnTo>
                    <a:pt x="565" y="587"/>
                  </a:lnTo>
                  <a:lnTo>
                    <a:pt x="628" y="598"/>
                  </a:lnTo>
                  <a:lnTo>
                    <a:pt x="690" y="607"/>
                  </a:lnTo>
                  <a:lnTo>
                    <a:pt x="757" y="615"/>
                  </a:lnTo>
                  <a:lnTo>
                    <a:pt x="822" y="621"/>
                  </a:lnTo>
                  <a:lnTo>
                    <a:pt x="893" y="629"/>
                  </a:lnTo>
                  <a:lnTo>
                    <a:pt x="963" y="635"/>
                  </a:lnTo>
                  <a:lnTo>
                    <a:pt x="1036" y="643"/>
                  </a:lnTo>
                  <a:lnTo>
                    <a:pt x="1109" y="649"/>
                  </a:lnTo>
                  <a:lnTo>
                    <a:pt x="1182" y="651"/>
                  </a:lnTo>
                  <a:lnTo>
                    <a:pt x="1258" y="657"/>
                  </a:lnTo>
                  <a:lnTo>
                    <a:pt x="1334" y="660"/>
                  </a:lnTo>
                  <a:lnTo>
                    <a:pt x="1410" y="665"/>
                  </a:lnTo>
                  <a:lnTo>
                    <a:pt x="1642" y="674"/>
                  </a:lnTo>
                  <a:lnTo>
                    <a:pt x="2249" y="674"/>
                  </a:lnTo>
                  <a:lnTo>
                    <a:pt x="2479" y="665"/>
                  </a:lnTo>
                  <a:lnTo>
                    <a:pt x="2554" y="660"/>
                  </a:lnTo>
                  <a:lnTo>
                    <a:pt x="2630" y="657"/>
                  </a:lnTo>
                  <a:lnTo>
                    <a:pt x="2706" y="651"/>
                  </a:lnTo>
                  <a:lnTo>
                    <a:pt x="2779" y="649"/>
                  </a:lnTo>
                  <a:lnTo>
                    <a:pt x="2852" y="643"/>
                  </a:lnTo>
                  <a:lnTo>
                    <a:pt x="2925" y="635"/>
                  </a:lnTo>
                  <a:lnTo>
                    <a:pt x="2996" y="629"/>
                  </a:lnTo>
                  <a:lnTo>
                    <a:pt x="3066" y="621"/>
                  </a:lnTo>
                  <a:lnTo>
                    <a:pt x="3134" y="615"/>
                  </a:lnTo>
                  <a:lnTo>
                    <a:pt x="3261" y="598"/>
                  </a:lnTo>
                  <a:lnTo>
                    <a:pt x="3323" y="587"/>
                  </a:lnTo>
                  <a:lnTo>
                    <a:pt x="3383" y="579"/>
                  </a:lnTo>
                  <a:lnTo>
                    <a:pt x="3439" y="568"/>
                  </a:lnTo>
                  <a:lnTo>
                    <a:pt x="3493" y="556"/>
                  </a:lnTo>
                  <a:lnTo>
                    <a:pt x="3545" y="545"/>
                  </a:lnTo>
                  <a:lnTo>
                    <a:pt x="3594" y="534"/>
                  </a:lnTo>
                  <a:lnTo>
                    <a:pt x="3637" y="523"/>
                  </a:lnTo>
                  <a:lnTo>
                    <a:pt x="3680" y="509"/>
                  </a:lnTo>
                  <a:lnTo>
                    <a:pt x="3718" y="495"/>
                  </a:lnTo>
                  <a:lnTo>
                    <a:pt x="3754" y="481"/>
                  </a:lnTo>
                  <a:lnTo>
                    <a:pt x="3783" y="467"/>
                  </a:lnTo>
                  <a:lnTo>
                    <a:pt x="3810" y="450"/>
                  </a:lnTo>
                  <a:lnTo>
                    <a:pt x="3832" y="436"/>
                  </a:lnTo>
                  <a:lnTo>
                    <a:pt x="3851" y="419"/>
                  </a:lnTo>
                  <a:lnTo>
                    <a:pt x="3870" y="397"/>
                  </a:lnTo>
                  <a:lnTo>
                    <a:pt x="3880" y="374"/>
                  </a:lnTo>
                  <a:lnTo>
                    <a:pt x="3886" y="355"/>
                  </a:lnTo>
                  <a:lnTo>
                    <a:pt x="3889" y="335"/>
                  </a:lnTo>
                  <a:lnTo>
                    <a:pt x="3886" y="321"/>
                  </a:lnTo>
                  <a:lnTo>
                    <a:pt x="3880" y="302"/>
                  </a:lnTo>
                  <a:lnTo>
                    <a:pt x="3870" y="279"/>
                  </a:lnTo>
                  <a:lnTo>
                    <a:pt x="3851" y="257"/>
                  </a:lnTo>
                  <a:lnTo>
                    <a:pt x="3832" y="240"/>
                  </a:lnTo>
                  <a:lnTo>
                    <a:pt x="3810" y="226"/>
                  </a:lnTo>
                  <a:lnTo>
                    <a:pt x="3783" y="209"/>
                  </a:lnTo>
                  <a:lnTo>
                    <a:pt x="3754" y="195"/>
                  </a:lnTo>
                  <a:lnTo>
                    <a:pt x="3718" y="181"/>
                  </a:lnTo>
                  <a:lnTo>
                    <a:pt x="3680" y="167"/>
                  </a:lnTo>
                  <a:lnTo>
                    <a:pt x="3637" y="154"/>
                  </a:lnTo>
                  <a:lnTo>
                    <a:pt x="3594" y="142"/>
                  </a:lnTo>
                  <a:lnTo>
                    <a:pt x="3545" y="131"/>
                  </a:lnTo>
                  <a:lnTo>
                    <a:pt x="3493" y="120"/>
                  </a:lnTo>
                  <a:lnTo>
                    <a:pt x="3383" y="97"/>
                  </a:lnTo>
                  <a:lnTo>
                    <a:pt x="3323" y="89"/>
                  </a:lnTo>
                  <a:lnTo>
                    <a:pt x="3261" y="78"/>
                  </a:lnTo>
                  <a:lnTo>
                    <a:pt x="3199" y="69"/>
                  </a:lnTo>
                  <a:lnTo>
                    <a:pt x="3134" y="61"/>
                  </a:lnTo>
                  <a:lnTo>
                    <a:pt x="3066" y="55"/>
                  </a:lnTo>
                  <a:lnTo>
                    <a:pt x="2996" y="47"/>
                  </a:lnTo>
                  <a:lnTo>
                    <a:pt x="2925" y="42"/>
                  </a:lnTo>
                  <a:lnTo>
                    <a:pt x="2852" y="33"/>
                  </a:lnTo>
                  <a:lnTo>
                    <a:pt x="2779" y="28"/>
                  </a:lnTo>
                  <a:lnTo>
                    <a:pt x="2706" y="25"/>
                  </a:lnTo>
                  <a:lnTo>
                    <a:pt x="2630" y="19"/>
                  </a:lnTo>
                  <a:lnTo>
                    <a:pt x="2554" y="16"/>
                  </a:lnTo>
                  <a:lnTo>
                    <a:pt x="2479" y="11"/>
                  </a:lnTo>
                  <a:lnTo>
                    <a:pt x="2249" y="2"/>
                  </a:lnTo>
                  <a:lnTo>
                    <a:pt x="2173" y="2"/>
                  </a:lnTo>
                  <a:lnTo>
                    <a:pt x="20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3" name="Freeform 41">
              <a:extLst>
                <a:ext uri="{FF2B5EF4-FFF2-40B4-BE49-F238E27FC236}">
                  <a16:creationId xmlns:a16="http://schemas.microsoft.com/office/drawing/2014/main" id="{78AA7579-25F1-4435-8CEE-47606A17E89C}"/>
                </a:ext>
              </a:extLst>
            </p:cNvPr>
            <p:cNvSpPr>
              <a:spLocks/>
            </p:cNvSpPr>
            <p:nvPr/>
          </p:nvSpPr>
          <p:spPr bwMode="auto">
            <a:xfrm>
              <a:off x="12563" y="2261"/>
              <a:ext cx="3" cy="6"/>
            </a:xfrm>
            <a:custGeom>
              <a:avLst/>
              <a:gdLst>
                <a:gd name="T0" fmla="*/ 3 w 3"/>
                <a:gd name="T1" fmla="*/ 2262 h 6"/>
                <a:gd name="T2" fmla="*/ 0 w 3"/>
                <a:gd name="T3" fmla="*/ 2264 h 6"/>
                <a:gd name="T4" fmla="*/ 0 w 3"/>
                <a:gd name="T5" fmla="*/ 2267 h 6"/>
                <a:gd name="T6" fmla="*/ 3 w 3"/>
                <a:gd name="T7" fmla="*/ 2267 h 6"/>
                <a:gd name="T8" fmla="*/ 3 w 3"/>
                <a:gd name="T9" fmla="*/ 226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3" y="0"/>
                  </a:moveTo>
                  <a:lnTo>
                    <a:pt x="0" y="2"/>
                  </a:lnTo>
                  <a:lnTo>
                    <a:pt x="0" y="5"/>
                  </a:lnTo>
                  <a:lnTo>
                    <a:pt x="3" y="5"/>
                  </a:lnTo>
                  <a:lnTo>
                    <a:pt x="3" y="0"/>
                  </a:lnTo>
                  <a:close/>
                </a:path>
              </a:pathLst>
            </a:custGeom>
            <a:solidFill>
              <a:srgbClr val="D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4" name="AutoShape 40">
              <a:extLst>
                <a:ext uri="{FF2B5EF4-FFF2-40B4-BE49-F238E27FC236}">
                  <a16:creationId xmlns:a16="http://schemas.microsoft.com/office/drawing/2014/main" id="{8CAFC060-3DCA-46AD-A0C1-623592A60614}"/>
                </a:ext>
              </a:extLst>
            </p:cNvPr>
            <p:cNvSpPr>
              <a:spLocks/>
            </p:cNvSpPr>
            <p:nvPr/>
          </p:nvSpPr>
          <p:spPr bwMode="auto">
            <a:xfrm>
              <a:off x="8907" y="2043"/>
              <a:ext cx="3657" cy="448"/>
            </a:xfrm>
            <a:custGeom>
              <a:avLst/>
              <a:gdLst>
                <a:gd name="T0" fmla="*/ 1632 w 3657"/>
                <a:gd name="T1" fmla="*/ 2488 h 448"/>
                <a:gd name="T2" fmla="*/ 1930 w 3657"/>
                <a:gd name="T3" fmla="*/ 2491 h 448"/>
                <a:gd name="T4" fmla="*/ 2122 w 3657"/>
                <a:gd name="T5" fmla="*/ 2046 h 448"/>
                <a:gd name="T6" fmla="*/ 1351 w 3657"/>
                <a:gd name="T7" fmla="*/ 2052 h 448"/>
                <a:gd name="T8" fmla="*/ 1177 w 3657"/>
                <a:gd name="T9" fmla="*/ 2060 h 448"/>
                <a:gd name="T10" fmla="*/ 793 w 3657"/>
                <a:gd name="T11" fmla="*/ 2091 h 448"/>
                <a:gd name="T12" fmla="*/ 595 w 3657"/>
                <a:gd name="T13" fmla="*/ 2113 h 448"/>
                <a:gd name="T14" fmla="*/ 476 w 3657"/>
                <a:gd name="T15" fmla="*/ 2127 h 448"/>
                <a:gd name="T16" fmla="*/ 371 w 3657"/>
                <a:gd name="T17" fmla="*/ 2147 h 448"/>
                <a:gd name="T18" fmla="*/ 238 w 3657"/>
                <a:gd name="T19" fmla="*/ 2172 h 448"/>
                <a:gd name="T20" fmla="*/ 162 w 3657"/>
                <a:gd name="T21" fmla="*/ 2191 h 448"/>
                <a:gd name="T22" fmla="*/ 103 w 3657"/>
                <a:gd name="T23" fmla="*/ 2211 h 448"/>
                <a:gd name="T24" fmla="*/ 54 w 3657"/>
                <a:gd name="T25" fmla="*/ 2228 h 448"/>
                <a:gd name="T26" fmla="*/ 19 w 3657"/>
                <a:gd name="T27" fmla="*/ 2248 h 448"/>
                <a:gd name="T28" fmla="*/ 0 w 3657"/>
                <a:gd name="T29" fmla="*/ 2264 h 448"/>
                <a:gd name="T30" fmla="*/ 35 w 3657"/>
                <a:gd name="T31" fmla="*/ 2292 h 448"/>
                <a:gd name="T32" fmla="*/ 76 w 3657"/>
                <a:gd name="T33" fmla="*/ 2312 h 448"/>
                <a:gd name="T34" fmla="*/ 130 w 3657"/>
                <a:gd name="T35" fmla="*/ 2331 h 448"/>
                <a:gd name="T36" fmla="*/ 198 w 3657"/>
                <a:gd name="T37" fmla="*/ 2348 h 448"/>
                <a:gd name="T38" fmla="*/ 279 w 3657"/>
                <a:gd name="T39" fmla="*/ 2368 h 448"/>
                <a:gd name="T40" fmla="*/ 371 w 3657"/>
                <a:gd name="T41" fmla="*/ 2387 h 448"/>
                <a:gd name="T42" fmla="*/ 533 w 3657"/>
                <a:gd name="T43" fmla="*/ 2413 h 448"/>
                <a:gd name="T44" fmla="*/ 793 w 3657"/>
                <a:gd name="T45" fmla="*/ 2443 h 448"/>
                <a:gd name="T46" fmla="*/ 1177 w 3657"/>
                <a:gd name="T47" fmla="*/ 2474 h 448"/>
                <a:gd name="T48" fmla="*/ 1351 w 3657"/>
                <a:gd name="T49" fmla="*/ 2483 h 448"/>
                <a:gd name="T50" fmla="*/ 2122 w 3657"/>
                <a:gd name="T51" fmla="*/ 2488 h 448"/>
                <a:gd name="T52" fmla="*/ 2395 w 3657"/>
                <a:gd name="T53" fmla="*/ 2477 h 448"/>
                <a:gd name="T54" fmla="*/ 2793 w 3657"/>
                <a:gd name="T55" fmla="*/ 2452 h 448"/>
                <a:gd name="T56" fmla="*/ 2934 w 3657"/>
                <a:gd name="T57" fmla="*/ 2438 h 448"/>
                <a:gd name="T58" fmla="*/ 3180 w 3657"/>
                <a:gd name="T59" fmla="*/ 2404 h 448"/>
                <a:gd name="T60" fmla="*/ 3332 w 3657"/>
                <a:gd name="T61" fmla="*/ 2379 h 448"/>
                <a:gd name="T62" fmla="*/ 3418 w 3657"/>
                <a:gd name="T63" fmla="*/ 2359 h 448"/>
                <a:gd name="T64" fmla="*/ 3494 w 3657"/>
                <a:gd name="T65" fmla="*/ 2340 h 448"/>
                <a:gd name="T66" fmla="*/ 3553 w 3657"/>
                <a:gd name="T67" fmla="*/ 2320 h 448"/>
                <a:gd name="T68" fmla="*/ 3602 w 3657"/>
                <a:gd name="T69" fmla="*/ 2301 h 448"/>
                <a:gd name="T70" fmla="*/ 3638 w 3657"/>
                <a:gd name="T71" fmla="*/ 2284 h 448"/>
                <a:gd name="T72" fmla="*/ 3656 w 3657"/>
                <a:gd name="T73" fmla="*/ 2264 h 448"/>
                <a:gd name="T74" fmla="*/ 3638 w 3657"/>
                <a:gd name="T75" fmla="*/ 2248 h 448"/>
                <a:gd name="T76" fmla="*/ 3602 w 3657"/>
                <a:gd name="T77" fmla="*/ 2228 h 448"/>
                <a:gd name="T78" fmla="*/ 3553 w 3657"/>
                <a:gd name="T79" fmla="*/ 2211 h 448"/>
                <a:gd name="T80" fmla="*/ 3494 w 3657"/>
                <a:gd name="T81" fmla="*/ 2191 h 448"/>
                <a:gd name="T82" fmla="*/ 3418 w 3657"/>
                <a:gd name="T83" fmla="*/ 2172 h 448"/>
                <a:gd name="T84" fmla="*/ 3286 w 3657"/>
                <a:gd name="T85" fmla="*/ 2147 h 448"/>
                <a:gd name="T86" fmla="*/ 3180 w 3657"/>
                <a:gd name="T87" fmla="*/ 2127 h 448"/>
                <a:gd name="T88" fmla="*/ 3064 w 3657"/>
                <a:gd name="T89" fmla="*/ 2113 h 448"/>
                <a:gd name="T90" fmla="*/ 2866 w 3657"/>
                <a:gd name="T91" fmla="*/ 2091 h 448"/>
                <a:gd name="T92" fmla="*/ 2720 w 3657"/>
                <a:gd name="T93" fmla="*/ 2077 h 448"/>
                <a:gd name="T94" fmla="*/ 2395 w 3657"/>
                <a:gd name="T95" fmla="*/ 2057 h 448"/>
                <a:gd name="T96" fmla="*/ 2122 w 3657"/>
                <a:gd name="T97" fmla="*/ 2046 h 448"/>
                <a:gd name="T98" fmla="*/ 1729 w 3657"/>
                <a:gd name="T99" fmla="*/ 2043 h 448"/>
                <a:gd name="T100" fmla="*/ 2027 w 3657"/>
                <a:gd name="T101" fmla="*/ 2046 h 4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57" h="448">
                  <a:moveTo>
                    <a:pt x="2027" y="445"/>
                  </a:moveTo>
                  <a:lnTo>
                    <a:pt x="1632" y="445"/>
                  </a:lnTo>
                  <a:lnTo>
                    <a:pt x="1729" y="448"/>
                  </a:lnTo>
                  <a:lnTo>
                    <a:pt x="1930" y="448"/>
                  </a:lnTo>
                  <a:lnTo>
                    <a:pt x="2027" y="445"/>
                  </a:lnTo>
                  <a:close/>
                  <a:moveTo>
                    <a:pt x="2122" y="3"/>
                  </a:moveTo>
                  <a:lnTo>
                    <a:pt x="1535" y="3"/>
                  </a:lnTo>
                  <a:lnTo>
                    <a:pt x="1351" y="9"/>
                  </a:lnTo>
                  <a:lnTo>
                    <a:pt x="1264" y="14"/>
                  </a:lnTo>
                  <a:lnTo>
                    <a:pt x="1177" y="17"/>
                  </a:lnTo>
                  <a:lnTo>
                    <a:pt x="863" y="40"/>
                  </a:lnTo>
                  <a:lnTo>
                    <a:pt x="793" y="48"/>
                  </a:lnTo>
                  <a:lnTo>
                    <a:pt x="723" y="53"/>
                  </a:lnTo>
                  <a:lnTo>
                    <a:pt x="595" y="70"/>
                  </a:lnTo>
                  <a:lnTo>
                    <a:pt x="533" y="76"/>
                  </a:lnTo>
                  <a:lnTo>
                    <a:pt x="476" y="84"/>
                  </a:lnTo>
                  <a:lnTo>
                    <a:pt x="422" y="95"/>
                  </a:lnTo>
                  <a:lnTo>
                    <a:pt x="371" y="104"/>
                  </a:lnTo>
                  <a:lnTo>
                    <a:pt x="279" y="121"/>
                  </a:lnTo>
                  <a:lnTo>
                    <a:pt x="238" y="129"/>
                  </a:lnTo>
                  <a:lnTo>
                    <a:pt x="198" y="140"/>
                  </a:lnTo>
                  <a:lnTo>
                    <a:pt x="162" y="148"/>
                  </a:lnTo>
                  <a:lnTo>
                    <a:pt x="130" y="157"/>
                  </a:lnTo>
                  <a:lnTo>
                    <a:pt x="103" y="168"/>
                  </a:lnTo>
                  <a:lnTo>
                    <a:pt x="76" y="176"/>
                  </a:lnTo>
                  <a:lnTo>
                    <a:pt x="54" y="185"/>
                  </a:lnTo>
                  <a:lnTo>
                    <a:pt x="35" y="196"/>
                  </a:lnTo>
                  <a:lnTo>
                    <a:pt x="19" y="205"/>
                  </a:lnTo>
                  <a:lnTo>
                    <a:pt x="8" y="213"/>
                  </a:lnTo>
                  <a:lnTo>
                    <a:pt x="0" y="221"/>
                  </a:lnTo>
                  <a:lnTo>
                    <a:pt x="19" y="241"/>
                  </a:lnTo>
                  <a:lnTo>
                    <a:pt x="35" y="249"/>
                  </a:lnTo>
                  <a:lnTo>
                    <a:pt x="54" y="258"/>
                  </a:lnTo>
                  <a:lnTo>
                    <a:pt x="76" y="269"/>
                  </a:lnTo>
                  <a:lnTo>
                    <a:pt x="103" y="277"/>
                  </a:lnTo>
                  <a:lnTo>
                    <a:pt x="130" y="288"/>
                  </a:lnTo>
                  <a:lnTo>
                    <a:pt x="162" y="297"/>
                  </a:lnTo>
                  <a:lnTo>
                    <a:pt x="198" y="305"/>
                  </a:lnTo>
                  <a:lnTo>
                    <a:pt x="238" y="316"/>
                  </a:lnTo>
                  <a:lnTo>
                    <a:pt x="279" y="325"/>
                  </a:lnTo>
                  <a:lnTo>
                    <a:pt x="325" y="336"/>
                  </a:lnTo>
                  <a:lnTo>
                    <a:pt x="371" y="344"/>
                  </a:lnTo>
                  <a:lnTo>
                    <a:pt x="422" y="353"/>
                  </a:lnTo>
                  <a:lnTo>
                    <a:pt x="533" y="370"/>
                  </a:lnTo>
                  <a:lnTo>
                    <a:pt x="723" y="395"/>
                  </a:lnTo>
                  <a:lnTo>
                    <a:pt x="793" y="400"/>
                  </a:lnTo>
                  <a:lnTo>
                    <a:pt x="863" y="409"/>
                  </a:lnTo>
                  <a:lnTo>
                    <a:pt x="1177" y="431"/>
                  </a:lnTo>
                  <a:lnTo>
                    <a:pt x="1264" y="434"/>
                  </a:lnTo>
                  <a:lnTo>
                    <a:pt x="1351" y="440"/>
                  </a:lnTo>
                  <a:lnTo>
                    <a:pt x="1535" y="445"/>
                  </a:lnTo>
                  <a:lnTo>
                    <a:pt x="2122" y="445"/>
                  </a:lnTo>
                  <a:lnTo>
                    <a:pt x="2306" y="440"/>
                  </a:lnTo>
                  <a:lnTo>
                    <a:pt x="2395" y="434"/>
                  </a:lnTo>
                  <a:lnTo>
                    <a:pt x="2479" y="431"/>
                  </a:lnTo>
                  <a:lnTo>
                    <a:pt x="2793" y="409"/>
                  </a:lnTo>
                  <a:lnTo>
                    <a:pt x="2866" y="400"/>
                  </a:lnTo>
                  <a:lnTo>
                    <a:pt x="2934" y="395"/>
                  </a:lnTo>
                  <a:lnTo>
                    <a:pt x="3064" y="378"/>
                  </a:lnTo>
                  <a:lnTo>
                    <a:pt x="3180" y="361"/>
                  </a:lnTo>
                  <a:lnTo>
                    <a:pt x="3286" y="344"/>
                  </a:lnTo>
                  <a:lnTo>
                    <a:pt x="3332" y="336"/>
                  </a:lnTo>
                  <a:lnTo>
                    <a:pt x="3377" y="325"/>
                  </a:lnTo>
                  <a:lnTo>
                    <a:pt x="3418" y="316"/>
                  </a:lnTo>
                  <a:lnTo>
                    <a:pt x="3459" y="305"/>
                  </a:lnTo>
                  <a:lnTo>
                    <a:pt x="3494" y="297"/>
                  </a:lnTo>
                  <a:lnTo>
                    <a:pt x="3526" y="288"/>
                  </a:lnTo>
                  <a:lnTo>
                    <a:pt x="3553" y="277"/>
                  </a:lnTo>
                  <a:lnTo>
                    <a:pt x="3581" y="269"/>
                  </a:lnTo>
                  <a:lnTo>
                    <a:pt x="3602" y="258"/>
                  </a:lnTo>
                  <a:lnTo>
                    <a:pt x="3621" y="249"/>
                  </a:lnTo>
                  <a:lnTo>
                    <a:pt x="3638" y="241"/>
                  </a:lnTo>
                  <a:lnTo>
                    <a:pt x="3648" y="230"/>
                  </a:lnTo>
                  <a:lnTo>
                    <a:pt x="3656" y="221"/>
                  </a:lnTo>
                  <a:lnTo>
                    <a:pt x="3648" y="213"/>
                  </a:lnTo>
                  <a:lnTo>
                    <a:pt x="3638" y="205"/>
                  </a:lnTo>
                  <a:lnTo>
                    <a:pt x="3621" y="196"/>
                  </a:lnTo>
                  <a:lnTo>
                    <a:pt x="3602" y="185"/>
                  </a:lnTo>
                  <a:lnTo>
                    <a:pt x="3581" y="176"/>
                  </a:lnTo>
                  <a:lnTo>
                    <a:pt x="3553" y="168"/>
                  </a:lnTo>
                  <a:lnTo>
                    <a:pt x="3526" y="157"/>
                  </a:lnTo>
                  <a:lnTo>
                    <a:pt x="3494" y="148"/>
                  </a:lnTo>
                  <a:lnTo>
                    <a:pt x="3459" y="140"/>
                  </a:lnTo>
                  <a:lnTo>
                    <a:pt x="3418" y="129"/>
                  </a:lnTo>
                  <a:lnTo>
                    <a:pt x="3377" y="121"/>
                  </a:lnTo>
                  <a:lnTo>
                    <a:pt x="3286" y="104"/>
                  </a:lnTo>
                  <a:lnTo>
                    <a:pt x="3234" y="95"/>
                  </a:lnTo>
                  <a:lnTo>
                    <a:pt x="3180" y="84"/>
                  </a:lnTo>
                  <a:lnTo>
                    <a:pt x="3123" y="76"/>
                  </a:lnTo>
                  <a:lnTo>
                    <a:pt x="3064" y="70"/>
                  </a:lnTo>
                  <a:lnTo>
                    <a:pt x="2934" y="53"/>
                  </a:lnTo>
                  <a:lnTo>
                    <a:pt x="2866" y="48"/>
                  </a:lnTo>
                  <a:lnTo>
                    <a:pt x="2793" y="40"/>
                  </a:lnTo>
                  <a:lnTo>
                    <a:pt x="2720" y="34"/>
                  </a:lnTo>
                  <a:lnTo>
                    <a:pt x="2479" y="17"/>
                  </a:lnTo>
                  <a:lnTo>
                    <a:pt x="2395" y="14"/>
                  </a:lnTo>
                  <a:lnTo>
                    <a:pt x="2306" y="9"/>
                  </a:lnTo>
                  <a:lnTo>
                    <a:pt x="2122" y="3"/>
                  </a:lnTo>
                  <a:close/>
                  <a:moveTo>
                    <a:pt x="1930" y="0"/>
                  </a:moveTo>
                  <a:lnTo>
                    <a:pt x="1729" y="0"/>
                  </a:lnTo>
                  <a:lnTo>
                    <a:pt x="1632" y="3"/>
                  </a:lnTo>
                  <a:lnTo>
                    <a:pt x="2027" y="3"/>
                  </a:lnTo>
                  <a:lnTo>
                    <a:pt x="1930" y="0"/>
                  </a:ln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55" name="AutoShape 39">
              <a:extLst>
                <a:ext uri="{FF2B5EF4-FFF2-40B4-BE49-F238E27FC236}">
                  <a16:creationId xmlns:a16="http://schemas.microsoft.com/office/drawing/2014/main" id="{0F6E703B-9374-4F10-924A-3331DFDAEE66}"/>
                </a:ext>
              </a:extLst>
            </p:cNvPr>
            <p:cNvSpPr>
              <a:spLocks/>
            </p:cNvSpPr>
            <p:nvPr/>
          </p:nvSpPr>
          <p:spPr bwMode="auto">
            <a:xfrm>
              <a:off x="8804" y="2230"/>
              <a:ext cx="3873" cy="3167"/>
            </a:xfrm>
            <a:custGeom>
              <a:avLst/>
              <a:gdLst>
                <a:gd name="T0" fmla="*/ 2160 w 3873"/>
                <a:gd name="T1" fmla="*/ 3638 h 3167"/>
                <a:gd name="T2" fmla="*/ 2135 w 3873"/>
                <a:gd name="T3" fmla="*/ 3638 h 3167"/>
                <a:gd name="T4" fmla="*/ 2079 w 3873"/>
                <a:gd name="T5" fmla="*/ 3719 h 3167"/>
                <a:gd name="T6" fmla="*/ 2016 w 3873"/>
                <a:gd name="T7" fmla="*/ 3786 h 3167"/>
                <a:gd name="T8" fmla="*/ 1987 w 3873"/>
                <a:gd name="T9" fmla="*/ 3786 h 3167"/>
                <a:gd name="T10" fmla="*/ 1981 w 3873"/>
                <a:gd name="T11" fmla="*/ 3750 h 3167"/>
                <a:gd name="T12" fmla="*/ 2044 w 3873"/>
                <a:gd name="T13" fmla="*/ 3484 h 3167"/>
                <a:gd name="T14" fmla="*/ 2087 w 3873"/>
                <a:gd name="T15" fmla="*/ 3280 h 3167"/>
                <a:gd name="T16" fmla="*/ 2084 w 3873"/>
                <a:gd name="T17" fmla="*/ 3204 h 3167"/>
                <a:gd name="T18" fmla="*/ 2052 w 3873"/>
                <a:gd name="T19" fmla="*/ 3157 h 3167"/>
                <a:gd name="T20" fmla="*/ 1995 w 3873"/>
                <a:gd name="T21" fmla="*/ 3140 h 3167"/>
                <a:gd name="T22" fmla="*/ 1905 w 3873"/>
                <a:gd name="T23" fmla="*/ 3157 h 3167"/>
                <a:gd name="T24" fmla="*/ 1813 w 3873"/>
                <a:gd name="T25" fmla="*/ 3207 h 3167"/>
                <a:gd name="T26" fmla="*/ 1719 w 3873"/>
                <a:gd name="T27" fmla="*/ 3305 h 3167"/>
                <a:gd name="T28" fmla="*/ 1662 w 3873"/>
                <a:gd name="T29" fmla="*/ 3411 h 3167"/>
                <a:gd name="T30" fmla="*/ 1678 w 3873"/>
                <a:gd name="T31" fmla="*/ 3431 h 3167"/>
                <a:gd name="T32" fmla="*/ 1713 w 3873"/>
                <a:gd name="T33" fmla="*/ 3406 h 3167"/>
                <a:gd name="T34" fmla="*/ 1773 w 3873"/>
                <a:gd name="T35" fmla="*/ 3322 h 3167"/>
                <a:gd name="T36" fmla="*/ 1838 w 3873"/>
                <a:gd name="T37" fmla="*/ 3269 h 3167"/>
                <a:gd name="T38" fmla="*/ 1859 w 3873"/>
                <a:gd name="T39" fmla="*/ 3288 h 3167"/>
                <a:gd name="T40" fmla="*/ 1819 w 3873"/>
                <a:gd name="T41" fmla="*/ 3462 h 3167"/>
                <a:gd name="T42" fmla="*/ 1784 w 3873"/>
                <a:gd name="T43" fmla="*/ 3588 h 3167"/>
                <a:gd name="T44" fmla="*/ 1749 w 3873"/>
                <a:gd name="T45" fmla="*/ 3739 h 3167"/>
                <a:gd name="T46" fmla="*/ 1735 w 3873"/>
                <a:gd name="T47" fmla="*/ 3870 h 3167"/>
                <a:gd name="T48" fmla="*/ 1757 w 3873"/>
                <a:gd name="T49" fmla="*/ 3926 h 3167"/>
                <a:gd name="T50" fmla="*/ 1803 w 3873"/>
                <a:gd name="T51" fmla="*/ 3951 h 3167"/>
                <a:gd name="T52" fmla="*/ 1916 w 3873"/>
                <a:gd name="T53" fmla="*/ 3932 h 3167"/>
                <a:gd name="T54" fmla="*/ 2016 w 3873"/>
                <a:gd name="T55" fmla="*/ 3867 h 3167"/>
                <a:gd name="T56" fmla="*/ 2089 w 3873"/>
                <a:gd name="T57" fmla="*/ 3792 h 3167"/>
                <a:gd name="T58" fmla="*/ 2141 w 3873"/>
                <a:gd name="T59" fmla="*/ 3719 h 3167"/>
                <a:gd name="T60" fmla="*/ 3873 w 3873"/>
                <a:gd name="T61" fmla="*/ 2303 h 3167"/>
                <a:gd name="T62" fmla="*/ 2065 w 3873"/>
                <a:gd name="T63" fmla="*/ 5248 h 3167"/>
                <a:gd name="T64" fmla="*/ 2065 w 3873"/>
                <a:gd name="T65" fmla="*/ 5280 h 3167"/>
                <a:gd name="T66" fmla="*/ 1973 w 3873"/>
                <a:gd name="T67" fmla="*/ 5277 h 3167"/>
                <a:gd name="T68" fmla="*/ 1827 w 3873"/>
                <a:gd name="T69" fmla="*/ 5263 h 3167"/>
                <a:gd name="T70" fmla="*/ 1789 w 3873"/>
                <a:gd name="T71" fmla="*/ 5286 h 3167"/>
                <a:gd name="T72" fmla="*/ 1789 w 3873"/>
                <a:gd name="T73" fmla="*/ 5247 h 3167"/>
                <a:gd name="T74" fmla="*/ 1789 w 3873"/>
                <a:gd name="T75" fmla="*/ 4388 h 3167"/>
                <a:gd name="T76" fmla="*/ 0 w 3873"/>
                <a:gd name="T77" fmla="*/ 2303 h 3167"/>
                <a:gd name="T78" fmla="*/ 1689 w 3873"/>
                <a:gd name="T79" fmla="*/ 4424 h 3167"/>
                <a:gd name="T80" fmla="*/ 1684 w 3873"/>
                <a:gd name="T81" fmla="*/ 5319 h 3167"/>
                <a:gd name="T82" fmla="*/ 1708 w 3873"/>
                <a:gd name="T83" fmla="*/ 5336 h 3167"/>
                <a:gd name="T84" fmla="*/ 1792 w 3873"/>
                <a:gd name="T85" fmla="*/ 5375 h 3167"/>
                <a:gd name="T86" fmla="*/ 1881 w 3873"/>
                <a:gd name="T87" fmla="*/ 5395 h 3167"/>
                <a:gd name="T88" fmla="*/ 1989 w 3873"/>
                <a:gd name="T89" fmla="*/ 5395 h 3167"/>
                <a:gd name="T90" fmla="*/ 2108 w 3873"/>
                <a:gd name="T91" fmla="*/ 5356 h 3167"/>
                <a:gd name="T92" fmla="*/ 2176 w 3873"/>
                <a:gd name="T93" fmla="*/ 5286 h 3167"/>
                <a:gd name="T94" fmla="*/ 2176 w 3873"/>
                <a:gd name="T95" fmla="*/ 4411 h 3167"/>
                <a:gd name="T96" fmla="*/ 2176 w 3873"/>
                <a:gd name="T97" fmla="*/ 4411 h 3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73" h="3167">
                  <a:moveTo>
                    <a:pt x="2168" y="1418"/>
                  </a:moveTo>
                  <a:lnTo>
                    <a:pt x="2165" y="1413"/>
                  </a:lnTo>
                  <a:lnTo>
                    <a:pt x="2160" y="1407"/>
                  </a:lnTo>
                  <a:lnTo>
                    <a:pt x="2154" y="1404"/>
                  </a:lnTo>
                  <a:lnTo>
                    <a:pt x="2146" y="1401"/>
                  </a:lnTo>
                  <a:lnTo>
                    <a:pt x="2135" y="1407"/>
                  </a:lnTo>
                  <a:lnTo>
                    <a:pt x="2103" y="1452"/>
                  </a:lnTo>
                  <a:lnTo>
                    <a:pt x="2092" y="1468"/>
                  </a:lnTo>
                  <a:lnTo>
                    <a:pt x="2079" y="1488"/>
                  </a:lnTo>
                  <a:lnTo>
                    <a:pt x="2046" y="1527"/>
                  </a:lnTo>
                  <a:lnTo>
                    <a:pt x="2030" y="1544"/>
                  </a:lnTo>
                  <a:lnTo>
                    <a:pt x="2016" y="1555"/>
                  </a:lnTo>
                  <a:lnTo>
                    <a:pt x="2003" y="1561"/>
                  </a:lnTo>
                  <a:lnTo>
                    <a:pt x="1995" y="1561"/>
                  </a:lnTo>
                  <a:lnTo>
                    <a:pt x="1987" y="1555"/>
                  </a:lnTo>
                  <a:lnTo>
                    <a:pt x="1984" y="1550"/>
                  </a:lnTo>
                  <a:lnTo>
                    <a:pt x="1981" y="1541"/>
                  </a:lnTo>
                  <a:lnTo>
                    <a:pt x="1981" y="1519"/>
                  </a:lnTo>
                  <a:lnTo>
                    <a:pt x="1984" y="1491"/>
                  </a:lnTo>
                  <a:lnTo>
                    <a:pt x="1992" y="1466"/>
                  </a:lnTo>
                  <a:lnTo>
                    <a:pt x="2044" y="1253"/>
                  </a:lnTo>
                  <a:lnTo>
                    <a:pt x="2057" y="1194"/>
                  </a:lnTo>
                  <a:lnTo>
                    <a:pt x="2076" y="1122"/>
                  </a:lnTo>
                  <a:lnTo>
                    <a:pt x="2087" y="1049"/>
                  </a:lnTo>
                  <a:lnTo>
                    <a:pt x="2087" y="1038"/>
                  </a:lnTo>
                  <a:lnTo>
                    <a:pt x="2090" y="996"/>
                  </a:lnTo>
                  <a:lnTo>
                    <a:pt x="2084" y="973"/>
                  </a:lnTo>
                  <a:lnTo>
                    <a:pt x="2079" y="954"/>
                  </a:lnTo>
                  <a:lnTo>
                    <a:pt x="2065" y="937"/>
                  </a:lnTo>
                  <a:lnTo>
                    <a:pt x="2052" y="926"/>
                  </a:lnTo>
                  <a:lnTo>
                    <a:pt x="2035" y="917"/>
                  </a:lnTo>
                  <a:lnTo>
                    <a:pt x="2016" y="912"/>
                  </a:lnTo>
                  <a:lnTo>
                    <a:pt x="1995" y="909"/>
                  </a:lnTo>
                  <a:lnTo>
                    <a:pt x="1973" y="909"/>
                  </a:lnTo>
                  <a:lnTo>
                    <a:pt x="1938" y="915"/>
                  </a:lnTo>
                  <a:lnTo>
                    <a:pt x="1905" y="926"/>
                  </a:lnTo>
                  <a:lnTo>
                    <a:pt x="1873" y="940"/>
                  </a:lnTo>
                  <a:lnTo>
                    <a:pt x="1843" y="957"/>
                  </a:lnTo>
                  <a:lnTo>
                    <a:pt x="1813" y="976"/>
                  </a:lnTo>
                  <a:lnTo>
                    <a:pt x="1786" y="998"/>
                  </a:lnTo>
                  <a:lnTo>
                    <a:pt x="1738" y="1049"/>
                  </a:lnTo>
                  <a:lnTo>
                    <a:pt x="1719" y="1074"/>
                  </a:lnTo>
                  <a:lnTo>
                    <a:pt x="1692" y="1113"/>
                  </a:lnTo>
                  <a:lnTo>
                    <a:pt x="1670" y="1152"/>
                  </a:lnTo>
                  <a:lnTo>
                    <a:pt x="1662" y="1180"/>
                  </a:lnTo>
                  <a:lnTo>
                    <a:pt x="1665" y="1189"/>
                  </a:lnTo>
                  <a:lnTo>
                    <a:pt x="1670" y="1194"/>
                  </a:lnTo>
                  <a:lnTo>
                    <a:pt x="1678" y="1200"/>
                  </a:lnTo>
                  <a:lnTo>
                    <a:pt x="1686" y="1200"/>
                  </a:lnTo>
                  <a:lnTo>
                    <a:pt x="1700" y="1191"/>
                  </a:lnTo>
                  <a:lnTo>
                    <a:pt x="1713" y="1175"/>
                  </a:lnTo>
                  <a:lnTo>
                    <a:pt x="1732" y="1150"/>
                  </a:lnTo>
                  <a:lnTo>
                    <a:pt x="1751" y="1119"/>
                  </a:lnTo>
                  <a:lnTo>
                    <a:pt x="1773" y="1091"/>
                  </a:lnTo>
                  <a:lnTo>
                    <a:pt x="1795" y="1066"/>
                  </a:lnTo>
                  <a:lnTo>
                    <a:pt x="1816" y="1046"/>
                  </a:lnTo>
                  <a:lnTo>
                    <a:pt x="1838" y="1038"/>
                  </a:lnTo>
                  <a:lnTo>
                    <a:pt x="1846" y="1038"/>
                  </a:lnTo>
                  <a:lnTo>
                    <a:pt x="1857" y="1049"/>
                  </a:lnTo>
                  <a:lnTo>
                    <a:pt x="1859" y="1057"/>
                  </a:lnTo>
                  <a:lnTo>
                    <a:pt x="1854" y="1099"/>
                  </a:lnTo>
                  <a:lnTo>
                    <a:pt x="1838" y="1166"/>
                  </a:lnTo>
                  <a:lnTo>
                    <a:pt x="1819" y="1231"/>
                  </a:lnTo>
                  <a:lnTo>
                    <a:pt x="1808" y="1273"/>
                  </a:lnTo>
                  <a:lnTo>
                    <a:pt x="1797" y="1312"/>
                  </a:lnTo>
                  <a:lnTo>
                    <a:pt x="1784" y="1357"/>
                  </a:lnTo>
                  <a:lnTo>
                    <a:pt x="1770" y="1404"/>
                  </a:lnTo>
                  <a:lnTo>
                    <a:pt x="1759" y="1457"/>
                  </a:lnTo>
                  <a:lnTo>
                    <a:pt x="1749" y="1508"/>
                  </a:lnTo>
                  <a:lnTo>
                    <a:pt x="1740" y="1558"/>
                  </a:lnTo>
                  <a:lnTo>
                    <a:pt x="1735" y="1603"/>
                  </a:lnTo>
                  <a:lnTo>
                    <a:pt x="1735" y="1639"/>
                  </a:lnTo>
                  <a:lnTo>
                    <a:pt x="1740" y="1662"/>
                  </a:lnTo>
                  <a:lnTo>
                    <a:pt x="1749" y="1681"/>
                  </a:lnTo>
                  <a:lnTo>
                    <a:pt x="1757" y="1695"/>
                  </a:lnTo>
                  <a:lnTo>
                    <a:pt x="1770" y="1706"/>
                  </a:lnTo>
                  <a:lnTo>
                    <a:pt x="1786" y="1715"/>
                  </a:lnTo>
                  <a:lnTo>
                    <a:pt x="1803" y="1720"/>
                  </a:lnTo>
                  <a:lnTo>
                    <a:pt x="1843" y="1720"/>
                  </a:lnTo>
                  <a:lnTo>
                    <a:pt x="1881" y="1712"/>
                  </a:lnTo>
                  <a:lnTo>
                    <a:pt x="1916" y="1701"/>
                  </a:lnTo>
                  <a:lnTo>
                    <a:pt x="1951" y="1684"/>
                  </a:lnTo>
                  <a:lnTo>
                    <a:pt x="1984" y="1662"/>
                  </a:lnTo>
                  <a:lnTo>
                    <a:pt x="2016" y="1636"/>
                  </a:lnTo>
                  <a:lnTo>
                    <a:pt x="2046" y="1608"/>
                  </a:lnTo>
                  <a:lnTo>
                    <a:pt x="2073" y="1580"/>
                  </a:lnTo>
                  <a:lnTo>
                    <a:pt x="2089" y="1561"/>
                  </a:lnTo>
                  <a:lnTo>
                    <a:pt x="2098" y="1550"/>
                  </a:lnTo>
                  <a:lnTo>
                    <a:pt x="2117" y="1524"/>
                  </a:lnTo>
                  <a:lnTo>
                    <a:pt x="2141" y="1488"/>
                  </a:lnTo>
                  <a:lnTo>
                    <a:pt x="2160" y="1449"/>
                  </a:lnTo>
                  <a:lnTo>
                    <a:pt x="2168" y="1418"/>
                  </a:lnTo>
                  <a:moveTo>
                    <a:pt x="3873" y="72"/>
                  </a:moveTo>
                  <a:lnTo>
                    <a:pt x="3786" y="0"/>
                  </a:lnTo>
                  <a:lnTo>
                    <a:pt x="2065" y="2134"/>
                  </a:lnTo>
                  <a:lnTo>
                    <a:pt x="2065" y="3017"/>
                  </a:lnTo>
                  <a:lnTo>
                    <a:pt x="2092" y="3004"/>
                  </a:lnTo>
                  <a:lnTo>
                    <a:pt x="2065" y="3055"/>
                  </a:lnTo>
                  <a:lnTo>
                    <a:pt x="2065" y="3049"/>
                  </a:lnTo>
                  <a:lnTo>
                    <a:pt x="2065" y="3017"/>
                  </a:lnTo>
                  <a:lnTo>
                    <a:pt x="2033" y="3032"/>
                  </a:lnTo>
                  <a:lnTo>
                    <a:pt x="1973" y="3046"/>
                  </a:lnTo>
                  <a:lnTo>
                    <a:pt x="1919" y="3049"/>
                  </a:lnTo>
                  <a:lnTo>
                    <a:pt x="1870" y="3044"/>
                  </a:lnTo>
                  <a:lnTo>
                    <a:pt x="1827" y="3032"/>
                  </a:lnTo>
                  <a:lnTo>
                    <a:pt x="1795" y="3018"/>
                  </a:lnTo>
                  <a:lnTo>
                    <a:pt x="1789" y="3016"/>
                  </a:lnTo>
                  <a:lnTo>
                    <a:pt x="1789" y="3055"/>
                  </a:lnTo>
                  <a:lnTo>
                    <a:pt x="1762" y="3004"/>
                  </a:lnTo>
                  <a:lnTo>
                    <a:pt x="1773" y="3010"/>
                  </a:lnTo>
                  <a:lnTo>
                    <a:pt x="1789" y="3016"/>
                  </a:lnTo>
                  <a:lnTo>
                    <a:pt x="1789" y="3004"/>
                  </a:lnTo>
                  <a:lnTo>
                    <a:pt x="1789" y="2193"/>
                  </a:lnTo>
                  <a:lnTo>
                    <a:pt x="1789" y="2157"/>
                  </a:lnTo>
                  <a:lnTo>
                    <a:pt x="1789" y="2134"/>
                  </a:lnTo>
                  <a:lnTo>
                    <a:pt x="173" y="100"/>
                  </a:lnTo>
                  <a:lnTo>
                    <a:pt x="0" y="72"/>
                  </a:lnTo>
                  <a:lnTo>
                    <a:pt x="1678" y="2179"/>
                  </a:lnTo>
                  <a:lnTo>
                    <a:pt x="1678" y="2157"/>
                  </a:lnTo>
                  <a:lnTo>
                    <a:pt x="1689" y="2193"/>
                  </a:lnTo>
                  <a:lnTo>
                    <a:pt x="1678" y="2179"/>
                  </a:lnTo>
                  <a:lnTo>
                    <a:pt x="1678" y="3085"/>
                  </a:lnTo>
                  <a:lnTo>
                    <a:pt x="1684" y="3088"/>
                  </a:lnTo>
                  <a:lnTo>
                    <a:pt x="1700" y="3099"/>
                  </a:lnTo>
                  <a:lnTo>
                    <a:pt x="1705" y="3102"/>
                  </a:lnTo>
                  <a:lnTo>
                    <a:pt x="1708" y="3105"/>
                  </a:lnTo>
                  <a:lnTo>
                    <a:pt x="1730" y="3116"/>
                  </a:lnTo>
                  <a:lnTo>
                    <a:pt x="1767" y="3133"/>
                  </a:lnTo>
                  <a:lnTo>
                    <a:pt x="1792" y="3144"/>
                  </a:lnTo>
                  <a:lnTo>
                    <a:pt x="1819" y="3150"/>
                  </a:lnTo>
                  <a:lnTo>
                    <a:pt x="1849" y="3158"/>
                  </a:lnTo>
                  <a:lnTo>
                    <a:pt x="1881" y="3164"/>
                  </a:lnTo>
                  <a:lnTo>
                    <a:pt x="1916" y="3167"/>
                  </a:lnTo>
                  <a:lnTo>
                    <a:pt x="1951" y="3167"/>
                  </a:lnTo>
                  <a:lnTo>
                    <a:pt x="1989" y="3164"/>
                  </a:lnTo>
                  <a:lnTo>
                    <a:pt x="2027" y="3155"/>
                  </a:lnTo>
                  <a:lnTo>
                    <a:pt x="2068" y="3141"/>
                  </a:lnTo>
                  <a:lnTo>
                    <a:pt x="2108" y="3125"/>
                  </a:lnTo>
                  <a:lnTo>
                    <a:pt x="2149" y="3102"/>
                  </a:lnTo>
                  <a:lnTo>
                    <a:pt x="2176" y="3085"/>
                  </a:lnTo>
                  <a:lnTo>
                    <a:pt x="2176" y="3055"/>
                  </a:lnTo>
                  <a:lnTo>
                    <a:pt x="2176" y="3004"/>
                  </a:lnTo>
                  <a:lnTo>
                    <a:pt x="2176" y="2193"/>
                  </a:lnTo>
                  <a:lnTo>
                    <a:pt x="2176" y="2180"/>
                  </a:lnTo>
                  <a:lnTo>
                    <a:pt x="2165" y="2193"/>
                  </a:lnTo>
                  <a:lnTo>
                    <a:pt x="2176" y="2157"/>
                  </a:lnTo>
                  <a:lnTo>
                    <a:pt x="2176" y="2180"/>
                  </a:lnTo>
                  <a:lnTo>
                    <a:pt x="2195" y="2157"/>
                  </a:lnTo>
                  <a:lnTo>
                    <a:pt x="3873" y="7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14356" name="Picture 38">
              <a:extLst>
                <a:ext uri="{FF2B5EF4-FFF2-40B4-BE49-F238E27FC236}">
                  <a16:creationId xmlns:a16="http://schemas.microsoft.com/office/drawing/2014/main" id="{6FD3872D-4EA4-42BD-8BC1-BF3A92E65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6" y="2807"/>
              <a:ext cx="22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37">
              <a:extLst>
                <a:ext uri="{FF2B5EF4-FFF2-40B4-BE49-F238E27FC236}">
                  <a16:creationId xmlns:a16="http://schemas.microsoft.com/office/drawing/2014/main" id="{59E911A3-D368-4FF2-BD74-410250B92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 y="1285"/>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36">
              <a:extLst>
                <a:ext uri="{FF2B5EF4-FFF2-40B4-BE49-F238E27FC236}">
                  <a16:creationId xmlns:a16="http://schemas.microsoft.com/office/drawing/2014/main" id="{CEB3C58B-F053-437B-8F04-7BE95F7B9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4" y="966"/>
              <a:ext cx="12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35">
              <a:extLst>
                <a:ext uri="{FF2B5EF4-FFF2-40B4-BE49-F238E27FC236}">
                  <a16:creationId xmlns:a16="http://schemas.microsoft.com/office/drawing/2014/main" id="{FBA57A0F-4F89-4C2F-8AD9-9EE3C6B11D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 y="1285"/>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34">
              <a:extLst>
                <a:ext uri="{FF2B5EF4-FFF2-40B4-BE49-F238E27FC236}">
                  <a16:creationId xmlns:a16="http://schemas.microsoft.com/office/drawing/2014/main" id="{EC75696F-408C-4DEB-896F-8FD419C2E8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7"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33">
              <a:extLst>
                <a:ext uri="{FF2B5EF4-FFF2-40B4-BE49-F238E27FC236}">
                  <a16:creationId xmlns:a16="http://schemas.microsoft.com/office/drawing/2014/main" id="{327AE79C-2AD3-4CCB-8970-DC3A363F1A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8" y="1285"/>
              <a:ext cx="12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32">
              <a:extLst>
                <a:ext uri="{FF2B5EF4-FFF2-40B4-BE49-F238E27FC236}">
                  <a16:creationId xmlns:a16="http://schemas.microsoft.com/office/drawing/2014/main" id="{EA48E970-19C6-40A6-86B4-D9C3A043F4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9"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31">
              <a:extLst>
                <a:ext uri="{FF2B5EF4-FFF2-40B4-BE49-F238E27FC236}">
                  <a16:creationId xmlns:a16="http://schemas.microsoft.com/office/drawing/2014/main" id="{EE610E03-1B1B-47C6-9518-974CC9B50D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1" y="1285"/>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30">
              <a:extLst>
                <a:ext uri="{FF2B5EF4-FFF2-40B4-BE49-F238E27FC236}">
                  <a16:creationId xmlns:a16="http://schemas.microsoft.com/office/drawing/2014/main" id="{4F31F21A-75B8-48AC-AF5F-B672E19CA0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29">
              <a:extLst>
                <a:ext uri="{FF2B5EF4-FFF2-40B4-BE49-F238E27FC236}">
                  <a16:creationId xmlns:a16="http://schemas.microsoft.com/office/drawing/2014/main" id="{75BF15EB-4682-4355-A0E6-EA73DA349F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86" y="1285"/>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28">
              <a:extLst>
                <a:ext uri="{FF2B5EF4-FFF2-40B4-BE49-F238E27FC236}">
                  <a16:creationId xmlns:a16="http://schemas.microsoft.com/office/drawing/2014/main" id="{BBFC8392-E03C-4264-8285-3DAE0AFB77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37"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27">
              <a:extLst>
                <a:ext uri="{FF2B5EF4-FFF2-40B4-BE49-F238E27FC236}">
                  <a16:creationId xmlns:a16="http://schemas.microsoft.com/office/drawing/2014/main" id="{84B6734F-D989-4872-A272-2826C1B5DC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87" y="1285"/>
              <a:ext cx="12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26">
              <a:extLst>
                <a:ext uri="{FF2B5EF4-FFF2-40B4-BE49-F238E27FC236}">
                  <a16:creationId xmlns:a16="http://schemas.microsoft.com/office/drawing/2014/main" id="{D6CDF00D-89FF-4062-B6F2-9AC3B288E3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938"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25">
              <a:extLst>
                <a:ext uri="{FF2B5EF4-FFF2-40B4-BE49-F238E27FC236}">
                  <a16:creationId xmlns:a16="http://schemas.microsoft.com/office/drawing/2014/main" id="{57B660DD-D633-4362-979B-D540AF9B36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82" y="966"/>
              <a:ext cx="12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24">
              <a:extLst>
                <a:ext uri="{FF2B5EF4-FFF2-40B4-BE49-F238E27FC236}">
                  <a16:creationId xmlns:a16="http://schemas.microsoft.com/office/drawing/2014/main" id="{83B1E96E-7F04-4FD6-8DA0-1EBB675F81B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686" y="1964"/>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23">
              <a:extLst>
                <a:ext uri="{FF2B5EF4-FFF2-40B4-BE49-F238E27FC236}">
                  <a16:creationId xmlns:a16="http://schemas.microsoft.com/office/drawing/2014/main" id="{39DB6A8E-B62B-49BD-97EF-237706DDBD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337"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22">
              <a:extLst>
                <a:ext uri="{FF2B5EF4-FFF2-40B4-BE49-F238E27FC236}">
                  <a16:creationId xmlns:a16="http://schemas.microsoft.com/office/drawing/2014/main" id="{635F2529-1B39-47CC-ACAC-61018B540DF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287" y="1964"/>
              <a:ext cx="12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21">
              <a:extLst>
                <a:ext uri="{FF2B5EF4-FFF2-40B4-BE49-F238E27FC236}">
                  <a16:creationId xmlns:a16="http://schemas.microsoft.com/office/drawing/2014/main" id="{6878E3AE-D00F-42E1-8F3F-C70444833D5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38"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20">
              <a:extLst>
                <a:ext uri="{FF2B5EF4-FFF2-40B4-BE49-F238E27FC236}">
                  <a16:creationId xmlns:a16="http://schemas.microsoft.com/office/drawing/2014/main" id="{E0243F02-FB9F-49E9-B2EC-42261F5C62A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501"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19">
              <a:extLst>
                <a:ext uri="{FF2B5EF4-FFF2-40B4-BE49-F238E27FC236}">
                  <a16:creationId xmlns:a16="http://schemas.microsoft.com/office/drawing/2014/main" id="{84B1ABCE-887D-44C2-891A-A8F042D44E0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55" y="1964"/>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18">
              <a:extLst>
                <a:ext uri="{FF2B5EF4-FFF2-40B4-BE49-F238E27FC236}">
                  <a16:creationId xmlns:a16="http://schemas.microsoft.com/office/drawing/2014/main" id="{95902F21-8C87-49AF-84FC-2976F1219DF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85" y="1645"/>
              <a:ext cx="12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17">
              <a:extLst>
                <a:ext uri="{FF2B5EF4-FFF2-40B4-BE49-F238E27FC236}">
                  <a16:creationId xmlns:a16="http://schemas.microsoft.com/office/drawing/2014/main" id="{6E781FD2-0572-483D-9DE8-7016538A525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56" y="1964"/>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16">
              <a:extLst>
                <a:ext uri="{FF2B5EF4-FFF2-40B4-BE49-F238E27FC236}">
                  <a16:creationId xmlns:a16="http://schemas.microsoft.com/office/drawing/2014/main" id="{84A549EC-0467-47A3-9E33-C9BEE9F7324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07"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15">
              <a:extLst>
                <a:ext uri="{FF2B5EF4-FFF2-40B4-BE49-F238E27FC236}">
                  <a16:creationId xmlns:a16="http://schemas.microsoft.com/office/drawing/2014/main" id="{977C15B5-7B38-4581-B1C8-320272D0486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398" y="1964"/>
              <a:ext cx="12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14">
              <a:extLst>
                <a:ext uri="{FF2B5EF4-FFF2-40B4-BE49-F238E27FC236}">
                  <a16:creationId xmlns:a16="http://schemas.microsoft.com/office/drawing/2014/main" id="{BB8CF665-C5F9-431D-84EE-2D140937771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049"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3">
              <a:extLst>
                <a:ext uri="{FF2B5EF4-FFF2-40B4-BE49-F238E27FC236}">
                  <a16:creationId xmlns:a16="http://schemas.microsoft.com/office/drawing/2014/main" id="{450149AE-E59C-497A-8A27-2F5F2E65024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001" y="1964"/>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12">
              <a:extLst>
                <a:ext uri="{FF2B5EF4-FFF2-40B4-BE49-F238E27FC236}">
                  <a16:creationId xmlns:a16="http://schemas.microsoft.com/office/drawing/2014/main" id="{1C6877BC-09EE-4AF4-B21D-168253A35E7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652" y="1645"/>
              <a:ext cx="1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11">
              <a:extLst>
                <a:ext uri="{FF2B5EF4-FFF2-40B4-BE49-F238E27FC236}">
                  <a16:creationId xmlns:a16="http://schemas.microsoft.com/office/drawing/2014/main" id="{6CEA6188-B77C-4D43-852E-E82CC83E432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337" y="2258"/>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10">
              <a:extLst>
                <a:ext uri="{FF2B5EF4-FFF2-40B4-BE49-F238E27FC236}">
                  <a16:creationId xmlns:a16="http://schemas.microsoft.com/office/drawing/2014/main" id="{6B356CC9-8CCE-480A-B9AA-339663A604F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938" y="2258"/>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9">
              <a:extLst>
                <a:ext uri="{FF2B5EF4-FFF2-40B4-BE49-F238E27FC236}">
                  <a16:creationId xmlns:a16="http://schemas.microsoft.com/office/drawing/2014/main" id="{A355B6CC-DAED-417E-8921-185E5B3D207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407" y="2258"/>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Picture 8">
              <a:extLst>
                <a:ext uri="{FF2B5EF4-FFF2-40B4-BE49-F238E27FC236}">
                  <a16:creationId xmlns:a16="http://schemas.microsoft.com/office/drawing/2014/main" id="{77E4DE42-B39A-4E39-BFAA-F55D29833FD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049" y="2258"/>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7">
              <a:extLst>
                <a:ext uri="{FF2B5EF4-FFF2-40B4-BE49-F238E27FC236}">
                  <a16:creationId xmlns:a16="http://schemas.microsoft.com/office/drawing/2014/main" id="{3120708F-3235-4C95-BFAD-ADFE9EB6387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652" y="2258"/>
              <a:ext cx="1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55">
            <a:extLst>
              <a:ext uri="{FF2B5EF4-FFF2-40B4-BE49-F238E27FC236}">
                <a16:creationId xmlns:a16="http://schemas.microsoft.com/office/drawing/2014/main" id="{094B2713-801B-4C17-B638-B69A47D52DF0}"/>
              </a:ext>
            </a:extLst>
          </p:cNvPr>
          <p:cNvSpPr>
            <a:spLocks noChangeArrowheads="1"/>
          </p:cNvSpPr>
          <p:nvPr/>
        </p:nvSpPr>
        <p:spPr bwMode="auto">
          <a:xfrm>
            <a:off x="2270293" y="1845275"/>
            <a:ext cx="432032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1417638" algn="l"/>
              </a:tabLst>
              <a:defRPr>
                <a:solidFill>
                  <a:schemeClr val="tx1"/>
                </a:solidFill>
                <a:latin typeface="Arial" panose="020B0604020202020204" pitchFamily="34" charset="0"/>
              </a:defRPr>
            </a:lvl1pPr>
            <a:lvl2pPr>
              <a:tabLst>
                <a:tab pos="1417638" algn="l"/>
              </a:tabLst>
              <a:defRPr>
                <a:solidFill>
                  <a:schemeClr val="tx1"/>
                </a:solidFill>
                <a:latin typeface="Arial" panose="020B0604020202020204" pitchFamily="34" charset="0"/>
              </a:defRPr>
            </a:lvl2pPr>
            <a:lvl3pPr>
              <a:tabLst>
                <a:tab pos="1417638" algn="l"/>
              </a:tabLst>
              <a:defRPr>
                <a:solidFill>
                  <a:schemeClr val="tx1"/>
                </a:solidFill>
                <a:latin typeface="Arial" panose="020B0604020202020204" pitchFamily="34" charset="0"/>
              </a:defRPr>
            </a:lvl3pPr>
            <a:lvl4pPr>
              <a:tabLst>
                <a:tab pos="1417638" algn="l"/>
              </a:tabLst>
              <a:defRPr>
                <a:solidFill>
                  <a:schemeClr val="tx1"/>
                </a:solidFill>
                <a:latin typeface="Arial" panose="020B0604020202020204" pitchFamily="34" charset="0"/>
              </a:defRPr>
            </a:lvl4pPr>
            <a:lvl5pPr>
              <a:tabLst>
                <a:tab pos="1417638" algn="l"/>
              </a:tabLst>
              <a:defRPr>
                <a:solidFill>
                  <a:schemeClr val="tx1"/>
                </a:solidFill>
                <a:latin typeface="Arial" panose="020B0604020202020204" pitchFamily="34" charset="0"/>
              </a:defRPr>
            </a:lvl5pPr>
            <a:lvl6pPr eaLnBrk="0" fontAlgn="base" hangingPunct="0">
              <a:spcBef>
                <a:spcPct val="0"/>
              </a:spcBef>
              <a:spcAft>
                <a:spcPct val="0"/>
              </a:spcAft>
              <a:tabLst>
                <a:tab pos="1417638" algn="l"/>
              </a:tabLst>
              <a:defRPr>
                <a:solidFill>
                  <a:schemeClr val="tx1"/>
                </a:solidFill>
                <a:latin typeface="Arial" panose="020B0604020202020204" pitchFamily="34" charset="0"/>
              </a:defRPr>
            </a:lvl6pPr>
            <a:lvl7pPr eaLnBrk="0" fontAlgn="base" hangingPunct="0">
              <a:spcBef>
                <a:spcPct val="0"/>
              </a:spcBef>
              <a:spcAft>
                <a:spcPct val="0"/>
              </a:spcAft>
              <a:tabLst>
                <a:tab pos="1417638" algn="l"/>
              </a:tabLst>
              <a:defRPr>
                <a:solidFill>
                  <a:schemeClr val="tx1"/>
                </a:solidFill>
                <a:latin typeface="Arial" panose="020B0604020202020204" pitchFamily="34" charset="0"/>
              </a:defRPr>
            </a:lvl7pPr>
            <a:lvl8pPr eaLnBrk="0" fontAlgn="base" hangingPunct="0">
              <a:spcBef>
                <a:spcPct val="0"/>
              </a:spcBef>
              <a:spcAft>
                <a:spcPct val="0"/>
              </a:spcAft>
              <a:tabLst>
                <a:tab pos="1417638" algn="l"/>
              </a:tabLst>
              <a:defRPr>
                <a:solidFill>
                  <a:schemeClr val="tx1"/>
                </a:solidFill>
                <a:latin typeface="Arial" panose="020B0604020202020204" pitchFamily="34" charset="0"/>
              </a:defRPr>
            </a:lvl8pPr>
            <a:lvl9pPr eaLnBrk="0" fontAlgn="base" hangingPunct="0">
              <a:spcBef>
                <a:spcPct val="0"/>
              </a:spcBef>
              <a:spcAft>
                <a:spcPct val="0"/>
              </a:spcAft>
              <a:tabLst>
                <a:tab pos="1417638" algn="l"/>
              </a:tabLst>
              <a:defRPr>
                <a:solidFill>
                  <a:schemeClr val="tx1"/>
                </a:solidFill>
                <a:latin typeface="Arial" panose="020B0604020202020204" pitchFamily="34" charset="0"/>
              </a:defRPr>
            </a:lvl9pPr>
          </a:lstStyle>
          <a:p>
            <a:pPr marL="342900" indent="-342900">
              <a:buFont typeface="Wingdings" panose="05000000000000000000" pitchFamily="2" charset="2"/>
              <a:buChar char="§"/>
              <a:defRPr/>
            </a:pPr>
            <a:r>
              <a:rPr lang="es-ES" altLang="en-US" sz="2400" dirty="0">
                <a:latin typeface="Calibri" panose="020F0502020204030204" pitchFamily="34" charset="0"/>
                <a:ea typeface="Arial" panose="020B0604020202020204" pitchFamily="34" charset="0"/>
                <a:cs typeface="Calibri" panose="020F0502020204030204" pitchFamily="34" charset="0"/>
              </a:rPr>
              <a:t>¿Por qué y cómo observamos</a:t>
            </a:r>
            <a:r>
              <a:rPr lang="en-GB" altLang="en-US" sz="2400" dirty="0">
                <a:latin typeface="Calibri" panose="020F0502020204030204" pitchFamily="34" charset="0"/>
                <a:ea typeface="Arial" panose="020B0604020202020204" pitchFamily="34" charset="0"/>
                <a:cs typeface="Calibri" panose="020F0502020204030204" pitchFamily="34" charset="0"/>
              </a:rPr>
              <a:t>?</a:t>
            </a:r>
          </a:p>
          <a:p>
            <a:pPr marL="171450" indent="-171450">
              <a:buFont typeface="Wingdings" panose="05000000000000000000" pitchFamily="2" charset="2"/>
              <a:buChar char="§"/>
              <a:defRPr/>
            </a:pPr>
            <a:endParaRPr lang="en-AU" altLang="en-US" sz="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es-ES" altLang="en-US" sz="2400" dirty="0">
                <a:latin typeface="Calibri" panose="020F0502020204030204" pitchFamily="34" charset="0"/>
                <a:ea typeface="Arial" panose="020B0604020202020204" pitchFamily="34" charset="0"/>
                <a:cs typeface="Calibri" panose="020F0502020204030204" pitchFamily="34" charset="0"/>
              </a:rPr>
              <a:t>Observación habilidosa</a:t>
            </a:r>
          </a:p>
          <a:p>
            <a:pPr marL="342900" indent="-342900">
              <a:buFont typeface="Wingdings" panose="05000000000000000000" pitchFamily="2" charset="2"/>
              <a:buChar char="§"/>
              <a:defRPr/>
            </a:pPr>
            <a:endParaRPr lang="en-AU" altLang="en-US" sz="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es-ES" altLang="en-US" sz="2400" dirty="0">
                <a:latin typeface="Calibri" panose="020F0502020204030204" pitchFamily="34" charset="0"/>
                <a:ea typeface="Arial" panose="020B0604020202020204" pitchFamily="34" charset="0"/>
                <a:cs typeface="Calibri" panose="020F0502020204030204" pitchFamily="34" charset="0"/>
              </a:rPr>
              <a:t>Herramientas que nos faltan</a:t>
            </a:r>
            <a:endParaRPr lang="en-AU" altLang="en-US" sz="800" dirty="0">
              <a:latin typeface="Calibri" panose="020F0502020204030204" pitchFamily="34" charset="0"/>
              <a:cs typeface="Calibri" panose="020F0502020204030204" pitchFamily="34" charset="0"/>
            </a:endParaRPr>
          </a:p>
          <a:p>
            <a:pPr marL="800100" lvl="1" indent="-342900">
              <a:buSzPct val="100000"/>
              <a:buFont typeface="Wingdings" panose="05000000000000000000" pitchFamily="2" charset="2"/>
              <a:buChar char="§"/>
              <a:defRPr/>
            </a:pPr>
            <a:r>
              <a:rPr lang="es-ES" altLang="en-US" sz="2400" dirty="0">
                <a:latin typeface="Calibri" panose="020F0502020204030204" pitchFamily="34" charset="0"/>
                <a:ea typeface="Arial" panose="020B0604020202020204" pitchFamily="34" charset="0"/>
                <a:cs typeface="Calibri" panose="020F0502020204030204" pitchFamily="34" charset="0"/>
              </a:rPr>
              <a:t>Holístico</a:t>
            </a:r>
            <a:endParaRPr lang="es-ES" altLang="en-US" sz="800" dirty="0">
              <a:latin typeface="Calibri" panose="020F0502020204030204" pitchFamily="34" charset="0"/>
              <a:cs typeface="Calibri" panose="020F0502020204030204" pitchFamily="34" charset="0"/>
            </a:endParaRPr>
          </a:p>
          <a:p>
            <a:pPr marL="800100" lvl="1" indent="-342900">
              <a:buSzPct val="100000"/>
              <a:buFont typeface="Wingdings" panose="05000000000000000000" pitchFamily="2" charset="2"/>
              <a:buChar char="§"/>
              <a:defRPr/>
            </a:pPr>
            <a:r>
              <a:rPr lang="es-ES" altLang="en-US" sz="2400" dirty="0">
                <a:latin typeface="Calibri" panose="020F0502020204030204" pitchFamily="34" charset="0"/>
                <a:ea typeface="Arial" panose="020B0604020202020204" pitchFamily="34" charset="0"/>
                <a:cs typeface="Calibri" panose="020F0502020204030204" pitchFamily="34" charset="0"/>
              </a:rPr>
              <a:t>Deductivo</a:t>
            </a:r>
            <a:endParaRPr lang="es-ES" altLang="en-US" sz="800" dirty="0">
              <a:latin typeface="Calibri" panose="020F0502020204030204" pitchFamily="34" charset="0"/>
              <a:cs typeface="Calibri" panose="020F0502020204030204" pitchFamily="34" charset="0"/>
            </a:endParaRPr>
          </a:p>
          <a:p>
            <a:pPr marL="800100" lvl="1" indent="-342900">
              <a:buSzPct val="100000"/>
              <a:buFont typeface="Wingdings" panose="05000000000000000000" pitchFamily="2" charset="2"/>
              <a:buChar char="§"/>
              <a:defRPr/>
            </a:pPr>
            <a:r>
              <a:rPr lang="es-ES" altLang="en-US" sz="2400" dirty="0">
                <a:latin typeface="Calibri" panose="020F0502020204030204" pitchFamily="34" charset="0"/>
                <a:ea typeface="Arial" panose="020B0604020202020204" pitchFamily="34" charset="0"/>
                <a:cs typeface="Calibri" panose="020F0502020204030204" pitchFamily="34" charset="0"/>
              </a:rPr>
              <a:t>Analítico</a:t>
            </a:r>
          </a:p>
          <a:p>
            <a:pPr marL="800100" lvl="1" indent="-342900">
              <a:buSzPct val="100000"/>
              <a:buFont typeface="Wingdings" panose="05000000000000000000" pitchFamily="2" charset="2"/>
              <a:buChar char="§"/>
              <a:defRPr/>
            </a:pPr>
            <a:endParaRPr lang="en-AU" altLang="en-US" sz="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es-ES" altLang="en-US" sz="2400" dirty="0">
                <a:latin typeface="Calibri" panose="020F0502020204030204" pitchFamily="34" charset="0"/>
                <a:ea typeface="Arial" panose="020B0604020202020204" pitchFamily="34" charset="0"/>
                <a:cs typeface="Calibri" panose="020F0502020204030204" pitchFamily="34" charset="0"/>
              </a:rPr>
              <a:t>El efecto “Embudo</a:t>
            </a:r>
            <a:r>
              <a:rPr lang="en-GB" altLang="en-US" sz="2400" dirty="0">
                <a:latin typeface="Calibri" panose="020F0502020204030204" pitchFamily="34" charset="0"/>
                <a:ea typeface="Arial" panose="020B0604020202020204" pitchFamily="34" charset="0"/>
                <a:cs typeface="Calibri" panose="020F0502020204030204" pitchFamily="34" charset="0"/>
              </a:rPr>
              <a:t>”</a:t>
            </a:r>
            <a:endParaRPr lang="en-GB" altLang="en-US" dirty="0">
              <a:latin typeface="Calibri" panose="020F0502020204030204" pitchFamily="34" charset="0"/>
              <a:cs typeface="Calibri" panose="020F0502020204030204" pitchFamily="34" charset="0"/>
            </a:endParaRPr>
          </a:p>
        </p:txBody>
      </p:sp>
      <p:sp>
        <p:nvSpPr>
          <p:cNvPr id="14340" name="TextBox 20">
            <a:extLst>
              <a:ext uri="{FF2B5EF4-FFF2-40B4-BE49-F238E27FC236}">
                <a16:creationId xmlns:a16="http://schemas.microsoft.com/office/drawing/2014/main" id="{023DCEFB-7B3A-4B6A-A9CB-7C5402055E32}"/>
              </a:ext>
            </a:extLst>
          </p:cNvPr>
          <p:cNvSpPr txBox="1">
            <a:spLocks noChangeArrowheads="1"/>
          </p:cNvSpPr>
          <p:nvPr/>
        </p:nvSpPr>
        <p:spPr bwMode="auto">
          <a:xfrm>
            <a:off x="1524000" y="50057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err="1">
                <a:latin typeface="Calibri" panose="020F0502020204030204" pitchFamily="34" charset="0"/>
                <a:cs typeface="Calibri" panose="020F0502020204030204" pitchFamily="34" charset="0"/>
              </a:rPr>
              <a:t>Observar</a:t>
            </a:r>
            <a:endParaRPr lang="en-AU" altLang="en-US" sz="32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73A39A6-7F36-44D1-88B3-8B272C43A131}"/>
              </a:ext>
            </a:extLst>
          </p:cNvPr>
          <p:cNvSpPr>
            <a:spLocks noChangeArrowheads="1"/>
          </p:cNvSpPr>
          <p:nvPr/>
        </p:nvSpPr>
        <p:spPr bwMode="auto">
          <a:xfrm>
            <a:off x="1991544" y="1340768"/>
            <a:ext cx="8352928" cy="366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445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80975">
              <a:spcBef>
                <a:spcPts val="425"/>
              </a:spcBef>
            </a:pPr>
            <a:r>
              <a:rPr lang="en-GB" altLang="en-US" sz="2400" b="1" dirty="0">
                <a:latin typeface="Calibri" panose="020F0502020204030204" pitchFamily="34" charset="0"/>
                <a:cs typeface="Calibri" panose="020F0502020204030204" pitchFamily="34" charset="0"/>
              </a:rPr>
              <a:t>¿POR QUÉ?</a:t>
            </a:r>
            <a:endParaRPr lang="en-AU" altLang="en-US" sz="2400" b="1" dirty="0">
              <a:latin typeface="Calibri" panose="020F0502020204030204" pitchFamily="34" charset="0"/>
              <a:cs typeface="Calibri" panose="020F0502020204030204" pitchFamily="34" charset="0"/>
            </a:endParaRPr>
          </a:p>
          <a:p>
            <a:pPr marL="466725" indent="-285750">
              <a:spcBef>
                <a:spcPts val="800"/>
              </a:spcBef>
              <a:buSzPts val="1800"/>
              <a:buFont typeface="Wingdings" panose="05000000000000000000" pitchFamily="2" charset="2"/>
              <a:buChar char="§"/>
            </a:pPr>
            <a:r>
              <a:rPr lang="es-ES" altLang="en-US" dirty="0">
                <a:latin typeface="Calibri" panose="020F0502020204030204" pitchFamily="34" charset="0"/>
                <a:cs typeface="Calibri" panose="020F0502020204030204" pitchFamily="34" charset="0"/>
              </a:rPr>
              <a:t>El deber mas importante del entrenador es mejorar el rendimiento</a:t>
            </a:r>
          </a:p>
          <a:p>
            <a:pPr marL="466725" indent="-285750">
              <a:spcBef>
                <a:spcPts val="800"/>
              </a:spcBef>
              <a:buSzPts val="1800"/>
              <a:buFont typeface="Wingdings" panose="05000000000000000000" pitchFamily="2" charset="2"/>
              <a:buChar char="§"/>
            </a:pPr>
            <a:r>
              <a:rPr lang="es-ES" altLang="en-US" dirty="0">
                <a:latin typeface="Calibri" panose="020F0502020204030204" pitchFamily="34" charset="0"/>
                <a:cs typeface="Calibri" panose="020F0502020204030204" pitchFamily="34" charset="0"/>
              </a:rPr>
              <a:t>Esto los conseguimos a través de </a:t>
            </a:r>
            <a:r>
              <a:rPr lang="es-ES" altLang="en-US" b="1" dirty="0">
                <a:latin typeface="Calibri" panose="020F0502020204030204" pitchFamily="34" charset="0"/>
                <a:cs typeface="Calibri" panose="020F0502020204030204" pitchFamily="34" charset="0"/>
              </a:rPr>
              <a:t>corregir</a:t>
            </a:r>
            <a:r>
              <a:rPr lang="es-ES" altLang="en-US" dirty="0">
                <a:latin typeface="Calibri" panose="020F0502020204030204" pitchFamily="34" charset="0"/>
                <a:cs typeface="Calibri" panose="020F0502020204030204" pitchFamily="34" charset="0"/>
              </a:rPr>
              <a:t>, tanto a nivel individual como colectivo</a:t>
            </a:r>
          </a:p>
          <a:p>
            <a:pPr marL="180975">
              <a:spcBef>
                <a:spcPts val="788"/>
              </a:spcBef>
              <a:buSzPts val="1800"/>
            </a:pPr>
            <a:endParaRPr lang="en-AU" altLang="en-US" sz="1100" dirty="0">
              <a:latin typeface="Calibri" panose="020F0502020204030204" pitchFamily="34" charset="0"/>
              <a:cs typeface="Calibri" panose="020F0502020204030204" pitchFamily="34" charset="0"/>
            </a:endParaRPr>
          </a:p>
          <a:p>
            <a:pPr marL="180975">
              <a:spcBef>
                <a:spcPts val="788"/>
              </a:spcBef>
            </a:pPr>
            <a:r>
              <a:rPr lang="en-GB" altLang="en-US" sz="2400" b="1" dirty="0">
                <a:latin typeface="Calibri" panose="020F0502020204030204" pitchFamily="34" charset="0"/>
                <a:cs typeface="Calibri" panose="020F0502020204030204" pitchFamily="34" charset="0"/>
              </a:rPr>
              <a:t>¿CÓMO?</a:t>
            </a:r>
            <a:endParaRPr lang="en-AU" altLang="en-US" sz="2400" b="1" dirty="0">
              <a:latin typeface="Calibri" panose="020F0502020204030204" pitchFamily="34" charset="0"/>
              <a:cs typeface="Calibri" panose="020F0502020204030204" pitchFamily="34" charset="0"/>
            </a:endParaRPr>
          </a:p>
          <a:p>
            <a:pPr marL="466725" indent="-285750">
              <a:spcBef>
                <a:spcPts val="800"/>
              </a:spcBef>
              <a:buSzPts val="1800"/>
              <a:buFont typeface="Wingdings" panose="05000000000000000000" pitchFamily="2" charset="2"/>
              <a:buChar char="§"/>
            </a:pPr>
            <a:r>
              <a:rPr lang="es-ES" altLang="en-US" dirty="0">
                <a:latin typeface="Calibri" panose="020F0502020204030204" pitchFamily="34" charset="0"/>
                <a:ea typeface="Arial" panose="020B0604020202020204" pitchFamily="34" charset="0"/>
                <a:cs typeface="Calibri" panose="020F0502020204030204" pitchFamily="34" charset="0"/>
              </a:rPr>
              <a:t>Holístico</a:t>
            </a:r>
            <a:r>
              <a:rPr lang="en-GB" altLang="en-US" dirty="0">
                <a:latin typeface="Calibri" panose="020F0502020204030204" pitchFamily="34" charset="0"/>
                <a:cs typeface="Calibri" panose="020F0502020204030204" pitchFamily="34" charset="0"/>
              </a:rPr>
              <a:t> – </a:t>
            </a:r>
            <a:r>
              <a:rPr lang="es-ES" altLang="en-US" dirty="0">
                <a:latin typeface="Calibri" panose="020F0502020204030204" pitchFamily="34" charset="0"/>
                <a:cs typeface="Calibri" panose="020F0502020204030204" pitchFamily="34" charset="0"/>
              </a:rPr>
              <a:t>mira el panorama completo; ve los problemas obvios</a:t>
            </a:r>
            <a:endParaRPr lang="es-ES" altLang="en-US" sz="1100" dirty="0">
              <a:latin typeface="Calibri" panose="020F0502020204030204" pitchFamily="34" charset="0"/>
              <a:cs typeface="Calibri" panose="020F0502020204030204" pitchFamily="34" charset="0"/>
            </a:endParaRPr>
          </a:p>
          <a:p>
            <a:pPr marL="466725" indent="-285750">
              <a:lnSpc>
                <a:spcPct val="103000"/>
              </a:lnSpc>
              <a:spcBef>
                <a:spcPts val="788"/>
              </a:spcBef>
              <a:buSzPts val="1800"/>
              <a:buFont typeface="Wingdings" panose="05000000000000000000" pitchFamily="2" charset="2"/>
              <a:buChar char="§"/>
            </a:pPr>
            <a:r>
              <a:rPr lang="es-ES" altLang="en-US" dirty="0">
                <a:latin typeface="Calibri" panose="020F0502020204030204" pitchFamily="34" charset="0"/>
                <a:ea typeface="Arial" panose="020B0604020202020204" pitchFamily="34" charset="0"/>
                <a:cs typeface="Calibri" panose="020F0502020204030204" pitchFamily="34" charset="0"/>
              </a:rPr>
              <a:t>Deductivo</a:t>
            </a:r>
            <a:r>
              <a:rPr lang="en-GB" altLang="en-US" dirty="0">
                <a:latin typeface="Calibri" panose="020F0502020204030204" pitchFamily="34" charset="0"/>
                <a:cs typeface="Calibri" panose="020F0502020204030204" pitchFamily="34" charset="0"/>
              </a:rPr>
              <a:t> – </a:t>
            </a:r>
            <a:r>
              <a:rPr lang="es-ES" altLang="en-US" dirty="0">
                <a:latin typeface="Calibri" panose="020F0502020204030204" pitchFamily="34" charset="0"/>
                <a:cs typeface="Calibri" panose="020F0502020204030204" pitchFamily="34" charset="0"/>
              </a:rPr>
              <a:t>identifica problemas; deduce las causas probables y refine las observaciones</a:t>
            </a:r>
            <a:endParaRPr lang="es-ES" altLang="en-US" sz="1100" dirty="0">
              <a:latin typeface="Calibri" panose="020F0502020204030204" pitchFamily="34" charset="0"/>
              <a:cs typeface="Calibri" panose="020F0502020204030204" pitchFamily="34" charset="0"/>
            </a:endParaRPr>
          </a:p>
          <a:p>
            <a:pPr marL="466725" indent="-285750">
              <a:lnSpc>
                <a:spcPct val="103000"/>
              </a:lnSpc>
              <a:spcBef>
                <a:spcPts val="713"/>
              </a:spcBef>
              <a:buSzPts val="1800"/>
              <a:buFont typeface="Wingdings" panose="05000000000000000000" pitchFamily="2" charset="2"/>
              <a:buChar char="§"/>
            </a:pPr>
            <a:r>
              <a:rPr lang="es-ES" altLang="en-US" dirty="0">
                <a:latin typeface="Calibri" panose="020F0502020204030204" pitchFamily="34" charset="0"/>
                <a:ea typeface="Arial" panose="020B0604020202020204" pitchFamily="34" charset="0"/>
                <a:cs typeface="Calibri" panose="020F0502020204030204" pitchFamily="34" charset="0"/>
              </a:rPr>
              <a:t>Analítico</a:t>
            </a:r>
            <a:r>
              <a:rPr lang="en-GB" altLang="en-US" dirty="0">
                <a:latin typeface="Calibri" panose="020F0502020204030204" pitchFamily="34" charset="0"/>
                <a:cs typeface="Calibri" panose="020F0502020204030204" pitchFamily="34" charset="0"/>
              </a:rPr>
              <a:t> – </a:t>
            </a:r>
            <a:r>
              <a:rPr lang="es-ES" altLang="en-US" dirty="0">
                <a:latin typeface="Calibri" panose="020F0502020204030204" pitchFamily="34" charset="0"/>
                <a:cs typeface="Calibri" panose="020F0502020204030204" pitchFamily="34" charset="0"/>
              </a:rPr>
              <a:t>bueno para los movimientos pequeños, </a:t>
            </a:r>
            <a:r>
              <a:rPr lang="es-ES" altLang="en-US" dirty="0" err="1">
                <a:latin typeface="Calibri" panose="020F0502020204030204" pitchFamily="34" charset="0"/>
                <a:cs typeface="Calibri" panose="020F0502020204030204" pitchFamily="34" charset="0"/>
              </a:rPr>
              <a:t>sútiles</a:t>
            </a:r>
            <a:r>
              <a:rPr lang="es-ES" altLang="en-US" dirty="0">
                <a:latin typeface="Calibri" panose="020F0502020204030204" pitchFamily="34" charset="0"/>
                <a:cs typeface="Calibri" panose="020F0502020204030204" pitchFamily="34" charset="0"/>
              </a:rPr>
              <a:t> u ocultos; descompón los movimientos en sus partes</a:t>
            </a:r>
            <a:endParaRPr lang="es-ES" altLang="en-US" sz="11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1F1D41D-FEE8-4E16-A79D-7F4425F2689B}"/>
              </a:ext>
            </a:extLst>
          </p:cNvPr>
          <p:cNvSpPr txBox="1"/>
          <p:nvPr/>
        </p:nvSpPr>
        <p:spPr>
          <a:xfrm>
            <a:off x="1524000" y="395954"/>
            <a:ext cx="9144000" cy="584775"/>
          </a:xfrm>
          <a:prstGeom prst="rect">
            <a:avLst/>
          </a:prstGeom>
          <a:noFill/>
          <a:ln>
            <a:noFill/>
          </a:ln>
        </p:spPr>
        <p:txBody>
          <a:bodyPr wrap="square" rtlCol="0" anchor="ctr" anchorCtr="1">
            <a:spAutoFit/>
          </a:bodyPr>
          <a:lstStyle/>
          <a:p>
            <a:pPr algn="ctr">
              <a:spcBef>
                <a:spcPts val="425"/>
              </a:spcBef>
            </a:pPr>
            <a:r>
              <a:rPr lang="es-ES" altLang="en-US" sz="3200" b="1" dirty="0">
                <a:solidFill>
                  <a:prstClr val="black"/>
                </a:solidFill>
                <a:cs typeface="Arial" panose="020B0604020202020204" pitchFamily="34" charset="0"/>
              </a:rPr>
              <a:t>Observación y Análisis</a:t>
            </a:r>
            <a:endParaRPr lang="es-ES" altLang="en-US" sz="3200" dirty="0">
              <a:solidFill>
                <a:prstClr val="black"/>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a:extLst>
              <a:ext uri="{FF2B5EF4-FFF2-40B4-BE49-F238E27FC236}">
                <a16:creationId xmlns:a16="http://schemas.microsoft.com/office/drawing/2014/main" id="{4DD4A0B4-DBB5-488F-9ED9-8E78B461B7C3}"/>
              </a:ext>
            </a:extLst>
          </p:cNvPr>
          <p:cNvSpPr>
            <a:spLocks noChangeArrowheads="1"/>
          </p:cNvSpPr>
          <p:nvPr/>
        </p:nvSpPr>
        <p:spPr bwMode="auto">
          <a:xfrm>
            <a:off x="2063552" y="1268761"/>
            <a:ext cx="8136904" cy="338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8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522288">
              <a:spcBef>
                <a:spcPts val="800"/>
              </a:spcBef>
              <a:defRPr/>
            </a:pPr>
            <a:r>
              <a:rPr lang="en-GB" altLang="en-US" sz="2400" b="1" dirty="0">
                <a:latin typeface="Calibri" panose="020F0502020204030204" pitchFamily="34" charset="0"/>
                <a:cs typeface="Calibri" panose="020F0502020204030204" pitchFamily="34" charset="0"/>
              </a:rPr>
              <a:t>La </a:t>
            </a:r>
            <a:r>
              <a:rPr lang="es-ES" altLang="en-US" sz="2400" b="1" dirty="0">
                <a:latin typeface="Calibri" panose="020F0502020204030204" pitchFamily="34" charset="0"/>
                <a:cs typeface="Calibri" panose="020F0502020204030204" pitchFamily="34" charset="0"/>
              </a:rPr>
              <a:t>capacidad</a:t>
            </a:r>
            <a:r>
              <a:rPr lang="en-GB" altLang="en-US" sz="2400" b="1" dirty="0">
                <a:latin typeface="Calibri" panose="020F0502020204030204" pitchFamily="34" charset="0"/>
                <a:cs typeface="Calibri" panose="020F0502020204030204" pitchFamily="34" charset="0"/>
              </a:rPr>
              <a:t> para:</a:t>
            </a:r>
            <a:endParaRPr lang="en-AU" altLang="en-US" sz="2400" b="1" dirty="0">
              <a:latin typeface="Calibri" panose="020F0502020204030204" pitchFamily="34" charset="0"/>
              <a:cs typeface="Calibri" panose="020F0502020204030204" pitchFamily="34" charset="0"/>
            </a:endParaRPr>
          </a:p>
          <a:p>
            <a:pPr marL="442913" indent="-266700">
              <a:lnSpc>
                <a:spcPct val="103000"/>
              </a:lnSpc>
              <a:spcBef>
                <a:spcPts val="813"/>
              </a:spcBef>
              <a:buFont typeface="Arial" panose="020B0604020202020204" pitchFamily="34" charset="0"/>
              <a:buChar char="•"/>
              <a:defRPr/>
            </a:pPr>
            <a:r>
              <a:rPr lang="es-ES" altLang="en-US" sz="2400" b="1" dirty="0">
                <a:latin typeface="Calibri" panose="020F0502020204030204" pitchFamily="34" charset="0"/>
                <a:cs typeface="Calibri" panose="020F0502020204030204" pitchFamily="34" charset="0"/>
              </a:rPr>
              <a:t>Observar – </a:t>
            </a:r>
            <a:r>
              <a:rPr lang="es-ES" altLang="en-US" sz="2400" dirty="0">
                <a:latin typeface="Calibri" panose="020F0502020204030204" pitchFamily="34" charset="0"/>
                <a:cs typeface="Calibri" panose="020F0502020204030204" pitchFamily="34" charset="0"/>
              </a:rPr>
              <a:t>apartarse y observar de una manera controlada. Moverse por el área/juego mirando toda la actividad y acciones</a:t>
            </a:r>
            <a:endParaRPr lang="es-ES" altLang="en-US" sz="2400" b="1" dirty="0">
              <a:latin typeface="Calibri" panose="020F0502020204030204" pitchFamily="34" charset="0"/>
              <a:cs typeface="Calibri" panose="020F0502020204030204" pitchFamily="34" charset="0"/>
            </a:endParaRPr>
          </a:p>
          <a:p>
            <a:pPr marL="442913" indent="-266700">
              <a:lnSpc>
                <a:spcPct val="103000"/>
              </a:lnSpc>
              <a:spcBef>
                <a:spcPts val="725"/>
              </a:spcBef>
              <a:buFont typeface="Arial" panose="020B0604020202020204" pitchFamily="34" charset="0"/>
              <a:buChar char="•"/>
              <a:defRPr/>
            </a:pPr>
            <a:r>
              <a:rPr lang="es-ES" altLang="en-US" sz="2400" b="1" dirty="0">
                <a:latin typeface="Calibri" panose="020F0502020204030204" pitchFamily="34" charset="0"/>
                <a:cs typeface="Calibri" panose="020F0502020204030204" pitchFamily="34" charset="0"/>
              </a:rPr>
              <a:t>Analizar – </a:t>
            </a:r>
            <a:r>
              <a:rPr lang="es-ES" altLang="en-US" sz="2400" dirty="0">
                <a:latin typeface="Calibri" panose="020F0502020204030204" pitchFamily="34" charset="0"/>
                <a:cs typeface="Calibri" panose="020F0502020204030204" pitchFamily="34" charset="0"/>
              </a:rPr>
              <a:t>examinar de forma crítica; descomponer las habilidades / acciones en sus partes                           </a:t>
            </a:r>
          </a:p>
          <a:p>
            <a:pPr marL="442913" indent="-266700">
              <a:spcBef>
                <a:spcPts val="713"/>
              </a:spcBef>
              <a:buFont typeface="Arial" panose="020B0604020202020204" pitchFamily="34" charset="0"/>
              <a:buChar char="•"/>
              <a:defRPr/>
            </a:pPr>
            <a:r>
              <a:rPr lang="es-ES" altLang="en-US" sz="2400" b="1" dirty="0">
                <a:latin typeface="Calibri" panose="020F0502020204030204" pitchFamily="34" charset="0"/>
                <a:cs typeface="Calibri" panose="020F0502020204030204" pitchFamily="34" charset="0"/>
              </a:rPr>
              <a:t>Criticar – </a:t>
            </a:r>
            <a:r>
              <a:rPr lang="es-ES" altLang="en-US" sz="2400" dirty="0">
                <a:latin typeface="Calibri" panose="020F0502020204030204" pitchFamily="34" charset="0"/>
                <a:cs typeface="Calibri" panose="020F0502020204030204" pitchFamily="34" charset="0"/>
              </a:rPr>
              <a:t>dar razones por los errores y aconsejar como mejorar                                             </a:t>
            </a:r>
          </a:p>
        </p:txBody>
      </p:sp>
      <p:sp>
        <p:nvSpPr>
          <p:cNvPr id="2" name="TextBox 1">
            <a:extLst>
              <a:ext uri="{FF2B5EF4-FFF2-40B4-BE49-F238E27FC236}">
                <a16:creationId xmlns:a16="http://schemas.microsoft.com/office/drawing/2014/main" id="{7B89EC9B-B71E-4626-BE73-30EE56297110}"/>
              </a:ext>
            </a:extLst>
          </p:cNvPr>
          <p:cNvSpPr txBox="1"/>
          <p:nvPr/>
        </p:nvSpPr>
        <p:spPr>
          <a:xfrm>
            <a:off x="1524000" y="332657"/>
            <a:ext cx="9144000" cy="584775"/>
          </a:xfrm>
          <a:prstGeom prst="rect">
            <a:avLst/>
          </a:prstGeom>
          <a:noFill/>
          <a:ln>
            <a:noFill/>
          </a:ln>
        </p:spPr>
        <p:txBody>
          <a:bodyPr wrap="square" rtlCol="0" anchor="ctr" anchorCtr="1">
            <a:spAutoFit/>
          </a:bodyPr>
          <a:lstStyle/>
          <a:p>
            <a:pPr indent="-522288" algn="ctr">
              <a:spcBef>
                <a:spcPts val="425"/>
              </a:spcBef>
              <a:defRPr/>
            </a:pPr>
            <a:r>
              <a:rPr lang="es-ES" altLang="en-US" sz="3200" b="1" dirty="0">
                <a:solidFill>
                  <a:prstClr val="black"/>
                </a:solidFill>
                <a:latin typeface="Calibri" panose="020F0502020204030204" pitchFamily="34" charset="0"/>
                <a:cs typeface="Calibri" panose="020F0502020204030204" pitchFamily="34" charset="0"/>
              </a:rPr>
              <a:t>¿Cómo se hace un buen observador?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6">
            <a:extLst>
              <a:ext uri="{FF2B5EF4-FFF2-40B4-BE49-F238E27FC236}">
                <a16:creationId xmlns:a16="http://schemas.microsoft.com/office/drawing/2014/main" id="{CF2C2877-D91A-461C-9EC4-A36F1925C0AB}"/>
              </a:ext>
            </a:extLst>
          </p:cNvPr>
          <p:cNvSpPr>
            <a:spLocks/>
          </p:cNvSpPr>
          <p:nvPr/>
        </p:nvSpPr>
        <p:spPr bwMode="auto">
          <a:xfrm>
            <a:off x="4697414" y="3725863"/>
            <a:ext cx="134937" cy="1223962"/>
          </a:xfrm>
          <a:custGeom>
            <a:avLst/>
            <a:gdLst>
              <a:gd name="T0" fmla="*/ 2147483646 w 212"/>
              <a:gd name="T1" fmla="*/ 2147483646 h 1928"/>
              <a:gd name="T2" fmla="*/ 2147483646 w 212"/>
              <a:gd name="T3" fmla="*/ 2147483646 h 1928"/>
              <a:gd name="T4" fmla="*/ 2147483646 w 212"/>
              <a:gd name="T5" fmla="*/ 2147483646 h 1928"/>
              <a:gd name="T6" fmla="*/ 2147483646 w 212"/>
              <a:gd name="T7" fmla="*/ 2147483646 h 1928"/>
              <a:gd name="T8" fmla="*/ 2147483646 w 212"/>
              <a:gd name="T9" fmla="*/ 2147483646 h 1928"/>
              <a:gd name="T10" fmla="*/ 2147483646 w 212"/>
              <a:gd name="T11" fmla="*/ 2147483646 h 1928"/>
              <a:gd name="T12" fmla="*/ 2147483646 w 212"/>
              <a:gd name="T13" fmla="*/ 2147483646 h 1928"/>
              <a:gd name="T14" fmla="*/ 2147483646 w 212"/>
              <a:gd name="T15" fmla="*/ 2147483646 h 1928"/>
              <a:gd name="T16" fmla="*/ 2147483646 w 212"/>
              <a:gd name="T17" fmla="*/ 2147483646 h 1928"/>
              <a:gd name="T18" fmla="*/ 2147483646 w 212"/>
              <a:gd name="T19" fmla="*/ 2147483646 h 1928"/>
              <a:gd name="T20" fmla="*/ 2147483646 w 212"/>
              <a:gd name="T21" fmla="*/ 2147483646 h 1928"/>
              <a:gd name="T22" fmla="*/ 2147483646 w 212"/>
              <a:gd name="T23" fmla="*/ 2147483646 h 1928"/>
              <a:gd name="T24" fmla="*/ 2147483646 w 212"/>
              <a:gd name="T25" fmla="*/ 2147483646 h 1928"/>
              <a:gd name="T26" fmla="*/ 2147483646 w 212"/>
              <a:gd name="T27" fmla="*/ 2147483646 h 1928"/>
              <a:gd name="T28" fmla="*/ 2147483646 w 212"/>
              <a:gd name="T29" fmla="*/ 2147483646 h 1928"/>
              <a:gd name="T30" fmla="*/ 2147483646 w 212"/>
              <a:gd name="T31" fmla="*/ 2147483646 h 1928"/>
              <a:gd name="T32" fmla="*/ 2147483646 w 212"/>
              <a:gd name="T33" fmla="*/ 2147483646 h 1928"/>
              <a:gd name="T34" fmla="*/ 2147483646 w 212"/>
              <a:gd name="T35" fmla="*/ 2147483646 h 1928"/>
              <a:gd name="T36" fmla="*/ 2147483646 w 212"/>
              <a:gd name="T37" fmla="*/ 2147483646 h 1928"/>
              <a:gd name="T38" fmla="*/ 2147483646 w 212"/>
              <a:gd name="T39" fmla="*/ 2147483646 h 1928"/>
              <a:gd name="T40" fmla="*/ 2147483646 w 212"/>
              <a:gd name="T41" fmla="*/ 2147483646 h 1928"/>
              <a:gd name="T42" fmla="*/ 2147483646 w 212"/>
              <a:gd name="T43" fmla="*/ 2147483646 h 1928"/>
              <a:gd name="T44" fmla="*/ 2147483646 w 212"/>
              <a:gd name="T45" fmla="*/ 2147483646 h 1928"/>
              <a:gd name="T46" fmla="*/ 2147483646 w 212"/>
              <a:gd name="T47" fmla="*/ 2147483646 h 1928"/>
              <a:gd name="T48" fmla="*/ 2147483646 w 212"/>
              <a:gd name="T49" fmla="*/ 2147483646 h 1928"/>
              <a:gd name="T50" fmla="*/ 2147483646 w 212"/>
              <a:gd name="T51" fmla="*/ 2147483646 h 1928"/>
              <a:gd name="T52" fmla="*/ 2147483646 w 212"/>
              <a:gd name="T53" fmla="*/ 2147483646 h 1928"/>
              <a:gd name="T54" fmla="*/ 2147483646 w 212"/>
              <a:gd name="T55" fmla="*/ 2147483646 h 1928"/>
              <a:gd name="T56" fmla="*/ 2147483646 w 212"/>
              <a:gd name="T57" fmla="*/ 2147483646 h 1928"/>
              <a:gd name="T58" fmla="*/ 2147483646 w 212"/>
              <a:gd name="T59" fmla="*/ 2147483646 h 1928"/>
              <a:gd name="T60" fmla="*/ 2147483646 w 212"/>
              <a:gd name="T61" fmla="*/ 2147483646 h 1928"/>
              <a:gd name="T62" fmla="*/ 2147483646 w 212"/>
              <a:gd name="T63" fmla="*/ 2147483646 h 1928"/>
              <a:gd name="T64" fmla="*/ 2147483646 w 212"/>
              <a:gd name="T65" fmla="*/ 2147483646 h 1928"/>
              <a:gd name="T66" fmla="*/ 2147483646 w 212"/>
              <a:gd name="T67" fmla="*/ 2147483646 h 1928"/>
              <a:gd name="T68" fmla="*/ 2147483646 w 212"/>
              <a:gd name="T69" fmla="*/ 2147483646 h 1928"/>
              <a:gd name="T70" fmla="*/ 2147483646 w 212"/>
              <a:gd name="T71" fmla="*/ 2147483646 h 1928"/>
              <a:gd name="T72" fmla="*/ 2147483646 w 212"/>
              <a:gd name="T73" fmla="*/ 2147483646 h 1928"/>
              <a:gd name="T74" fmla="*/ 2147483646 w 212"/>
              <a:gd name="T75" fmla="*/ 2147483646 h 1928"/>
              <a:gd name="T76" fmla="*/ 2147483646 w 212"/>
              <a:gd name="T77" fmla="*/ 2147483646 h 1928"/>
              <a:gd name="T78" fmla="*/ 2147483646 w 212"/>
              <a:gd name="T79" fmla="*/ 2147483646 h 19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2" h="1928">
                <a:moveTo>
                  <a:pt x="25" y="1720"/>
                </a:moveTo>
                <a:lnTo>
                  <a:pt x="3" y="1733"/>
                </a:lnTo>
                <a:lnTo>
                  <a:pt x="0" y="1746"/>
                </a:lnTo>
                <a:lnTo>
                  <a:pt x="6" y="1757"/>
                </a:lnTo>
                <a:lnTo>
                  <a:pt x="106" y="1928"/>
                </a:lnTo>
                <a:lnTo>
                  <a:pt x="132" y="1883"/>
                </a:lnTo>
                <a:lnTo>
                  <a:pt x="83" y="1883"/>
                </a:lnTo>
                <a:lnTo>
                  <a:pt x="83" y="1798"/>
                </a:lnTo>
                <a:lnTo>
                  <a:pt x="46" y="1734"/>
                </a:lnTo>
                <a:lnTo>
                  <a:pt x="39" y="1723"/>
                </a:lnTo>
                <a:lnTo>
                  <a:pt x="25" y="1720"/>
                </a:lnTo>
                <a:close/>
                <a:moveTo>
                  <a:pt x="83" y="1798"/>
                </a:moveTo>
                <a:lnTo>
                  <a:pt x="83" y="1883"/>
                </a:lnTo>
                <a:lnTo>
                  <a:pt x="128" y="1883"/>
                </a:lnTo>
                <a:lnTo>
                  <a:pt x="128" y="1871"/>
                </a:lnTo>
                <a:lnTo>
                  <a:pt x="86" y="1871"/>
                </a:lnTo>
                <a:lnTo>
                  <a:pt x="106" y="1838"/>
                </a:lnTo>
                <a:lnTo>
                  <a:pt x="83" y="1798"/>
                </a:lnTo>
                <a:close/>
                <a:moveTo>
                  <a:pt x="186" y="1720"/>
                </a:moveTo>
                <a:lnTo>
                  <a:pt x="172" y="1723"/>
                </a:lnTo>
                <a:lnTo>
                  <a:pt x="166" y="1734"/>
                </a:lnTo>
                <a:lnTo>
                  <a:pt x="128" y="1798"/>
                </a:lnTo>
                <a:lnTo>
                  <a:pt x="128" y="1883"/>
                </a:lnTo>
                <a:lnTo>
                  <a:pt x="132" y="1883"/>
                </a:lnTo>
                <a:lnTo>
                  <a:pt x="211" y="1746"/>
                </a:lnTo>
                <a:lnTo>
                  <a:pt x="208" y="1733"/>
                </a:lnTo>
                <a:lnTo>
                  <a:pt x="197" y="1726"/>
                </a:lnTo>
                <a:lnTo>
                  <a:pt x="186" y="1720"/>
                </a:lnTo>
                <a:close/>
                <a:moveTo>
                  <a:pt x="106" y="1838"/>
                </a:moveTo>
                <a:lnTo>
                  <a:pt x="86" y="1871"/>
                </a:lnTo>
                <a:lnTo>
                  <a:pt x="125" y="1871"/>
                </a:lnTo>
                <a:lnTo>
                  <a:pt x="106" y="1838"/>
                </a:lnTo>
                <a:close/>
                <a:moveTo>
                  <a:pt x="128" y="1798"/>
                </a:moveTo>
                <a:lnTo>
                  <a:pt x="106" y="1838"/>
                </a:lnTo>
                <a:lnTo>
                  <a:pt x="125" y="1871"/>
                </a:lnTo>
                <a:lnTo>
                  <a:pt x="128" y="1871"/>
                </a:lnTo>
                <a:lnTo>
                  <a:pt x="128" y="1798"/>
                </a:lnTo>
                <a:close/>
                <a:moveTo>
                  <a:pt x="106" y="91"/>
                </a:moveTo>
                <a:lnTo>
                  <a:pt x="83" y="130"/>
                </a:lnTo>
                <a:lnTo>
                  <a:pt x="83" y="1798"/>
                </a:lnTo>
                <a:lnTo>
                  <a:pt x="106" y="1838"/>
                </a:lnTo>
                <a:lnTo>
                  <a:pt x="128" y="1798"/>
                </a:lnTo>
                <a:lnTo>
                  <a:pt x="128" y="130"/>
                </a:lnTo>
                <a:lnTo>
                  <a:pt x="106" y="91"/>
                </a:lnTo>
                <a:close/>
                <a:moveTo>
                  <a:pt x="106" y="0"/>
                </a:moveTo>
                <a:lnTo>
                  <a:pt x="6" y="171"/>
                </a:lnTo>
                <a:lnTo>
                  <a:pt x="0" y="182"/>
                </a:lnTo>
                <a:lnTo>
                  <a:pt x="3" y="196"/>
                </a:lnTo>
                <a:lnTo>
                  <a:pt x="25" y="209"/>
                </a:lnTo>
                <a:lnTo>
                  <a:pt x="39" y="205"/>
                </a:lnTo>
                <a:lnTo>
                  <a:pt x="46" y="194"/>
                </a:lnTo>
                <a:lnTo>
                  <a:pt x="83" y="130"/>
                </a:lnTo>
                <a:lnTo>
                  <a:pt x="83" y="46"/>
                </a:lnTo>
                <a:lnTo>
                  <a:pt x="132" y="46"/>
                </a:lnTo>
                <a:lnTo>
                  <a:pt x="106" y="0"/>
                </a:lnTo>
                <a:close/>
                <a:moveTo>
                  <a:pt x="132" y="46"/>
                </a:moveTo>
                <a:lnTo>
                  <a:pt x="128" y="46"/>
                </a:lnTo>
                <a:lnTo>
                  <a:pt x="128" y="130"/>
                </a:lnTo>
                <a:lnTo>
                  <a:pt x="166" y="194"/>
                </a:lnTo>
                <a:lnTo>
                  <a:pt x="172" y="205"/>
                </a:lnTo>
                <a:lnTo>
                  <a:pt x="186" y="209"/>
                </a:lnTo>
                <a:lnTo>
                  <a:pt x="197" y="202"/>
                </a:lnTo>
                <a:lnTo>
                  <a:pt x="208" y="196"/>
                </a:lnTo>
                <a:lnTo>
                  <a:pt x="211" y="182"/>
                </a:lnTo>
                <a:lnTo>
                  <a:pt x="132" y="46"/>
                </a:lnTo>
                <a:close/>
                <a:moveTo>
                  <a:pt x="128" y="46"/>
                </a:moveTo>
                <a:lnTo>
                  <a:pt x="83" y="46"/>
                </a:lnTo>
                <a:lnTo>
                  <a:pt x="83" y="130"/>
                </a:lnTo>
                <a:lnTo>
                  <a:pt x="106" y="91"/>
                </a:lnTo>
                <a:lnTo>
                  <a:pt x="86" y="57"/>
                </a:lnTo>
                <a:lnTo>
                  <a:pt x="128" y="57"/>
                </a:lnTo>
                <a:lnTo>
                  <a:pt x="128" y="46"/>
                </a:lnTo>
                <a:close/>
                <a:moveTo>
                  <a:pt x="128" y="57"/>
                </a:moveTo>
                <a:lnTo>
                  <a:pt x="125" y="57"/>
                </a:lnTo>
                <a:lnTo>
                  <a:pt x="106" y="91"/>
                </a:lnTo>
                <a:lnTo>
                  <a:pt x="128" y="130"/>
                </a:lnTo>
                <a:lnTo>
                  <a:pt x="128" y="57"/>
                </a:lnTo>
                <a:close/>
                <a:moveTo>
                  <a:pt x="125" y="57"/>
                </a:moveTo>
                <a:lnTo>
                  <a:pt x="86" y="57"/>
                </a:lnTo>
                <a:lnTo>
                  <a:pt x="106" y="91"/>
                </a:lnTo>
                <a:lnTo>
                  <a:pt x="125"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1" name="AutoShape 5">
            <a:extLst>
              <a:ext uri="{FF2B5EF4-FFF2-40B4-BE49-F238E27FC236}">
                <a16:creationId xmlns:a16="http://schemas.microsoft.com/office/drawing/2014/main" id="{C74CA281-D2FA-4E83-9328-CFA2FFA1331F}"/>
              </a:ext>
            </a:extLst>
          </p:cNvPr>
          <p:cNvSpPr>
            <a:spLocks/>
          </p:cNvSpPr>
          <p:nvPr/>
        </p:nvSpPr>
        <p:spPr bwMode="auto">
          <a:xfrm>
            <a:off x="6132513" y="5346700"/>
            <a:ext cx="1008062" cy="134938"/>
          </a:xfrm>
          <a:custGeom>
            <a:avLst/>
            <a:gdLst>
              <a:gd name="T0" fmla="*/ 0 w 1587"/>
              <a:gd name="T1" fmla="*/ 2147483646 h 212"/>
              <a:gd name="T2" fmla="*/ 2147483646 w 1587"/>
              <a:gd name="T3" fmla="*/ 2147483646 h 212"/>
              <a:gd name="T4" fmla="*/ 2147483646 w 1587"/>
              <a:gd name="T5" fmla="*/ 2147483646 h 212"/>
              <a:gd name="T6" fmla="*/ 2147483646 w 1587"/>
              <a:gd name="T7" fmla="*/ 2147483646 h 212"/>
              <a:gd name="T8" fmla="*/ 2147483646 w 1587"/>
              <a:gd name="T9" fmla="*/ 2147483646 h 212"/>
              <a:gd name="T10" fmla="*/ 2147483646 w 1587"/>
              <a:gd name="T11" fmla="*/ 2147483646 h 212"/>
              <a:gd name="T12" fmla="*/ 2147483646 w 1587"/>
              <a:gd name="T13" fmla="*/ 2147483646 h 212"/>
              <a:gd name="T14" fmla="*/ 2147483646 w 1587"/>
              <a:gd name="T15" fmla="*/ 2147483646 h 212"/>
              <a:gd name="T16" fmla="*/ 2147483646 w 1587"/>
              <a:gd name="T17" fmla="*/ 2147483646 h 212"/>
              <a:gd name="T18" fmla="*/ 2147483646 w 1587"/>
              <a:gd name="T19" fmla="*/ 2147483646 h 212"/>
              <a:gd name="T20" fmla="*/ 2147483646 w 1587"/>
              <a:gd name="T21" fmla="*/ 2147483646 h 212"/>
              <a:gd name="T22" fmla="*/ 2147483646 w 1587"/>
              <a:gd name="T23" fmla="*/ 2147483646 h 212"/>
              <a:gd name="T24" fmla="*/ 2147483646 w 1587"/>
              <a:gd name="T25" fmla="*/ 2147483646 h 212"/>
              <a:gd name="T26" fmla="*/ 2147483646 w 1587"/>
              <a:gd name="T27" fmla="*/ 2147483646 h 212"/>
              <a:gd name="T28" fmla="*/ 2147483646 w 1587"/>
              <a:gd name="T29" fmla="*/ 2147483646 h 212"/>
              <a:gd name="T30" fmla="*/ 2147483646 w 1587"/>
              <a:gd name="T31" fmla="*/ 2147483646 h 212"/>
              <a:gd name="T32" fmla="*/ 2147483646 w 1587"/>
              <a:gd name="T33" fmla="*/ 2147483646 h 212"/>
              <a:gd name="T34" fmla="*/ 2147483646 w 1587"/>
              <a:gd name="T35" fmla="*/ 2147483646 h 212"/>
              <a:gd name="T36" fmla="*/ 2147483646 w 1587"/>
              <a:gd name="T37" fmla="*/ 2147483646 h 212"/>
              <a:gd name="T38" fmla="*/ 2147483646 w 1587"/>
              <a:gd name="T39" fmla="*/ 2147483646 h 212"/>
              <a:gd name="T40" fmla="*/ 2147483646 w 1587"/>
              <a:gd name="T41" fmla="*/ 2147483646 h 212"/>
              <a:gd name="T42" fmla="*/ 2147483646 w 1587"/>
              <a:gd name="T43" fmla="*/ 2147483646 h 212"/>
              <a:gd name="T44" fmla="*/ 2147483646 w 1587"/>
              <a:gd name="T45" fmla="*/ 2147483646 h 212"/>
              <a:gd name="T46" fmla="*/ 2147483646 w 1587"/>
              <a:gd name="T47" fmla="*/ 2147483646 h 212"/>
              <a:gd name="T48" fmla="*/ 2147483646 w 1587"/>
              <a:gd name="T49" fmla="*/ 2147483646 h 212"/>
              <a:gd name="T50" fmla="*/ 2147483646 w 1587"/>
              <a:gd name="T51" fmla="*/ 2147483646 h 212"/>
              <a:gd name="T52" fmla="*/ 2147483646 w 1587"/>
              <a:gd name="T53" fmla="*/ 2147483646 h 212"/>
              <a:gd name="T54" fmla="*/ 2147483646 w 1587"/>
              <a:gd name="T55" fmla="*/ 2147483646 h 212"/>
              <a:gd name="T56" fmla="*/ 2147483646 w 1587"/>
              <a:gd name="T57" fmla="*/ 2147483646 h 212"/>
              <a:gd name="T58" fmla="*/ 2147483646 w 1587"/>
              <a:gd name="T59" fmla="*/ 2147483646 h 212"/>
              <a:gd name="T60" fmla="*/ 2147483646 w 1587"/>
              <a:gd name="T61" fmla="*/ 2147483646 h 212"/>
              <a:gd name="T62" fmla="*/ 2147483646 w 1587"/>
              <a:gd name="T63" fmla="*/ 2147483646 h 212"/>
              <a:gd name="T64" fmla="*/ 2147483646 w 1587"/>
              <a:gd name="T65" fmla="*/ 2147483646 h 212"/>
              <a:gd name="T66" fmla="*/ 2147483646 w 1587"/>
              <a:gd name="T67" fmla="*/ 2147483646 h 212"/>
              <a:gd name="T68" fmla="*/ 2147483646 w 1587"/>
              <a:gd name="T69" fmla="*/ 2147483646 h 212"/>
              <a:gd name="T70" fmla="*/ 2147483646 w 1587"/>
              <a:gd name="T71" fmla="*/ 2147483646 h 212"/>
              <a:gd name="T72" fmla="*/ 2147483646 w 1587"/>
              <a:gd name="T73" fmla="*/ 2147483646 h 212"/>
              <a:gd name="T74" fmla="*/ 2147483646 w 1587"/>
              <a:gd name="T75" fmla="*/ 2147483646 h 212"/>
              <a:gd name="T76" fmla="*/ 2147483646 w 1587"/>
              <a:gd name="T77" fmla="*/ 2147483646 h 212"/>
              <a:gd name="T78" fmla="*/ 2147483646 w 1587"/>
              <a:gd name="T79" fmla="*/ 2147483646 h 212"/>
              <a:gd name="T80" fmla="*/ 2147483646 w 1587"/>
              <a:gd name="T81" fmla="*/ 2147483646 h 212"/>
              <a:gd name="T82" fmla="*/ 2147483646 w 1587"/>
              <a:gd name="T83" fmla="*/ 2147483646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87" h="212">
                <a:moveTo>
                  <a:pt x="181" y="0"/>
                </a:moveTo>
                <a:lnTo>
                  <a:pt x="0" y="106"/>
                </a:lnTo>
                <a:lnTo>
                  <a:pt x="181" y="212"/>
                </a:lnTo>
                <a:lnTo>
                  <a:pt x="195" y="208"/>
                </a:lnTo>
                <a:lnTo>
                  <a:pt x="202" y="197"/>
                </a:lnTo>
                <a:lnTo>
                  <a:pt x="208" y="187"/>
                </a:lnTo>
                <a:lnTo>
                  <a:pt x="204" y="173"/>
                </a:lnTo>
                <a:lnTo>
                  <a:pt x="193" y="166"/>
                </a:lnTo>
                <a:lnTo>
                  <a:pt x="129" y="129"/>
                </a:lnTo>
                <a:lnTo>
                  <a:pt x="45" y="129"/>
                </a:lnTo>
                <a:lnTo>
                  <a:pt x="45" y="83"/>
                </a:lnTo>
                <a:lnTo>
                  <a:pt x="129" y="83"/>
                </a:lnTo>
                <a:lnTo>
                  <a:pt x="193" y="46"/>
                </a:lnTo>
                <a:lnTo>
                  <a:pt x="204" y="40"/>
                </a:lnTo>
                <a:lnTo>
                  <a:pt x="208" y="26"/>
                </a:lnTo>
                <a:lnTo>
                  <a:pt x="202" y="15"/>
                </a:lnTo>
                <a:lnTo>
                  <a:pt x="195" y="4"/>
                </a:lnTo>
                <a:lnTo>
                  <a:pt x="181" y="0"/>
                </a:lnTo>
                <a:close/>
                <a:moveTo>
                  <a:pt x="1496" y="106"/>
                </a:moveTo>
                <a:lnTo>
                  <a:pt x="1393" y="166"/>
                </a:lnTo>
                <a:lnTo>
                  <a:pt x="1382" y="173"/>
                </a:lnTo>
                <a:lnTo>
                  <a:pt x="1378" y="187"/>
                </a:lnTo>
                <a:lnTo>
                  <a:pt x="1385" y="197"/>
                </a:lnTo>
                <a:lnTo>
                  <a:pt x="1391" y="208"/>
                </a:lnTo>
                <a:lnTo>
                  <a:pt x="1405" y="212"/>
                </a:lnTo>
                <a:lnTo>
                  <a:pt x="1547" y="129"/>
                </a:lnTo>
                <a:lnTo>
                  <a:pt x="1541" y="129"/>
                </a:lnTo>
                <a:lnTo>
                  <a:pt x="1541" y="126"/>
                </a:lnTo>
                <a:lnTo>
                  <a:pt x="1530" y="126"/>
                </a:lnTo>
                <a:lnTo>
                  <a:pt x="1496" y="106"/>
                </a:lnTo>
                <a:close/>
                <a:moveTo>
                  <a:pt x="129" y="83"/>
                </a:moveTo>
                <a:lnTo>
                  <a:pt x="45" y="83"/>
                </a:lnTo>
                <a:lnTo>
                  <a:pt x="45" y="129"/>
                </a:lnTo>
                <a:lnTo>
                  <a:pt x="129" y="129"/>
                </a:lnTo>
                <a:lnTo>
                  <a:pt x="124" y="126"/>
                </a:lnTo>
                <a:lnTo>
                  <a:pt x="57" y="126"/>
                </a:lnTo>
                <a:lnTo>
                  <a:pt x="57" y="87"/>
                </a:lnTo>
                <a:lnTo>
                  <a:pt x="124" y="87"/>
                </a:lnTo>
                <a:lnTo>
                  <a:pt x="129" y="83"/>
                </a:lnTo>
                <a:close/>
                <a:moveTo>
                  <a:pt x="1457" y="83"/>
                </a:moveTo>
                <a:lnTo>
                  <a:pt x="129" y="83"/>
                </a:lnTo>
                <a:lnTo>
                  <a:pt x="90" y="106"/>
                </a:lnTo>
                <a:lnTo>
                  <a:pt x="129" y="129"/>
                </a:lnTo>
                <a:lnTo>
                  <a:pt x="1457" y="129"/>
                </a:lnTo>
                <a:lnTo>
                  <a:pt x="1496" y="106"/>
                </a:lnTo>
                <a:lnTo>
                  <a:pt x="1457" y="83"/>
                </a:lnTo>
                <a:close/>
                <a:moveTo>
                  <a:pt x="1547" y="83"/>
                </a:moveTo>
                <a:lnTo>
                  <a:pt x="1541" y="83"/>
                </a:lnTo>
                <a:lnTo>
                  <a:pt x="1541" y="129"/>
                </a:lnTo>
                <a:lnTo>
                  <a:pt x="1547" y="129"/>
                </a:lnTo>
                <a:lnTo>
                  <a:pt x="1587" y="106"/>
                </a:lnTo>
                <a:lnTo>
                  <a:pt x="1547" y="83"/>
                </a:lnTo>
                <a:close/>
                <a:moveTo>
                  <a:pt x="57" y="87"/>
                </a:moveTo>
                <a:lnTo>
                  <a:pt x="57" y="126"/>
                </a:lnTo>
                <a:lnTo>
                  <a:pt x="90" y="106"/>
                </a:lnTo>
                <a:lnTo>
                  <a:pt x="57" y="87"/>
                </a:lnTo>
                <a:close/>
                <a:moveTo>
                  <a:pt x="90" y="106"/>
                </a:moveTo>
                <a:lnTo>
                  <a:pt x="57" y="126"/>
                </a:lnTo>
                <a:lnTo>
                  <a:pt x="124" y="126"/>
                </a:lnTo>
                <a:lnTo>
                  <a:pt x="90" y="106"/>
                </a:lnTo>
                <a:close/>
                <a:moveTo>
                  <a:pt x="1530" y="87"/>
                </a:moveTo>
                <a:lnTo>
                  <a:pt x="1496" y="106"/>
                </a:lnTo>
                <a:lnTo>
                  <a:pt x="1530" y="126"/>
                </a:lnTo>
                <a:lnTo>
                  <a:pt x="1530" y="87"/>
                </a:lnTo>
                <a:close/>
                <a:moveTo>
                  <a:pt x="1541" y="87"/>
                </a:moveTo>
                <a:lnTo>
                  <a:pt x="1530" y="87"/>
                </a:lnTo>
                <a:lnTo>
                  <a:pt x="1530" y="126"/>
                </a:lnTo>
                <a:lnTo>
                  <a:pt x="1541" y="126"/>
                </a:lnTo>
                <a:lnTo>
                  <a:pt x="1541" y="87"/>
                </a:lnTo>
                <a:close/>
                <a:moveTo>
                  <a:pt x="124" y="87"/>
                </a:moveTo>
                <a:lnTo>
                  <a:pt x="57" y="87"/>
                </a:lnTo>
                <a:lnTo>
                  <a:pt x="90" y="106"/>
                </a:lnTo>
                <a:lnTo>
                  <a:pt x="124" y="87"/>
                </a:lnTo>
                <a:close/>
                <a:moveTo>
                  <a:pt x="1405" y="0"/>
                </a:moveTo>
                <a:lnTo>
                  <a:pt x="1391" y="4"/>
                </a:lnTo>
                <a:lnTo>
                  <a:pt x="1385" y="15"/>
                </a:lnTo>
                <a:lnTo>
                  <a:pt x="1378" y="26"/>
                </a:lnTo>
                <a:lnTo>
                  <a:pt x="1382" y="40"/>
                </a:lnTo>
                <a:lnTo>
                  <a:pt x="1393" y="46"/>
                </a:lnTo>
                <a:lnTo>
                  <a:pt x="1496" y="106"/>
                </a:lnTo>
                <a:lnTo>
                  <a:pt x="1530" y="87"/>
                </a:lnTo>
                <a:lnTo>
                  <a:pt x="1541" y="87"/>
                </a:lnTo>
                <a:lnTo>
                  <a:pt x="1541" y="83"/>
                </a:lnTo>
                <a:lnTo>
                  <a:pt x="1547" y="83"/>
                </a:lnTo>
                <a:lnTo>
                  <a:pt x="14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2" name="AutoShape 4">
            <a:extLst>
              <a:ext uri="{FF2B5EF4-FFF2-40B4-BE49-F238E27FC236}">
                <a16:creationId xmlns:a16="http://schemas.microsoft.com/office/drawing/2014/main" id="{38E8D353-833D-436B-9CF4-5A11F71BB3EC}"/>
              </a:ext>
            </a:extLst>
          </p:cNvPr>
          <p:cNvSpPr>
            <a:spLocks/>
          </p:cNvSpPr>
          <p:nvPr/>
        </p:nvSpPr>
        <p:spPr bwMode="auto">
          <a:xfrm>
            <a:off x="6996114" y="1479551"/>
            <a:ext cx="1728787" cy="1152525"/>
          </a:xfrm>
          <a:custGeom>
            <a:avLst/>
            <a:gdLst>
              <a:gd name="T0" fmla="*/ 2147483646 w 2722"/>
              <a:gd name="T1" fmla="*/ 2147483646 h 1815"/>
              <a:gd name="T2" fmla="*/ 2147483646 w 2722"/>
              <a:gd name="T3" fmla="*/ 2147483646 h 1815"/>
              <a:gd name="T4" fmla="*/ 2147483646 w 2722"/>
              <a:gd name="T5" fmla="*/ 2147483646 h 1815"/>
              <a:gd name="T6" fmla="*/ 2147483646 w 2722"/>
              <a:gd name="T7" fmla="*/ 2147483646 h 1815"/>
              <a:gd name="T8" fmla="*/ 2147483646 w 2722"/>
              <a:gd name="T9" fmla="*/ 2147483646 h 1815"/>
              <a:gd name="T10" fmla="*/ 2147483646 w 2722"/>
              <a:gd name="T11" fmla="*/ 2147483646 h 1815"/>
              <a:gd name="T12" fmla="*/ 2147483646 w 2722"/>
              <a:gd name="T13" fmla="*/ 2147483646 h 1815"/>
              <a:gd name="T14" fmla="*/ 2147483646 w 2722"/>
              <a:gd name="T15" fmla="*/ 2147483646 h 1815"/>
              <a:gd name="T16" fmla="*/ 2147483646 w 2722"/>
              <a:gd name="T17" fmla="*/ 2147483646 h 1815"/>
              <a:gd name="T18" fmla="*/ 2147483646 w 2722"/>
              <a:gd name="T19" fmla="*/ 2147483646 h 1815"/>
              <a:gd name="T20" fmla="*/ 2147483646 w 2722"/>
              <a:gd name="T21" fmla="*/ 2147483646 h 1815"/>
              <a:gd name="T22" fmla="*/ 2147483646 w 2722"/>
              <a:gd name="T23" fmla="*/ 2147483646 h 1815"/>
              <a:gd name="T24" fmla="*/ 2147483646 w 2722"/>
              <a:gd name="T25" fmla="*/ 2147483646 h 1815"/>
              <a:gd name="T26" fmla="*/ 2147483646 w 2722"/>
              <a:gd name="T27" fmla="*/ 2147483646 h 1815"/>
              <a:gd name="T28" fmla="*/ 2147483646 w 2722"/>
              <a:gd name="T29" fmla="*/ 2147483646 h 1815"/>
              <a:gd name="T30" fmla="*/ 2147483646 w 2722"/>
              <a:gd name="T31" fmla="*/ 2147483646 h 1815"/>
              <a:gd name="T32" fmla="*/ 2147483646 w 2722"/>
              <a:gd name="T33" fmla="*/ 2147483646 h 1815"/>
              <a:gd name="T34" fmla="*/ 2147483646 w 2722"/>
              <a:gd name="T35" fmla="*/ 2147483646 h 1815"/>
              <a:gd name="T36" fmla="*/ 2147483646 w 2722"/>
              <a:gd name="T37" fmla="*/ 2147483646 h 1815"/>
              <a:gd name="T38" fmla="*/ 2147483646 w 2722"/>
              <a:gd name="T39" fmla="*/ 2147483646 h 1815"/>
              <a:gd name="T40" fmla="*/ 2147483646 w 2722"/>
              <a:gd name="T41" fmla="*/ 2147483646 h 1815"/>
              <a:gd name="T42" fmla="*/ 2147483646 w 2722"/>
              <a:gd name="T43" fmla="*/ 2147483646 h 1815"/>
              <a:gd name="T44" fmla="*/ 2147483646 w 2722"/>
              <a:gd name="T45" fmla="*/ 2147483646 h 1815"/>
              <a:gd name="T46" fmla="*/ 2147483646 w 2722"/>
              <a:gd name="T47" fmla="*/ 2147483646 h 1815"/>
              <a:gd name="T48" fmla="*/ 2147483646 w 2722"/>
              <a:gd name="T49" fmla="*/ 2147483646 h 1815"/>
              <a:gd name="T50" fmla="*/ 2147483646 w 2722"/>
              <a:gd name="T51" fmla="*/ 2147483646 h 1815"/>
              <a:gd name="T52" fmla="*/ 2147483646 w 2722"/>
              <a:gd name="T53" fmla="*/ 2147483646 h 1815"/>
              <a:gd name="T54" fmla="*/ 0 w 2722"/>
              <a:gd name="T55" fmla="*/ 2147483646 h 1815"/>
              <a:gd name="T56" fmla="*/ 2147483646 w 2722"/>
              <a:gd name="T57" fmla="*/ 2147483646 h 1815"/>
              <a:gd name="T58" fmla="*/ 2147483646 w 2722"/>
              <a:gd name="T59" fmla="*/ 2147483646 h 1815"/>
              <a:gd name="T60" fmla="*/ 2147483646 w 2722"/>
              <a:gd name="T61" fmla="*/ 2147483646 h 1815"/>
              <a:gd name="T62" fmla="*/ 2147483646 w 2722"/>
              <a:gd name="T63" fmla="*/ 2147483646 h 1815"/>
              <a:gd name="T64" fmla="*/ 2147483646 w 2722"/>
              <a:gd name="T65" fmla="*/ 2147483646 h 1815"/>
              <a:gd name="T66" fmla="*/ 2147483646 w 2722"/>
              <a:gd name="T67" fmla="*/ 2147483646 h 1815"/>
              <a:gd name="T68" fmla="*/ 2147483646 w 2722"/>
              <a:gd name="T69" fmla="*/ 2147483646 h 1815"/>
              <a:gd name="T70" fmla="*/ 2147483646 w 2722"/>
              <a:gd name="T71" fmla="*/ 2147483646 h 1815"/>
              <a:gd name="T72" fmla="*/ 2147483646 w 2722"/>
              <a:gd name="T73" fmla="*/ 2147483646 h 1815"/>
              <a:gd name="T74" fmla="*/ 2147483646 w 2722"/>
              <a:gd name="T75" fmla="*/ 2147483646 h 1815"/>
              <a:gd name="T76" fmla="*/ 2147483646 w 2722"/>
              <a:gd name="T77" fmla="*/ 2147483646 h 1815"/>
              <a:gd name="T78" fmla="*/ 2147483646 w 2722"/>
              <a:gd name="T79" fmla="*/ 2147483646 h 18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22" h="1815">
                <a:moveTo>
                  <a:pt x="2515" y="1756"/>
                </a:moveTo>
                <a:lnTo>
                  <a:pt x="2504" y="1766"/>
                </a:lnTo>
                <a:lnTo>
                  <a:pt x="2502" y="1791"/>
                </a:lnTo>
                <a:lnTo>
                  <a:pt x="2512" y="1802"/>
                </a:lnTo>
                <a:lnTo>
                  <a:pt x="2721" y="1814"/>
                </a:lnTo>
                <a:lnTo>
                  <a:pt x="2718" y="1808"/>
                </a:lnTo>
                <a:lnTo>
                  <a:pt x="2671" y="1808"/>
                </a:lnTo>
                <a:lnTo>
                  <a:pt x="2601" y="1762"/>
                </a:lnTo>
                <a:lnTo>
                  <a:pt x="2515" y="1756"/>
                </a:lnTo>
                <a:close/>
                <a:moveTo>
                  <a:pt x="2601" y="1762"/>
                </a:moveTo>
                <a:lnTo>
                  <a:pt x="2671" y="1808"/>
                </a:lnTo>
                <a:lnTo>
                  <a:pt x="2677" y="1799"/>
                </a:lnTo>
                <a:lnTo>
                  <a:pt x="2663" y="1799"/>
                </a:lnTo>
                <a:lnTo>
                  <a:pt x="2646" y="1764"/>
                </a:lnTo>
                <a:lnTo>
                  <a:pt x="2601" y="1762"/>
                </a:lnTo>
                <a:close/>
                <a:moveTo>
                  <a:pt x="2616" y="1621"/>
                </a:moveTo>
                <a:lnTo>
                  <a:pt x="2593" y="1632"/>
                </a:lnTo>
                <a:lnTo>
                  <a:pt x="2588" y="1646"/>
                </a:lnTo>
                <a:lnTo>
                  <a:pt x="2594" y="1657"/>
                </a:lnTo>
                <a:lnTo>
                  <a:pt x="2626" y="1724"/>
                </a:lnTo>
                <a:lnTo>
                  <a:pt x="2697" y="1770"/>
                </a:lnTo>
                <a:lnTo>
                  <a:pt x="2671" y="1808"/>
                </a:lnTo>
                <a:lnTo>
                  <a:pt x="2718" y="1808"/>
                </a:lnTo>
                <a:lnTo>
                  <a:pt x="2635" y="1637"/>
                </a:lnTo>
                <a:lnTo>
                  <a:pt x="2629" y="1626"/>
                </a:lnTo>
                <a:lnTo>
                  <a:pt x="2616" y="1621"/>
                </a:lnTo>
                <a:close/>
                <a:moveTo>
                  <a:pt x="2646" y="1764"/>
                </a:moveTo>
                <a:lnTo>
                  <a:pt x="2663" y="1799"/>
                </a:lnTo>
                <a:lnTo>
                  <a:pt x="2685" y="1767"/>
                </a:lnTo>
                <a:lnTo>
                  <a:pt x="2646" y="1764"/>
                </a:lnTo>
                <a:close/>
                <a:moveTo>
                  <a:pt x="2626" y="1724"/>
                </a:moveTo>
                <a:lnTo>
                  <a:pt x="2646" y="1764"/>
                </a:lnTo>
                <a:lnTo>
                  <a:pt x="2685" y="1767"/>
                </a:lnTo>
                <a:lnTo>
                  <a:pt x="2663" y="1799"/>
                </a:lnTo>
                <a:lnTo>
                  <a:pt x="2677" y="1799"/>
                </a:lnTo>
                <a:lnTo>
                  <a:pt x="2697" y="1770"/>
                </a:lnTo>
                <a:lnTo>
                  <a:pt x="2626" y="1724"/>
                </a:lnTo>
                <a:close/>
                <a:moveTo>
                  <a:pt x="75" y="50"/>
                </a:moveTo>
                <a:lnTo>
                  <a:pt x="95" y="91"/>
                </a:lnTo>
                <a:lnTo>
                  <a:pt x="2601" y="1762"/>
                </a:lnTo>
                <a:lnTo>
                  <a:pt x="2646" y="1764"/>
                </a:lnTo>
                <a:lnTo>
                  <a:pt x="2626" y="1724"/>
                </a:lnTo>
                <a:lnTo>
                  <a:pt x="120" y="53"/>
                </a:lnTo>
                <a:lnTo>
                  <a:pt x="75" y="50"/>
                </a:lnTo>
                <a:close/>
                <a:moveTo>
                  <a:pt x="0" y="0"/>
                </a:moveTo>
                <a:lnTo>
                  <a:pt x="86" y="177"/>
                </a:lnTo>
                <a:lnTo>
                  <a:pt x="92" y="189"/>
                </a:lnTo>
                <a:lnTo>
                  <a:pt x="106" y="193"/>
                </a:lnTo>
                <a:lnTo>
                  <a:pt x="128" y="182"/>
                </a:lnTo>
                <a:lnTo>
                  <a:pt x="133" y="169"/>
                </a:lnTo>
                <a:lnTo>
                  <a:pt x="127" y="157"/>
                </a:lnTo>
                <a:lnTo>
                  <a:pt x="95" y="91"/>
                </a:lnTo>
                <a:lnTo>
                  <a:pt x="25" y="44"/>
                </a:lnTo>
                <a:lnTo>
                  <a:pt x="50" y="6"/>
                </a:lnTo>
                <a:lnTo>
                  <a:pt x="100" y="6"/>
                </a:lnTo>
                <a:lnTo>
                  <a:pt x="0" y="0"/>
                </a:lnTo>
                <a:close/>
                <a:moveTo>
                  <a:pt x="50" y="6"/>
                </a:moveTo>
                <a:lnTo>
                  <a:pt x="25" y="44"/>
                </a:lnTo>
                <a:lnTo>
                  <a:pt x="95" y="91"/>
                </a:lnTo>
                <a:lnTo>
                  <a:pt x="75" y="50"/>
                </a:lnTo>
                <a:lnTo>
                  <a:pt x="36" y="48"/>
                </a:lnTo>
                <a:lnTo>
                  <a:pt x="58" y="15"/>
                </a:lnTo>
                <a:lnTo>
                  <a:pt x="63" y="15"/>
                </a:lnTo>
                <a:lnTo>
                  <a:pt x="50" y="6"/>
                </a:lnTo>
                <a:close/>
                <a:moveTo>
                  <a:pt x="100" y="6"/>
                </a:moveTo>
                <a:lnTo>
                  <a:pt x="50" y="6"/>
                </a:lnTo>
                <a:lnTo>
                  <a:pt x="120" y="53"/>
                </a:lnTo>
                <a:lnTo>
                  <a:pt x="207" y="58"/>
                </a:lnTo>
                <a:lnTo>
                  <a:pt x="217" y="48"/>
                </a:lnTo>
                <a:lnTo>
                  <a:pt x="219" y="23"/>
                </a:lnTo>
                <a:lnTo>
                  <a:pt x="209" y="13"/>
                </a:lnTo>
                <a:lnTo>
                  <a:pt x="100" y="6"/>
                </a:lnTo>
                <a:close/>
                <a:moveTo>
                  <a:pt x="63" y="15"/>
                </a:moveTo>
                <a:lnTo>
                  <a:pt x="58" y="15"/>
                </a:lnTo>
                <a:lnTo>
                  <a:pt x="75" y="50"/>
                </a:lnTo>
                <a:lnTo>
                  <a:pt x="120" y="53"/>
                </a:lnTo>
                <a:lnTo>
                  <a:pt x="63" y="15"/>
                </a:lnTo>
                <a:close/>
                <a:moveTo>
                  <a:pt x="58" y="15"/>
                </a:moveTo>
                <a:lnTo>
                  <a:pt x="36" y="48"/>
                </a:lnTo>
                <a:lnTo>
                  <a:pt x="75" y="50"/>
                </a:lnTo>
                <a:lnTo>
                  <a:pt x="5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3" name="Text Box 3">
            <a:extLst>
              <a:ext uri="{FF2B5EF4-FFF2-40B4-BE49-F238E27FC236}">
                <a16:creationId xmlns:a16="http://schemas.microsoft.com/office/drawing/2014/main" id="{F13BA454-F4F4-4BA0-B4A1-1922A96ED5B9}"/>
              </a:ext>
            </a:extLst>
          </p:cNvPr>
          <p:cNvSpPr txBox="1">
            <a:spLocks noChangeArrowheads="1"/>
          </p:cNvSpPr>
          <p:nvPr/>
        </p:nvSpPr>
        <p:spPr bwMode="auto">
          <a:xfrm>
            <a:off x="2962276" y="5124450"/>
            <a:ext cx="3046413" cy="1223962"/>
          </a:xfrm>
          <a:prstGeom prst="rect">
            <a:avLst/>
          </a:prstGeom>
          <a:solidFill>
            <a:srgbClr val="DAECEE"/>
          </a:solidFill>
          <a:ln w="9144">
            <a:solidFill>
              <a:srgbClr val="000000"/>
            </a:solidFill>
            <a:miter lim="800000"/>
            <a:headEnd/>
            <a:tailEnd/>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3600" b="1" dirty="0">
                <a:latin typeface="Calibri" panose="020F0502020204030204" pitchFamily="34" charset="0"/>
                <a:cs typeface="Calibri" panose="020F0502020204030204" pitchFamily="34" charset="0"/>
              </a:rPr>
              <a:t> Background</a:t>
            </a:r>
          </a:p>
          <a:p>
            <a:pPr algn="ctr"/>
            <a:r>
              <a:rPr lang="en-GB" altLang="en-US" sz="3600" b="1" dirty="0">
                <a:latin typeface="Calibri" panose="020F0502020204030204" pitchFamily="34" charset="0"/>
                <a:cs typeface="Calibri" panose="020F0502020204030204" pitchFamily="34" charset="0"/>
              </a:rPr>
              <a:t>(</a:t>
            </a:r>
            <a:r>
              <a:rPr lang="en-GB" altLang="en-US" sz="3600" b="1" dirty="0" err="1">
                <a:latin typeface="Calibri" panose="020F0502020204030204" pitchFamily="34" charset="0"/>
                <a:cs typeface="Calibri" panose="020F0502020204030204" pitchFamily="34" charset="0"/>
              </a:rPr>
              <a:t>trasfondo</a:t>
            </a:r>
            <a:r>
              <a:rPr lang="en-GB" altLang="en-US" sz="3600" b="1" dirty="0">
                <a:latin typeface="Calibri" panose="020F0502020204030204" pitchFamily="34" charset="0"/>
                <a:cs typeface="Calibri" panose="020F0502020204030204" pitchFamily="34" charset="0"/>
              </a:rPr>
              <a:t>)</a:t>
            </a:r>
          </a:p>
        </p:txBody>
      </p:sp>
      <p:sp>
        <p:nvSpPr>
          <p:cNvPr id="17414" name="Text Box 2">
            <a:extLst>
              <a:ext uri="{FF2B5EF4-FFF2-40B4-BE49-F238E27FC236}">
                <a16:creationId xmlns:a16="http://schemas.microsoft.com/office/drawing/2014/main" id="{0A0B36F4-5038-4BBF-B787-A142BE5CEA2E}"/>
              </a:ext>
            </a:extLst>
          </p:cNvPr>
          <p:cNvSpPr txBox="1">
            <a:spLocks noChangeArrowheads="1"/>
          </p:cNvSpPr>
          <p:nvPr/>
        </p:nvSpPr>
        <p:spPr bwMode="auto">
          <a:xfrm>
            <a:off x="7354888" y="3108325"/>
            <a:ext cx="3046412" cy="2667000"/>
          </a:xfrm>
          <a:prstGeom prst="rect">
            <a:avLst/>
          </a:prstGeom>
          <a:solidFill>
            <a:srgbClr val="DAECEE"/>
          </a:solidFill>
          <a:ln w="9144">
            <a:solidFill>
              <a:srgbClr val="000000"/>
            </a:solidFill>
            <a:miter lim="800000"/>
            <a:headEnd/>
            <a:tailEnd/>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3600" b="1" dirty="0">
                <a:latin typeface="Calibri" panose="020F0502020204030204" pitchFamily="34" charset="0"/>
                <a:cs typeface="Calibri" panose="020F0502020204030204" pitchFamily="34" charset="0"/>
              </a:rPr>
              <a:t>Ball (</a:t>
            </a:r>
            <a:r>
              <a:rPr lang="en-GB" altLang="en-US" sz="3600" b="1" dirty="0" err="1">
                <a:latin typeface="Calibri" panose="020F0502020204030204" pitchFamily="34" charset="0"/>
                <a:cs typeface="Calibri" panose="020F0502020204030204" pitchFamily="34" charset="0"/>
              </a:rPr>
              <a:t>balón</a:t>
            </a:r>
            <a:r>
              <a:rPr lang="en-GB" altLang="en-US" sz="3600" b="1" dirty="0">
                <a:latin typeface="Calibri" panose="020F0502020204030204" pitchFamily="34" charset="0"/>
                <a:cs typeface="Calibri" panose="020F0502020204030204" pitchFamily="34" charset="0"/>
              </a:rPr>
              <a:t>)</a:t>
            </a:r>
          </a:p>
          <a:p>
            <a:pPr algn="ctr"/>
            <a:r>
              <a:rPr lang="es-ES" altLang="en-US" sz="2400" dirty="0">
                <a:latin typeface="Calibri" panose="020F0502020204030204" pitchFamily="34" charset="0"/>
                <a:cs typeface="Calibri" panose="020F0502020204030204" pitchFamily="34" charset="0"/>
              </a:rPr>
              <a:t>Profundidad, ángulo, peso colocado sobre él, movimiento, transferencia de potencia, recuperación</a:t>
            </a:r>
            <a:endParaRPr lang="en-GB" altLang="en-US" sz="2400" dirty="0">
              <a:latin typeface="Calibri" panose="020F0502020204030204" pitchFamily="34" charset="0"/>
              <a:cs typeface="Calibri" panose="020F0502020204030204" pitchFamily="34" charset="0"/>
            </a:endParaRPr>
          </a:p>
        </p:txBody>
      </p:sp>
      <p:sp>
        <p:nvSpPr>
          <p:cNvPr id="17415" name="Text Box 1">
            <a:extLst>
              <a:ext uri="{FF2B5EF4-FFF2-40B4-BE49-F238E27FC236}">
                <a16:creationId xmlns:a16="http://schemas.microsoft.com/office/drawing/2014/main" id="{3A784C31-3F63-44FD-AF6E-EA635F69E284}"/>
              </a:ext>
            </a:extLst>
          </p:cNvPr>
          <p:cNvSpPr txBox="1">
            <a:spLocks noChangeArrowheads="1"/>
          </p:cNvSpPr>
          <p:nvPr/>
        </p:nvSpPr>
        <p:spPr bwMode="auto">
          <a:xfrm>
            <a:off x="2820988" y="1376364"/>
            <a:ext cx="3886200" cy="1908175"/>
          </a:xfrm>
          <a:prstGeom prst="rect">
            <a:avLst/>
          </a:prstGeom>
          <a:solidFill>
            <a:srgbClr val="DAECEE"/>
          </a:solidFill>
          <a:ln w="9144">
            <a:solidFill>
              <a:srgbClr val="000000"/>
            </a:solidFill>
            <a:miter lim="800000"/>
            <a:headEnd/>
            <a:tailEnd/>
          </a:ln>
        </p:spPr>
        <p:txBody>
          <a:bodyPr lIns="0" tIns="0" rIns="0" bIns="0"/>
          <a:lstStyle>
            <a:lvl1pPr indent="15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n-US" sz="3600" b="1" dirty="0" err="1">
                <a:latin typeface="Calibri" panose="020F0502020204030204" pitchFamily="34" charset="0"/>
                <a:cs typeface="Calibri" panose="020F0502020204030204" pitchFamily="34" charset="0"/>
              </a:rPr>
              <a:t>Body</a:t>
            </a:r>
            <a:r>
              <a:rPr lang="es-ES" altLang="en-US" sz="3600" b="1" dirty="0">
                <a:latin typeface="Calibri" panose="020F0502020204030204" pitchFamily="34" charset="0"/>
                <a:cs typeface="Calibri" panose="020F0502020204030204" pitchFamily="34" charset="0"/>
              </a:rPr>
              <a:t> (cuerpo)</a:t>
            </a:r>
          </a:p>
          <a:p>
            <a:pPr algn="ctr"/>
            <a:r>
              <a:rPr lang="es-ES" altLang="en-US" sz="2800" dirty="0">
                <a:latin typeface="Calibri" panose="020F0502020204030204" pitchFamily="34" charset="0"/>
                <a:cs typeface="Calibri" panose="020F0502020204030204" pitchFamily="34" charset="0"/>
              </a:rPr>
              <a:t>Tronco, Brazos, Pies, Piernas, Caderas, Inclinación, Cabeza</a:t>
            </a:r>
            <a:endParaRPr lang="es-ES" altLang="en-US" dirty="0">
              <a:latin typeface="Calibri" panose="020F0502020204030204" pitchFamily="34" charset="0"/>
              <a:cs typeface="Calibri" panose="020F0502020204030204" pitchFamily="34" charset="0"/>
            </a:endParaRPr>
          </a:p>
        </p:txBody>
      </p:sp>
      <p:sp>
        <p:nvSpPr>
          <p:cNvPr id="17416" name="Rectangle 7">
            <a:extLst>
              <a:ext uri="{FF2B5EF4-FFF2-40B4-BE49-F238E27FC236}">
                <a16:creationId xmlns:a16="http://schemas.microsoft.com/office/drawing/2014/main" id="{861D9740-EBFC-4152-9F17-7F2B4D44588D}"/>
              </a:ext>
            </a:extLst>
          </p:cNvPr>
          <p:cNvSpPr>
            <a:spLocks noChangeArrowheads="1"/>
          </p:cNvSpPr>
          <p:nvPr/>
        </p:nvSpPr>
        <p:spPr bwMode="auto">
          <a:xfrm>
            <a:off x="2135188" y="471722"/>
            <a:ext cx="3228486" cy="31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105759" tIns="36501"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17" name="Rectangle 8">
            <a:extLst>
              <a:ext uri="{FF2B5EF4-FFF2-40B4-BE49-F238E27FC236}">
                <a16:creationId xmlns:a16="http://schemas.microsoft.com/office/drawing/2014/main" id="{DE9CFF01-7B29-42DE-B192-BDD3B2EC39DB}"/>
              </a:ext>
            </a:extLst>
          </p:cNvPr>
          <p:cNvSpPr>
            <a:spLocks noChangeArrowheads="1"/>
          </p:cNvSpPr>
          <p:nvPr/>
        </p:nvSpPr>
        <p:spPr bwMode="auto">
          <a:xfrm>
            <a:off x="1487488" y="119064"/>
            <a:ext cx="9180513"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z="3600" b="1" dirty="0">
              <a:latin typeface="Calibri" panose="020F0502020204030204" pitchFamily="34" charset="0"/>
              <a:cs typeface="Calibri" panose="020F0502020204030204" pitchFamily="34" charset="0"/>
            </a:endParaRPr>
          </a:p>
          <a:p>
            <a:r>
              <a:rPr lang="en-GB" altLang="en-US" sz="3600" b="1" dirty="0">
                <a:latin typeface="Calibri" panose="020F0502020204030204" pitchFamily="34" charset="0"/>
                <a:cs typeface="Calibri" panose="020F0502020204030204" pitchFamily="34" charset="0"/>
              </a:rPr>
              <a:t>                  </a:t>
            </a:r>
            <a:r>
              <a:rPr lang="en-GB" altLang="en-US" sz="3200" b="1" dirty="0">
                <a:latin typeface="Calibri" panose="020F0502020204030204" pitchFamily="34" charset="0"/>
                <a:cs typeface="Calibri" panose="020F0502020204030204" pitchFamily="34" charset="0"/>
              </a:rPr>
              <a:t>Las Tres B</a:t>
            </a:r>
            <a:endParaRPr lang="en-GB" altLang="en-US" sz="3600" b="1" dirty="0">
              <a:latin typeface="Calibri" panose="020F0502020204030204" pitchFamily="34" charset="0"/>
              <a:cs typeface="Calibri" panose="020F0502020204030204" pitchFamily="34" charset="0"/>
            </a:endParaRPr>
          </a:p>
          <a:p>
            <a:endParaRPr lang="en-GB" altLang="en-US"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C2F4F04-BDF7-4B3A-AE02-8E4795315B69}"/>
              </a:ext>
            </a:extLst>
          </p:cNvPr>
          <p:cNvSpPr txBox="1"/>
          <p:nvPr/>
        </p:nvSpPr>
        <p:spPr>
          <a:xfrm>
            <a:off x="8399464" y="745481"/>
            <a:ext cx="2001837" cy="461665"/>
          </a:xfrm>
          <a:prstGeom prst="rect">
            <a:avLst/>
          </a:prstGeom>
          <a:solidFill>
            <a:schemeClr val="accent4"/>
          </a:solidFill>
          <a:ln>
            <a:solidFill>
              <a:schemeClr val="accent1">
                <a:lumMod val="20000"/>
                <a:lumOff val="80000"/>
              </a:schemeClr>
            </a:solidFill>
          </a:ln>
        </p:spPr>
        <p:txBody>
          <a:bodyPr anchor="ctr" anchorCtr="1">
            <a:spAutoFit/>
          </a:bodyPr>
          <a:lstStyle/>
          <a:p>
            <a:pPr>
              <a:defRPr/>
            </a:pPr>
            <a:r>
              <a:rPr lang="es-ES" sz="2400" b="1" dirty="0"/>
              <a:t>Qué observar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2F1861D-D5F4-482D-973E-0ED352B5D7D7}"/>
              </a:ext>
            </a:extLst>
          </p:cNvPr>
          <p:cNvSpPr>
            <a:spLocks noChangeArrowheads="1"/>
          </p:cNvSpPr>
          <p:nvPr/>
        </p:nvSpPr>
        <p:spPr bwMode="auto">
          <a:xfrm>
            <a:off x="1631504" y="1052513"/>
            <a:ext cx="8568952" cy="308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76325" indent="-88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425"/>
              </a:spcBef>
            </a:pPr>
            <a:endParaRPr lang="en-AU" altLang="en-US" b="1" dirty="0">
              <a:latin typeface="Calibri" panose="020F0502020204030204" pitchFamily="34" charset="0"/>
              <a:cs typeface="Calibri" panose="020F0502020204030204" pitchFamily="34" charset="0"/>
            </a:endParaRPr>
          </a:p>
          <a:p>
            <a:pPr lvl="1">
              <a:spcBef>
                <a:spcPts val="800"/>
              </a:spcBef>
              <a:buSzPts val="2000"/>
              <a:buFont typeface="Arial" panose="020B0604020202020204" pitchFamily="34" charset="0"/>
              <a:buChar char="•"/>
            </a:pPr>
            <a:r>
              <a:rPr lang="es-ES" altLang="en-US" sz="2400" dirty="0">
                <a:latin typeface="Calibri" panose="020F0502020204030204" pitchFamily="34" charset="0"/>
                <a:cs typeface="Calibri" panose="020F0502020204030204" pitchFamily="34" charset="0"/>
              </a:rPr>
              <a:t>Motivación</a:t>
            </a:r>
          </a:p>
          <a:p>
            <a:pPr lvl="1">
              <a:spcBef>
                <a:spcPts val="813"/>
              </a:spcBef>
              <a:buSzPts val="2000"/>
              <a:buFont typeface="Arial" panose="020B0604020202020204" pitchFamily="34" charset="0"/>
              <a:buChar char="•"/>
            </a:pPr>
            <a:r>
              <a:rPr lang="es-ES" altLang="en-US" sz="2400" dirty="0">
                <a:latin typeface="Calibri" panose="020F0502020204030204" pitchFamily="34" charset="0"/>
                <a:cs typeface="Calibri" panose="020F0502020204030204" pitchFamily="34" charset="0"/>
              </a:rPr>
              <a:t>Refuerzo</a:t>
            </a:r>
          </a:p>
          <a:p>
            <a:pPr lvl="1">
              <a:spcBef>
                <a:spcPts val="800"/>
              </a:spcBef>
              <a:buSzPts val="2000"/>
              <a:buFont typeface="Arial" panose="020B0604020202020204" pitchFamily="34" charset="0"/>
              <a:buChar char="•"/>
            </a:pPr>
            <a:r>
              <a:rPr lang="es-ES" altLang="en-US" sz="2400" dirty="0">
                <a:latin typeface="Calibri" panose="020F0502020204030204" pitchFamily="34" charset="0"/>
                <a:cs typeface="Calibri" panose="020F0502020204030204" pitchFamily="34" charset="0"/>
              </a:rPr>
              <a:t>Información a los jugadores</a:t>
            </a:r>
          </a:p>
          <a:p>
            <a:pPr lvl="1">
              <a:spcBef>
                <a:spcPts val="800"/>
              </a:spcBef>
              <a:buSzPts val="2000"/>
              <a:buFont typeface="Arial" panose="020B0604020202020204" pitchFamily="34" charset="0"/>
              <a:buChar char="•"/>
            </a:pPr>
            <a:r>
              <a:rPr lang="es-ES" altLang="en-US" sz="2400" dirty="0">
                <a:latin typeface="Calibri" panose="020F0502020204030204" pitchFamily="34" charset="0"/>
                <a:cs typeface="Calibri" panose="020F0502020204030204" pitchFamily="34" charset="0"/>
              </a:rPr>
              <a:t>Ayuda a los jugadores a recibir la información en la manera mas apropiada </a:t>
            </a:r>
            <a:r>
              <a:rPr lang="en-GB" altLang="en-US" sz="2400" dirty="0">
                <a:latin typeface="Calibri" panose="020F0502020204030204" pitchFamily="34" charset="0"/>
                <a:cs typeface="Calibri" panose="020F0502020204030204" pitchFamily="34" charset="0"/>
              </a:rPr>
              <a:t>- VAC</a:t>
            </a:r>
            <a:endParaRPr lang="en-AU" altLang="en-US" sz="2400" dirty="0">
              <a:latin typeface="Calibri" panose="020F0502020204030204" pitchFamily="34" charset="0"/>
              <a:cs typeface="Calibri" panose="020F0502020204030204" pitchFamily="34" charset="0"/>
            </a:endParaRPr>
          </a:p>
          <a:p>
            <a:pPr lvl="1">
              <a:spcBef>
                <a:spcPts val="725"/>
              </a:spcBef>
              <a:buSzPts val="2000"/>
              <a:buFont typeface="Arial" panose="020B0604020202020204" pitchFamily="34" charset="0"/>
              <a:buChar char="•"/>
            </a:pPr>
            <a:r>
              <a:rPr lang="es-ES" altLang="en-US" sz="2400" dirty="0">
                <a:latin typeface="Calibri" panose="020F0502020204030204" pitchFamily="34" charset="0"/>
                <a:cs typeface="Calibri" panose="020F0502020204030204" pitchFamily="34" charset="0"/>
              </a:rPr>
              <a:t>Información sobre el rendimiento</a:t>
            </a:r>
          </a:p>
        </p:txBody>
      </p:sp>
      <p:sp>
        <p:nvSpPr>
          <p:cNvPr id="2" name="TextBox 1">
            <a:extLst>
              <a:ext uri="{FF2B5EF4-FFF2-40B4-BE49-F238E27FC236}">
                <a16:creationId xmlns:a16="http://schemas.microsoft.com/office/drawing/2014/main" id="{1954A941-D2AE-4185-9962-0A82DEB22920}"/>
              </a:ext>
            </a:extLst>
          </p:cNvPr>
          <p:cNvSpPr txBox="1"/>
          <p:nvPr/>
        </p:nvSpPr>
        <p:spPr>
          <a:xfrm>
            <a:off x="1524000" y="292297"/>
            <a:ext cx="9144000" cy="584775"/>
          </a:xfrm>
          <a:prstGeom prst="rect">
            <a:avLst/>
          </a:prstGeom>
          <a:noFill/>
          <a:ln>
            <a:noFill/>
          </a:ln>
        </p:spPr>
        <p:txBody>
          <a:bodyPr wrap="square" rtlCol="0" anchor="ctr" anchorCtr="1">
            <a:spAutoFit/>
          </a:bodyPr>
          <a:lstStyle/>
          <a:p>
            <a:pPr>
              <a:spcBef>
                <a:spcPts val="425"/>
              </a:spcBef>
            </a:pPr>
            <a:r>
              <a:rPr lang="es-ES" altLang="en-US" sz="3200" b="1" dirty="0">
                <a:solidFill>
                  <a:prstClr val="black"/>
                </a:solidFill>
                <a:latin typeface="Calibri" panose="020F0502020204030204" pitchFamily="34" charset="0"/>
                <a:cs typeface="Calibri" panose="020F0502020204030204" pitchFamily="34" charset="0"/>
              </a:rPr>
              <a:t>Motivos para usar el </a:t>
            </a:r>
            <a:r>
              <a:rPr lang="en-GB" altLang="en-US" sz="3200" b="1" dirty="0">
                <a:solidFill>
                  <a:prstClr val="black"/>
                </a:solidFill>
                <a:latin typeface="Calibri" panose="020F0502020204030204" pitchFamily="34" charset="0"/>
                <a:cs typeface="Calibri" panose="020F0502020204030204" pitchFamily="34" charset="0"/>
              </a:rPr>
              <a:t>feedback: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2">
            <a:extLst>
              <a:ext uri="{FF2B5EF4-FFF2-40B4-BE49-F238E27FC236}">
                <a16:creationId xmlns:a16="http://schemas.microsoft.com/office/drawing/2014/main" id="{5AF33F6D-0CFB-4E6A-928F-45A1B15262E1}"/>
              </a:ext>
            </a:extLst>
          </p:cNvPr>
          <p:cNvSpPr>
            <a:spLocks noChangeArrowheads="1"/>
          </p:cNvSpPr>
          <p:nvPr/>
        </p:nvSpPr>
        <p:spPr bwMode="auto">
          <a:xfrm>
            <a:off x="1991544" y="1220157"/>
            <a:ext cx="8136904" cy="484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33700" indent="-21224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49263" lvl="2" indent="-268288">
              <a:spcBef>
                <a:spcPts val="800"/>
              </a:spcBef>
              <a:buSzPts val="2000"/>
              <a:buFont typeface="Wingdings" panose="05000000000000000000" pitchFamily="2" charset="2"/>
              <a:buChar char="§"/>
              <a:tabLst>
                <a:tab pos="449263" algn="l"/>
              </a:tabLst>
              <a:defRPr/>
            </a:pPr>
            <a:r>
              <a:rPr lang="es-ES" altLang="en-US" sz="2400" dirty="0">
                <a:latin typeface="Calibri" panose="020F0502020204030204" pitchFamily="34" charset="0"/>
                <a:cs typeface="Calibri" panose="020F0502020204030204" pitchFamily="34" charset="0"/>
              </a:rPr>
              <a:t>Intrínseco</a:t>
            </a:r>
          </a:p>
          <a:p>
            <a:pPr marL="449263" lvl="2" indent="-268288">
              <a:spcBef>
                <a:spcPts val="813"/>
              </a:spcBef>
              <a:buSzPts val="2000"/>
              <a:buFont typeface="Wingdings" panose="05000000000000000000" pitchFamily="2" charset="2"/>
              <a:buChar char="§"/>
              <a:tabLst>
                <a:tab pos="449263" algn="l"/>
              </a:tabLst>
              <a:defRPr/>
            </a:pPr>
            <a:r>
              <a:rPr lang="es-ES" altLang="en-US" sz="2400" dirty="0">
                <a:latin typeface="Calibri" panose="020F0502020204030204" pitchFamily="34" charset="0"/>
                <a:cs typeface="Calibri" panose="020F0502020204030204" pitchFamily="34" charset="0"/>
              </a:rPr>
              <a:t>Extrínseco</a:t>
            </a:r>
          </a:p>
          <a:p>
            <a:pPr marL="449263" lvl="2" indent="-268288">
              <a:spcBef>
                <a:spcPts val="800"/>
              </a:spcBef>
              <a:buSzPts val="2000"/>
              <a:buFont typeface="Wingdings" panose="05000000000000000000" pitchFamily="2" charset="2"/>
              <a:buChar char="§"/>
              <a:tabLst>
                <a:tab pos="449263" algn="l"/>
              </a:tabLst>
              <a:defRPr/>
            </a:pPr>
            <a:r>
              <a:rPr lang="es-ES" altLang="en-US" sz="2400" dirty="0">
                <a:latin typeface="Calibri" panose="020F0502020204030204" pitchFamily="34" charset="0"/>
                <a:cs typeface="Calibri" panose="020F0502020204030204" pitchFamily="34" charset="0"/>
              </a:rPr>
              <a:t>Visual</a:t>
            </a:r>
          </a:p>
          <a:p>
            <a:pPr marL="449263" lvl="2" indent="-268288">
              <a:spcBef>
                <a:spcPts val="800"/>
              </a:spcBef>
              <a:buSzPts val="2000"/>
              <a:buFont typeface="Wingdings" panose="05000000000000000000" pitchFamily="2" charset="2"/>
              <a:buChar char="§"/>
              <a:tabLst>
                <a:tab pos="449263" algn="l"/>
              </a:tabLst>
              <a:defRPr/>
            </a:pPr>
            <a:r>
              <a:rPr lang="es-ES" altLang="en-US" sz="2400" dirty="0">
                <a:latin typeface="Calibri" panose="020F0502020204030204" pitchFamily="34" charset="0"/>
                <a:cs typeface="Calibri" panose="020F0502020204030204" pitchFamily="34" charset="0"/>
              </a:rPr>
              <a:t>Auditivo</a:t>
            </a:r>
          </a:p>
          <a:p>
            <a:pPr marL="449263" lvl="2" indent="-268288">
              <a:spcBef>
                <a:spcPts val="800"/>
              </a:spcBef>
              <a:buSzPts val="2000"/>
              <a:buFont typeface="Wingdings" panose="05000000000000000000" pitchFamily="2" charset="2"/>
              <a:buChar char="§"/>
              <a:tabLst>
                <a:tab pos="449263" algn="l"/>
              </a:tabLst>
              <a:defRPr/>
            </a:pPr>
            <a:r>
              <a:rPr lang="es-ES" altLang="en-US" sz="2400" dirty="0">
                <a:latin typeface="Calibri" panose="020F0502020204030204" pitchFamily="34" charset="0"/>
                <a:cs typeface="Calibri" panose="020F0502020204030204" pitchFamily="34" charset="0"/>
              </a:rPr>
              <a:t>Cenestésico</a:t>
            </a:r>
          </a:p>
          <a:p>
            <a:pPr marL="449263" lvl="2" indent="-268288">
              <a:spcBef>
                <a:spcPts val="800"/>
              </a:spcBef>
              <a:buSzPts val="2000"/>
              <a:buFont typeface="Wingdings" panose="05000000000000000000" pitchFamily="2" charset="2"/>
              <a:buChar char="§"/>
              <a:tabLst>
                <a:tab pos="449263" algn="l"/>
              </a:tabLst>
              <a:defRPr/>
            </a:pPr>
            <a:r>
              <a:rPr lang="es-ES" altLang="en-US" sz="2400" dirty="0">
                <a:latin typeface="Calibri" panose="020F0502020204030204" pitchFamily="34" charset="0"/>
                <a:cs typeface="Calibri" panose="020F0502020204030204" pitchFamily="34" charset="0"/>
              </a:rPr>
              <a:t>Interrogativo</a:t>
            </a:r>
          </a:p>
          <a:p>
            <a:pPr lvl="2">
              <a:spcBef>
                <a:spcPts val="800"/>
              </a:spcBef>
              <a:buSzPts val="2000"/>
              <a:buFont typeface="Arial" panose="020B0604020202020204" pitchFamily="34" charset="0"/>
              <a:buChar char="•"/>
              <a:defRPr/>
            </a:pPr>
            <a:endParaRPr lang="en-GB" altLang="en-US" sz="2400" b="1" dirty="0">
              <a:latin typeface="Calibri" panose="020F0502020204030204" pitchFamily="34" charset="0"/>
              <a:cs typeface="Calibri" panose="020F0502020204030204" pitchFamily="34" charset="0"/>
            </a:endParaRPr>
          </a:p>
          <a:p>
            <a:pPr marL="180975" indent="0">
              <a:lnSpc>
                <a:spcPct val="103000"/>
              </a:lnSpc>
              <a:spcBef>
                <a:spcPts val="425"/>
              </a:spcBef>
              <a:buSzPts val="2400"/>
              <a:defRPr/>
            </a:pPr>
            <a:r>
              <a:rPr lang="es-ES" altLang="en-US" sz="2400" dirty="0">
                <a:latin typeface="Calibri" panose="020F0502020204030204" pitchFamily="34" charset="0"/>
                <a:cs typeface="Calibri" panose="020F0502020204030204" pitchFamily="34" charset="0"/>
              </a:rPr>
              <a:t>Los entrenamientos mas eficaces contienen una gran cantidad de interrogación con el </a:t>
            </a:r>
            <a:r>
              <a:rPr lang="es-ES" altLang="en-US" sz="2400" dirty="0" err="1">
                <a:latin typeface="Calibri" panose="020F0502020204030204" pitchFamily="34" charset="0"/>
                <a:cs typeface="Calibri" panose="020F0502020204030204" pitchFamily="34" charset="0"/>
              </a:rPr>
              <a:t>feedback</a:t>
            </a:r>
            <a:r>
              <a:rPr lang="en-GB" altLang="en-US" sz="2400" dirty="0">
                <a:latin typeface="Calibri" panose="020F0502020204030204" pitchFamily="34" charset="0"/>
                <a:cs typeface="Calibri" panose="020F0502020204030204" pitchFamily="34" charset="0"/>
              </a:rPr>
              <a:t> (Cross and Lyle 2002)</a:t>
            </a:r>
            <a:endParaRPr lang="en-AU" altLang="en-US" sz="2400" dirty="0">
              <a:latin typeface="Calibri" panose="020F0502020204030204" pitchFamily="34" charset="0"/>
              <a:cs typeface="Calibri" panose="020F0502020204030204" pitchFamily="34" charset="0"/>
            </a:endParaRPr>
          </a:p>
          <a:p>
            <a:pPr marL="180975" indent="0">
              <a:spcBef>
                <a:spcPts val="800"/>
              </a:spcBef>
              <a:buSzPts val="2400"/>
              <a:defRPr/>
            </a:pPr>
            <a:r>
              <a:rPr lang="es-ES" altLang="en-US" sz="2400" dirty="0">
                <a:latin typeface="Calibri" panose="020F0502020204030204" pitchFamily="34" charset="0"/>
                <a:cs typeface="Calibri" panose="020F0502020204030204" pitchFamily="34" charset="0"/>
              </a:rPr>
              <a:t>Comprueba la comprehensión</a:t>
            </a:r>
          </a:p>
          <a:p>
            <a:pPr lvl="2">
              <a:spcBef>
                <a:spcPts val="800"/>
              </a:spcBef>
              <a:buSzPts val="2000"/>
              <a:defRPr/>
            </a:pPr>
            <a:endParaRPr lang="en-AU" altLang="en-US" sz="11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3482354-F02E-451E-B1EA-2C6AA9E2952E}"/>
              </a:ext>
            </a:extLst>
          </p:cNvPr>
          <p:cNvSpPr txBox="1"/>
          <p:nvPr/>
        </p:nvSpPr>
        <p:spPr>
          <a:xfrm>
            <a:off x="1524000" y="406799"/>
            <a:ext cx="9144000" cy="584775"/>
          </a:xfrm>
          <a:prstGeom prst="rect">
            <a:avLst/>
          </a:prstGeom>
          <a:noFill/>
          <a:ln>
            <a:noFill/>
          </a:ln>
        </p:spPr>
        <p:txBody>
          <a:bodyPr wrap="square" rtlCol="0" anchor="ctr" anchorCtr="1">
            <a:spAutoFit/>
          </a:bodyPr>
          <a:lstStyle/>
          <a:p>
            <a:pPr algn="ctr">
              <a:spcBef>
                <a:spcPts val="1313"/>
              </a:spcBef>
              <a:defRPr/>
            </a:pPr>
            <a:r>
              <a:rPr lang="en-GB" altLang="en-US" sz="3200" b="1" dirty="0" err="1">
                <a:solidFill>
                  <a:prstClr val="black"/>
                </a:solidFill>
                <a:latin typeface="Calibri" panose="020F0502020204030204" pitchFamily="34" charset="0"/>
                <a:cs typeface="Calibri" panose="020F0502020204030204" pitchFamily="34" charset="0"/>
              </a:rPr>
              <a:t>Tipos</a:t>
            </a:r>
            <a:r>
              <a:rPr lang="en-GB" altLang="en-US" sz="3200" b="1" dirty="0">
                <a:solidFill>
                  <a:prstClr val="black"/>
                </a:solidFill>
                <a:latin typeface="Calibri" panose="020F0502020204030204" pitchFamily="34" charset="0"/>
                <a:cs typeface="Calibri" panose="020F0502020204030204" pitchFamily="34" charset="0"/>
              </a:rPr>
              <a:t> de Feedback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367645" y="1089154"/>
            <a:ext cx="11472419" cy="4401205"/>
          </a:xfrm>
          <a:prstGeom prst="rect">
            <a:avLst/>
          </a:prstGeom>
          <a:noFill/>
          <a:ln>
            <a:noFill/>
          </a:ln>
        </p:spPr>
        <p:txBody>
          <a:bodyPr wrap="square" rtlCol="0" anchor="ctr" anchorCtr="1">
            <a:spAutoFit/>
          </a:bodyPr>
          <a:lstStyle/>
          <a:p>
            <a:r>
              <a:rPr lang="en-AU" sz="3200" b="1" dirty="0" err="1">
                <a:latin typeface="Calibri" panose="020F0502020204030204" pitchFamily="34" charset="0"/>
                <a:cs typeface="Calibri" panose="020F0502020204030204" pitchFamily="34" charset="0"/>
              </a:rPr>
              <a:t>En</a:t>
            </a:r>
            <a:r>
              <a:rPr lang="en-AU" sz="3200" b="1" dirty="0">
                <a:latin typeface="Calibri" panose="020F0502020204030204" pitchFamily="34" charset="0"/>
                <a:cs typeface="Calibri" panose="020F0502020204030204" pitchFamily="34" charset="0"/>
              </a:rPr>
              <a:t> el </a:t>
            </a:r>
            <a:r>
              <a:rPr lang="en-AU" sz="3200" b="1" dirty="0" err="1">
                <a:latin typeface="Calibri" panose="020F0502020204030204" pitchFamily="34" charset="0"/>
                <a:cs typeface="Calibri" panose="020F0502020204030204" pitchFamily="34" charset="0"/>
              </a:rPr>
              <a:t>juego</a:t>
            </a:r>
            <a:r>
              <a:rPr lang="en-AU" sz="3200" b="1" dirty="0">
                <a:latin typeface="Calibri" panose="020F0502020204030204" pitchFamily="34" charset="0"/>
                <a:cs typeface="Calibri" panose="020F0502020204030204" pitchFamily="34" charset="0"/>
              </a:rPr>
              <a:t>:</a:t>
            </a:r>
            <a:endParaRPr lang="en-GB" sz="32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s-ES" sz="2400" dirty="0">
                <a:latin typeface="Calibri" panose="020F0502020204030204" pitchFamily="34" charset="0"/>
                <a:cs typeface="Calibri" panose="020F0502020204030204" pitchFamily="34" charset="0"/>
              </a:rPr>
              <a:t>Ver que hay diversión para todos en lo que haces.</a:t>
            </a:r>
            <a:endParaRPr lang="en-GB"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s-ES" sz="2400" dirty="0">
                <a:latin typeface="Calibri" panose="020F0502020204030204" pitchFamily="34" charset="0"/>
                <a:cs typeface="Calibri" panose="020F0502020204030204" pitchFamily="34" charset="0"/>
              </a:rPr>
              <a:t>Ser competente en la enseñanza de las habilidades fundamentales.</a:t>
            </a:r>
            <a:endParaRPr lang="en-GB"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s-ES" sz="2400" dirty="0">
                <a:latin typeface="Calibri" panose="020F0502020204030204" pitchFamily="34" charset="0"/>
                <a:cs typeface="Calibri" panose="020F0502020204030204" pitchFamily="34" charset="0"/>
              </a:rPr>
              <a:t>Asegurar que crees un entorno seguro para los entrenamientos y partidos.</a:t>
            </a:r>
            <a:endParaRPr lang="en-GB"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s-ES" sz="2400" dirty="0">
                <a:latin typeface="Calibri" panose="020F0502020204030204" pitchFamily="34" charset="0"/>
                <a:cs typeface="Calibri" panose="020F0502020204030204" pitchFamily="34" charset="0"/>
              </a:rPr>
              <a:t>Fomentar una participación activa en los entrenamientos.</a:t>
            </a:r>
            <a:endParaRPr lang="en-GB" sz="2400" dirty="0">
              <a:latin typeface="Calibri" panose="020F0502020204030204" pitchFamily="34" charset="0"/>
              <a:cs typeface="Calibri" panose="020F0502020204030204" pitchFamily="34" charset="0"/>
            </a:endParaRPr>
          </a:p>
          <a:p>
            <a:r>
              <a:rPr lang="es-ES" sz="3200" b="1" dirty="0">
                <a:latin typeface="Calibri" panose="020F0502020204030204" pitchFamily="34" charset="0"/>
                <a:cs typeface="Calibri" panose="020F0502020204030204" pitchFamily="34" charset="0"/>
              </a:rPr>
              <a:t>Para el entrenador, a nivel personal:</a:t>
            </a:r>
            <a:endParaRPr lang="en-GB" sz="32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pPr>
            <a:r>
              <a:rPr lang="es-ES" sz="2400" dirty="0">
                <a:latin typeface="Calibri" panose="020F0502020204030204" pitchFamily="34" charset="0"/>
                <a:cs typeface="Calibri" panose="020F0502020204030204" pitchFamily="34" charset="0"/>
              </a:rPr>
              <a:t>Adaptar tu enseñanza / entrenamiento a las distintas edades y los niveles de experiencias en los cuales entrenas.</a:t>
            </a:r>
            <a:endParaRPr lang="en-GB" sz="24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pPr>
            <a:r>
              <a:rPr lang="es-ES" sz="2400" dirty="0">
                <a:latin typeface="Calibri" panose="020F0502020204030204" pitchFamily="34" charset="0"/>
                <a:cs typeface="Calibri" panose="020F0502020204030204" pitchFamily="34" charset="0"/>
              </a:rPr>
              <a:t>Ver que todos los entrenamientos sean “sesiones activas” para una participación total.</a:t>
            </a:r>
            <a:endParaRPr lang="en-GB" sz="24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pPr>
            <a:r>
              <a:rPr lang="es-ES" sz="2400" dirty="0">
                <a:latin typeface="Calibri" panose="020F0502020204030204" pitchFamily="34" charset="0"/>
                <a:cs typeface="Calibri" panose="020F0502020204030204" pitchFamily="34" charset="0"/>
              </a:rPr>
              <a:t>Siempre entrenar / enseñar a jugar “dentro de las leyes y reglas”.</a:t>
            </a:r>
            <a:endParaRPr lang="en-GB" sz="24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pPr>
            <a:r>
              <a:rPr lang="es-ES" sz="2400" dirty="0">
                <a:latin typeface="Calibri" panose="020F0502020204030204" pitchFamily="34" charset="0"/>
                <a:cs typeface="Calibri" panose="020F0502020204030204" pitchFamily="34" charset="0"/>
              </a:rPr>
              <a:t>Siempre ser guiado por tu filosofía personal.</a:t>
            </a:r>
            <a:endParaRPr lang="en-GB"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98BBA59-67A6-41D1-ADB8-E0C140FC30CD}"/>
              </a:ext>
            </a:extLst>
          </p:cNvPr>
          <p:cNvSpPr txBox="1"/>
          <p:nvPr/>
        </p:nvSpPr>
        <p:spPr>
          <a:xfrm>
            <a:off x="0" y="480831"/>
            <a:ext cx="12192000" cy="546625"/>
          </a:xfrm>
          <a:prstGeom prst="rect">
            <a:avLst/>
          </a:prstGeom>
          <a:noFill/>
          <a:ln>
            <a:noFill/>
          </a:ln>
        </p:spPr>
        <p:txBody>
          <a:bodyPr wrap="square" rtlCol="0" anchor="ctr" anchorCtr="1">
            <a:spAutoFit/>
          </a:bodyPr>
          <a:lstStyle/>
          <a:p>
            <a:pPr lvl="0" algn="ctr">
              <a:lnSpc>
                <a:spcPct val="80000"/>
              </a:lnSpc>
              <a:defRPr/>
            </a:pPr>
            <a:r>
              <a:rPr lang="es-ES" sz="3600" b="1" dirty="0">
                <a:solidFill>
                  <a:prstClr val="black"/>
                </a:solidFill>
                <a:latin typeface="Calibri" panose="020F0502020204030204" pitchFamily="34" charset="0"/>
                <a:cs typeface="Calibri" panose="020F0502020204030204" pitchFamily="34" charset="0"/>
              </a:rPr>
              <a:t>¿Qué significa esto?</a:t>
            </a:r>
            <a:endParaRPr lang="es-ES" sz="28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064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9732B3-D5AF-408F-94A1-C66A63B3ADA0}"/>
              </a:ext>
            </a:extLst>
          </p:cNvPr>
          <p:cNvSpPr/>
          <p:nvPr/>
        </p:nvSpPr>
        <p:spPr>
          <a:xfrm>
            <a:off x="1919536" y="1057092"/>
            <a:ext cx="8352928" cy="4134465"/>
          </a:xfrm>
          <a:prstGeom prst="rect">
            <a:avLst/>
          </a:prstGeom>
        </p:spPr>
        <p:txBody>
          <a:bodyPr wrap="square">
            <a:spAutoFit/>
          </a:bodyPr>
          <a:lstStyle/>
          <a:p>
            <a:pPr marL="1717675" indent="-1187450">
              <a:spcBef>
                <a:spcPts val="1320"/>
              </a:spcBef>
              <a:buFont typeface="Wingdings" panose="05000000000000000000" pitchFamily="2" charset="2"/>
              <a:buChar char="§"/>
              <a:defRPr/>
            </a:pPr>
            <a:endParaRPr lang="en-AU" sz="2400" b="1" dirty="0">
              <a:latin typeface="Calibri" panose="020F0502020204030204" pitchFamily="34" charset="0"/>
              <a:ea typeface="Arial" panose="020B0604020202020204" pitchFamily="34" charset="0"/>
              <a:cs typeface="Calibri" panose="020F0502020204030204" pitchFamily="34" charset="0"/>
            </a:endParaRPr>
          </a:p>
          <a:p>
            <a:pPr marL="715963" indent="-354013">
              <a:spcBef>
                <a:spcPts val="795"/>
              </a:spcBef>
              <a:buSzPts val="2000"/>
              <a:buFont typeface="Wingdings" panose="05000000000000000000" pitchFamily="2" charset="2"/>
              <a:buChar char="§"/>
              <a:tabLst>
                <a:tab pos="2060575" algn="l"/>
                <a:tab pos="2061210" algn="l"/>
              </a:tabLst>
              <a:defRPr/>
            </a:pPr>
            <a:r>
              <a:rPr lang="en-GB" sz="2400" b="1" dirty="0">
                <a:latin typeface="Calibri" panose="020F0502020204030204" pitchFamily="34" charset="0"/>
                <a:ea typeface="Arial" panose="020B0604020202020204" pitchFamily="34" charset="0"/>
                <a:cs typeface="Calibri" panose="020F0502020204030204" pitchFamily="34" charset="0"/>
              </a:rPr>
              <a:t>KISS – </a:t>
            </a:r>
            <a:r>
              <a:rPr lang="en-GB" sz="2400" dirty="0">
                <a:latin typeface="Calibri" panose="020F0502020204030204" pitchFamily="34" charset="0"/>
                <a:ea typeface="Arial" panose="020B0604020202020204" pitchFamily="34" charset="0"/>
                <a:cs typeface="Calibri" panose="020F0502020204030204" pitchFamily="34" charset="0"/>
              </a:rPr>
              <a:t>‘keep it short and</a:t>
            </a:r>
            <a:r>
              <a:rPr lang="en-GB" sz="2400" spc="-85" dirty="0">
                <a:latin typeface="Calibri" panose="020F0502020204030204" pitchFamily="34" charset="0"/>
                <a:ea typeface="Arial" panose="020B0604020202020204" pitchFamily="34" charset="0"/>
                <a:cs typeface="Calibri" panose="020F0502020204030204" pitchFamily="34" charset="0"/>
              </a:rPr>
              <a:t> </a:t>
            </a:r>
            <a:r>
              <a:rPr lang="en-GB" sz="2400" dirty="0">
                <a:latin typeface="Calibri" panose="020F0502020204030204" pitchFamily="34" charset="0"/>
                <a:ea typeface="Arial" panose="020B0604020202020204" pitchFamily="34" charset="0"/>
                <a:cs typeface="Calibri" panose="020F0502020204030204" pitchFamily="34" charset="0"/>
              </a:rPr>
              <a:t>simple’! (</a:t>
            </a:r>
            <a:r>
              <a:rPr lang="es-ES" sz="2400" dirty="0">
                <a:latin typeface="Calibri" panose="020F0502020204030204" pitchFamily="34" charset="0"/>
                <a:ea typeface="Arial" panose="020B0604020202020204" pitchFamily="34" charset="0"/>
                <a:cs typeface="Calibri" panose="020F0502020204030204" pitchFamily="34" charset="0"/>
              </a:rPr>
              <a:t>Mantenlo corto y sencillo</a:t>
            </a:r>
            <a:r>
              <a:rPr lang="en-GB" sz="2400" dirty="0">
                <a:latin typeface="Calibri" panose="020F0502020204030204" pitchFamily="34" charset="0"/>
                <a:ea typeface="Arial" panose="020B0604020202020204" pitchFamily="34" charset="0"/>
                <a:cs typeface="Calibri" panose="020F0502020204030204" pitchFamily="34" charset="0"/>
              </a:rPr>
              <a:t>)</a:t>
            </a:r>
            <a:endParaRPr lang="en-AU" sz="2400" dirty="0">
              <a:latin typeface="Calibri" panose="020F0502020204030204" pitchFamily="34" charset="0"/>
              <a:ea typeface="Arial" panose="020B0604020202020204" pitchFamily="34" charset="0"/>
              <a:cs typeface="Calibri" panose="020F0502020204030204" pitchFamily="34" charset="0"/>
            </a:endParaRPr>
          </a:p>
          <a:p>
            <a:pPr marL="715963" indent="-354013">
              <a:spcBef>
                <a:spcPts val="810"/>
              </a:spcBef>
              <a:buSzPts val="2000"/>
              <a:buFont typeface="Wingdings" panose="05000000000000000000" pitchFamily="2" charset="2"/>
              <a:buChar char="§"/>
              <a:tabLst>
                <a:tab pos="2060575" algn="l"/>
                <a:tab pos="2061210" algn="l"/>
              </a:tabLst>
              <a:defRPr/>
            </a:pPr>
            <a:r>
              <a:rPr lang="es-ES" sz="2400" b="1" dirty="0">
                <a:latin typeface="Calibri" panose="020F0502020204030204" pitchFamily="34" charset="0"/>
                <a:ea typeface="Arial" panose="020B0604020202020204" pitchFamily="34" charset="0"/>
                <a:cs typeface="Calibri" panose="020F0502020204030204" pitchFamily="34" charset="0"/>
              </a:rPr>
              <a:t>Basta con 2 o 3 puntos de información</a:t>
            </a:r>
            <a:endParaRPr lang="en-AU" sz="2400" dirty="0">
              <a:latin typeface="Calibri" panose="020F0502020204030204" pitchFamily="34" charset="0"/>
              <a:ea typeface="Arial" panose="020B0604020202020204" pitchFamily="34" charset="0"/>
              <a:cs typeface="Calibri" panose="020F0502020204030204" pitchFamily="34" charset="0"/>
            </a:endParaRPr>
          </a:p>
          <a:p>
            <a:pPr marL="715963" indent="-354013">
              <a:spcBef>
                <a:spcPts val="795"/>
              </a:spcBef>
              <a:buSzPts val="2000"/>
              <a:buFont typeface="Wingdings" panose="05000000000000000000" pitchFamily="2" charset="2"/>
              <a:buChar char="§"/>
              <a:tabLst>
                <a:tab pos="2060575" algn="l"/>
                <a:tab pos="2061210" algn="l"/>
              </a:tabLst>
              <a:defRPr/>
            </a:pPr>
            <a:r>
              <a:rPr lang="es-ES" sz="2400" b="1" dirty="0">
                <a:latin typeface="Calibri" panose="020F0502020204030204" pitchFamily="34" charset="0"/>
                <a:ea typeface="Arial" panose="020B0604020202020204" pitchFamily="34" charset="0"/>
                <a:cs typeface="Calibri" panose="020F0502020204030204" pitchFamily="34" charset="0"/>
              </a:rPr>
              <a:t>Claro y preciso </a:t>
            </a:r>
            <a:r>
              <a:rPr lang="en-GB" sz="2400" b="1" dirty="0">
                <a:latin typeface="Calibri" panose="020F0502020204030204" pitchFamily="34" charset="0"/>
                <a:ea typeface="Arial" panose="020B0604020202020204" pitchFamily="34" charset="0"/>
                <a:cs typeface="Calibri" panose="020F0502020204030204" pitchFamily="34" charset="0"/>
              </a:rPr>
              <a:t>– </a:t>
            </a:r>
            <a:r>
              <a:rPr lang="es-ES" sz="2400" dirty="0">
                <a:latin typeface="Calibri" panose="020F0502020204030204" pitchFamily="34" charset="0"/>
                <a:ea typeface="Arial" panose="020B0604020202020204" pitchFamily="34" charset="0"/>
                <a:cs typeface="Calibri" panose="020F0502020204030204" pitchFamily="34" charset="0"/>
              </a:rPr>
              <a:t>para entender</a:t>
            </a:r>
          </a:p>
          <a:p>
            <a:pPr marL="715963" indent="-354013">
              <a:spcBef>
                <a:spcPts val="800"/>
              </a:spcBef>
              <a:buSzPts val="2000"/>
              <a:buFont typeface="Wingdings" panose="05000000000000000000" pitchFamily="2" charset="2"/>
              <a:buChar char="§"/>
              <a:tabLst>
                <a:tab pos="2060575" algn="l"/>
                <a:tab pos="2061210" algn="l"/>
              </a:tabLst>
              <a:defRPr/>
            </a:pPr>
            <a:r>
              <a:rPr lang="es-ES" sz="2400" b="1" dirty="0">
                <a:latin typeface="Calibri" panose="020F0502020204030204" pitchFamily="34" charset="0"/>
                <a:ea typeface="Arial" panose="020B0604020202020204" pitchFamily="34" charset="0"/>
                <a:cs typeface="Calibri" panose="020F0502020204030204" pitchFamily="34" charset="0"/>
              </a:rPr>
              <a:t>En el estilo preferido del jugador </a:t>
            </a:r>
            <a:r>
              <a:rPr lang="en-GB" sz="2400" b="1" dirty="0">
                <a:latin typeface="Calibri" panose="020F0502020204030204" pitchFamily="34" charset="0"/>
                <a:ea typeface="Arial" panose="020B0604020202020204" pitchFamily="34" charset="0"/>
                <a:cs typeface="Calibri" panose="020F0502020204030204" pitchFamily="34" charset="0"/>
              </a:rPr>
              <a:t>–</a:t>
            </a:r>
            <a:r>
              <a:rPr lang="en-GB" sz="2400" b="1" spc="-100" dirty="0">
                <a:latin typeface="Calibri" panose="020F0502020204030204" pitchFamily="34" charset="0"/>
                <a:ea typeface="Arial" panose="020B0604020202020204" pitchFamily="34" charset="0"/>
                <a:cs typeface="Calibri" panose="020F0502020204030204" pitchFamily="34" charset="0"/>
              </a:rPr>
              <a:t> </a:t>
            </a:r>
            <a:r>
              <a:rPr lang="en-GB" sz="2400" dirty="0">
                <a:latin typeface="Calibri" panose="020F0502020204030204" pitchFamily="34" charset="0"/>
                <a:ea typeface="Arial" panose="020B0604020202020204" pitchFamily="34" charset="0"/>
                <a:cs typeface="Calibri" panose="020F0502020204030204" pitchFamily="34" charset="0"/>
              </a:rPr>
              <a:t>VAC</a:t>
            </a:r>
            <a:endParaRPr lang="en-AU" sz="2400" dirty="0">
              <a:latin typeface="Calibri" panose="020F0502020204030204" pitchFamily="34" charset="0"/>
              <a:ea typeface="Arial" panose="020B0604020202020204" pitchFamily="34" charset="0"/>
              <a:cs typeface="Calibri" panose="020F0502020204030204" pitchFamily="34" charset="0"/>
            </a:endParaRPr>
          </a:p>
          <a:p>
            <a:pPr marL="715963" indent="-354013">
              <a:spcBef>
                <a:spcPts val="810"/>
              </a:spcBef>
              <a:buSzPts val="2000"/>
              <a:buFont typeface="Wingdings" panose="05000000000000000000" pitchFamily="2" charset="2"/>
              <a:buChar char="§"/>
              <a:tabLst>
                <a:tab pos="2060575" algn="l"/>
                <a:tab pos="2061210" algn="l"/>
              </a:tabLst>
              <a:defRPr/>
            </a:pPr>
            <a:r>
              <a:rPr lang="es-ES" sz="2400" b="1" dirty="0">
                <a:latin typeface="Calibri" panose="020F0502020204030204" pitchFamily="34" charset="0"/>
                <a:ea typeface="Arial" panose="020B0604020202020204" pitchFamily="34" charset="0"/>
                <a:cs typeface="Calibri" panose="020F0502020204030204" pitchFamily="34" charset="0"/>
              </a:rPr>
              <a:t>Interrogación</a:t>
            </a:r>
            <a:r>
              <a:rPr lang="en-GB" sz="2400" b="1" dirty="0">
                <a:latin typeface="Calibri" panose="020F0502020204030204" pitchFamily="34" charset="0"/>
                <a:ea typeface="Arial" panose="020B0604020202020204" pitchFamily="34" charset="0"/>
                <a:cs typeface="Calibri" panose="020F0502020204030204" pitchFamily="34" charset="0"/>
              </a:rPr>
              <a:t> – </a:t>
            </a:r>
            <a:r>
              <a:rPr lang="es-ES" sz="2400" dirty="0">
                <a:latin typeface="Calibri" panose="020F0502020204030204" pitchFamily="34" charset="0"/>
                <a:ea typeface="Arial" panose="020B0604020202020204" pitchFamily="34" charset="0"/>
                <a:cs typeface="Calibri" panose="020F0502020204030204" pitchFamily="34" charset="0"/>
              </a:rPr>
              <a:t>sentimientos además de preguntas abiertas / cerradas</a:t>
            </a:r>
          </a:p>
          <a:p>
            <a:pPr marL="715963" indent="-354013">
              <a:spcBef>
                <a:spcPts val="795"/>
              </a:spcBef>
              <a:buSzPts val="2000"/>
              <a:buFont typeface="Wingdings" panose="05000000000000000000" pitchFamily="2" charset="2"/>
              <a:buChar char="§"/>
              <a:tabLst>
                <a:tab pos="2060575" algn="l"/>
                <a:tab pos="2061210" algn="l"/>
              </a:tabLst>
              <a:defRPr/>
            </a:pPr>
            <a:r>
              <a:rPr lang="es-ES" sz="2400" b="1" dirty="0">
                <a:latin typeface="Calibri" panose="020F0502020204030204" pitchFamily="34" charset="0"/>
                <a:ea typeface="Arial" panose="020B0604020202020204" pitchFamily="34" charset="0"/>
                <a:cs typeface="Calibri" panose="020F0502020204030204" pitchFamily="34" charset="0"/>
              </a:rPr>
              <a:t>Escuchar</a:t>
            </a:r>
            <a:r>
              <a:rPr lang="en-GB" sz="2400" b="1" dirty="0">
                <a:latin typeface="Calibri" panose="020F0502020204030204" pitchFamily="34" charset="0"/>
                <a:ea typeface="Arial" panose="020B0604020202020204" pitchFamily="34" charset="0"/>
                <a:cs typeface="Calibri" panose="020F0502020204030204" pitchFamily="34" charset="0"/>
              </a:rPr>
              <a:t> – </a:t>
            </a:r>
            <a:r>
              <a:rPr lang="es-ES" sz="2400" dirty="0">
                <a:latin typeface="Calibri" panose="020F0502020204030204" pitchFamily="34" charset="0"/>
                <a:ea typeface="Arial" panose="020B0604020202020204" pitchFamily="34" charset="0"/>
                <a:cs typeface="Calibri" panose="020F0502020204030204" pitchFamily="34" charset="0"/>
              </a:rPr>
              <a:t>puedes aprender mucho de lo que dicen</a:t>
            </a:r>
          </a:p>
          <a:p>
            <a:pPr marL="715963" indent="-354013">
              <a:spcBef>
                <a:spcPts val="795"/>
              </a:spcBef>
              <a:buSzPts val="2000"/>
              <a:buFont typeface="Wingdings" panose="05000000000000000000" pitchFamily="2" charset="2"/>
              <a:buChar char="§"/>
              <a:tabLst>
                <a:tab pos="2060575" algn="l"/>
                <a:tab pos="2061210" algn="l"/>
              </a:tabLst>
              <a:defRPr/>
            </a:pPr>
            <a:r>
              <a:rPr lang="es-ES" sz="2400" b="1" dirty="0">
                <a:latin typeface="Calibri" panose="020F0502020204030204" pitchFamily="34" charset="0"/>
                <a:ea typeface="Arial" panose="020B0604020202020204" pitchFamily="34" charset="0"/>
                <a:cs typeface="Calibri" panose="020F0502020204030204" pitchFamily="34" charset="0"/>
              </a:rPr>
              <a:t>Cuándo</a:t>
            </a:r>
            <a:r>
              <a:rPr lang="en-GB" sz="2400" b="1" dirty="0">
                <a:latin typeface="Calibri" panose="020F0502020204030204" pitchFamily="34" charset="0"/>
                <a:ea typeface="Arial" panose="020B0604020202020204" pitchFamily="34" charset="0"/>
                <a:cs typeface="Calibri" panose="020F0502020204030204" pitchFamily="34" charset="0"/>
              </a:rPr>
              <a:t> – </a:t>
            </a:r>
            <a:r>
              <a:rPr lang="es-ES" sz="2400" dirty="0">
                <a:latin typeface="Calibri" panose="020F0502020204030204" pitchFamily="34" charset="0"/>
                <a:ea typeface="Arial" panose="020B0604020202020204" pitchFamily="34" charset="0"/>
                <a:cs typeface="Calibri" panose="020F0502020204030204" pitchFamily="34" charset="0"/>
              </a:rPr>
              <a:t>Darlo cuando el jugador lo necesita</a:t>
            </a:r>
          </a:p>
        </p:txBody>
      </p:sp>
      <p:sp>
        <p:nvSpPr>
          <p:cNvPr id="2" name="TextBox 1">
            <a:extLst>
              <a:ext uri="{FF2B5EF4-FFF2-40B4-BE49-F238E27FC236}">
                <a16:creationId xmlns:a16="http://schemas.microsoft.com/office/drawing/2014/main" id="{D85412DA-7D2A-4621-B45C-AF4074D62C5E}"/>
              </a:ext>
            </a:extLst>
          </p:cNvPr>
          <p:cNvSpPr txBox="1"/>
          <p:nvPr/>
        </p:nvSpPr>
        <p:spPr>
          <a:xfrm>
            <a:off x="1524000" y="472317"/>
            <a:ext cx="9144000" cy="584775"/>
          </a:xfrm>
          <a:prstGeom prst="rect">
            <a:avLst/>
          </a:prstGeom>
          <a:noFill/>
          <a:ln>
            <a:noFill/>
          </a:ln>
        </p:spPr>
        <p:txBody>
          <a:bodyPr wrap="square" rtlCol="0" anchor="ctr" anchorCtr="1">
            <a:spAutoFit/>
          </a:bodyPr>
          <a:lstStyle/>
          <a:p>
            <a:pPr marL="1717675" indent="-1187450" algn="ctr">
              <a:spcBef>
                <a:spcPts val="1320"/>
              </a:spcBef>
              <a:defRPr/>
            </a:pPr>
            <a:r>
              <a:rPr lang="es-ES" sz="3200" b="1" dirty="0">
                <a:solidFill>
                  <a:prstClr val="black"/>
                </a:solidFill>
                <a:latin typeface="Calibri" panose="020F0502020204030204" pitchFamily="34" charset="0"/>
                <a:ea typeface="Arial" panose="020B0604020202020204" pitchFamily="34" charset="0"/>
                <a:cs typeface="Calibri" panose="020F0502020204030204" pitchFamily="34" charset="0"/>
              </a:rPr>
              <a:t>Cuánto y Cuándo dar el </a:t>
            </a:r>
            <a:r>
              <a:rPr lang="es-ES" sz="3200" b="1" dirty="0" err="1">
                <a:solidFill>
                  <a:prstClr val="black"/>
                </a:solidFill>
                <a:latin typeface="Calibri" panose="020F0502020204030204" pitchFamily="34" charset="0"/>
                <a:ea typeface="Arial" panose="020B0604020202020204" pitchFamily="34" charset="0"/>
                <a:cs typeface="Calibri" panose="020F0502020204030204" pitchFamily="34" charset="0"/>
              </a:rPr>
              <a:t>Feedback</a:t>
            </a:r>
            <a:endParaRPr lang="es-ES" sz="3200" b="1" dirty="0">
              <a:solidFill>
                <a:prstClr val="black"/>
              </a:solidFill>
              <a:latin typeface="Calibri" panose="020F0502020204030204" pitchFamily="34" charset="0"/>
              <a:ea typeface="Arial" panose="020B060402020202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3">
            <a:extLst>
              <a:ext uri="{FF2B5EF4-FFF2-40B4-BE49-F238E27FC236}">
                <a16:creationId xmlns:a16="http://schemas.microsoft.com/office/drawing/2014/main" id="{59152397-2D0A-4AC9-9098-122F069AA740}"/>
              </a:ext>
            </a:extLst>
          </p:cNvPr>
          <p:cNvSpPr>
            <a:spLocks noChangeArrowheads="1"/>
          </p:cNvSpPr>
          <p:nvPr/>
        </p:nvSpPr>
        <p:spPr bwMode="auto">
          <a:xfrm>
            <a:off x="1919536" y="1021088"/>
            <a:ext cx="8208912" cy="383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1000" dirty="0">
                <a:latin typeface="Calibri" panose="020F0502020204030204" pitchFamily="34" charset="0"/>
                <a:cs typeface="Calibri" panose="020F0502020204030204" pitchFamily="34" charset="0"/>
              </a:rPr>
              <a:t> </a:t>
            </a:r>
            <a:endParaRPr lang="en-AU" altLang="en-US" sz="2000" dirty="0">
              <a:latin typeface="Calibri" panose="020F0502020204030204" pitchFamily="34" charset="0"/>
              <a:cs typeface="Calibri" panose="020F0502020204030204" pitchFamily="34" charset="0"/>
            </a:endParaRPr>
          </a:p>
          <a:p>
            <a:pPr>
              <a:spcBef>
                <a:spcPts val="50"/>
              </a:spcBef>
              <a:defRPr/>
            </a:pPr>
            <a:r>
              <a:rPr lang="en-GB" altLang="en-US" sz="700" dirty="0">
                <a:latin typeface="Calibri" panose="020F0502020204030204" pitchFamily="34" charset="0"/>
                <a:cs typeface="Calibri" panose="020F0502020204030204" pitchFamily="34" charset="0"/>
              </a:rPr>
              <a:t> </a:t>
            </a:r>
            <a:endParaRPr lang="en-AU" altLang="en-US" sz="2000" dirty="0">
              <a:latin typeface="Calibri" panose="020F0502020204030204" pitchFamily="34" charset="0"/>
              <a:cs typeface="Calibri" panose="020F0502020204030204" pitchFamily="34" charset="0"/>
            </a:endParaRPr>
          </a:p>
          <a:p>
            <a:pPr marL="704850" indent="-342900">
              <a:lnSpc>
                <a:spcPct val="103000"/>
              </a:lnSpc>
              <a:spcBef>
                <a:spcPts val="800"/>
              </a:spcBef>
              <a:buFont typeface="Wingdings" panose="05000000000000000000" pitchFamily="2" charset="2"/>
              <a:buChar char="§"/>
              <a:defRPr/>
            </a:pPr>
            <a:r>
              <a:rPr lang="es-ES" altLang="en-US" sz="2000" dirty="0">
                <a:latin typeface="Calibri" panose="020F0502020204030204" pitchFamily="34" charset="0"/>
                <a:cs typeface="Calibri" panose="020F0502020204030204" pitchFamily="34" charset="0"/>
              </a:rPr>
              <a:t>Entender los motivos por los que la gente se involucra en el rugby league (y sigue jugando), ¿seria útil para un entrenador</a:t>
            </a:r>
            <a:r>
              <a:rPr lang="en-GB" altLang="en-US" sz="2000" dirty="0">
                <a:latin typeface="Calibri" panose="020F0502020204030204" pitchFamily="34" charset="0"/>
                <a:cs typeface="Calibri" panose="020F0502020204030204" pitchFamily="34" charset="0"/>
              </a:rPr>
              <a:t>?</a:t>
            </a:r>
          </a:p>
          <a:p>
            <a:pPr marL="704850" indent="-342900">
              <a:spcBef>
                <a:spcPts val="725"/>
              </a:spcBef>
              <a:buFont typeface="Wingdings" panose="05000000000000000000" pitchFamily="2" charset="2"/>
              <a:buChar char="§"/>
              <a:defRPr/>
            </a:pPr>
            <a:r>
              <a:rPr lang="en-GB" altLang="en-US" sz="2000" dirty="0">
                <a:latin typeface="Calibri" panose="020F0502020204030204" pitchFamily="34" charset="0"/>
                <a:cs typeface="Calibri" panose="020F0502020204030204" pitchFamily="34" charset="0"/>
              </a:rPr>
              <a:t>¿</a:t>
            </a:r>
            <a:r>
              <a:rPr lang="es-ES" altLang="en-US" sz="2000" dirty="0">
                <a:latin typeface="Calibri" panose="020F0502020204030204" pitchFamily="34" charset="0"/>
                <a:cs typeface="Calibri" panose="020F0502020204030204" pitchFamily="34" charset="0"/>
              </a:rPr>
              <a:t>Sería importante entender cómo cambian estos motivos durante la vida de un jugador</a:t>
            </a:r>
            <a:r>
              <a:rPr lang="en-GB" altLang="en-US" sz="2000" dirty="0">
                <a:latin typeface="Calibri" panose="020F0502020204030204" pitchFamily="34" charset="0"/>
                <a:cs typeface="Calibri" panose="020F0502020204030204" pitchFamily="34" charset="0"/>
              </a:rPr>
              <a:t>? </a:t>
            </a:r>
          </a:p>
          <a:p>
            <a:pPr marL="704850" indent="-342900">
              <a:lnSpc>
                <a:spcPct val="103000"/>
              </a:lnSpc>
              <a:spcBef>
                <a:spcPts val="800"/>
              </a:spcBef>
              <a:buFont typeface="Wingdings" panose="05000000000000000000" pitchFamily="2" charset="2"/>
              <a:buChar char="§"/>
              <a:defRPr/>
            </a:pPr>
            <a:r>
              <a:rPr lang="es-ES" altLang="en-US" sz="2000" dirty="0">
                <a:latin typeface="Calibri" panose="020F0502020204030204" pitchFamily="34" charset="0"/>
                <a:cs typeface="Calibri" panose="020F0502020204030204" pitchFamily="34" charset="0"/>
              </a:rPr>
              <a:t>Saber cómo formar la motivación, el comportamiento, las personalidades, el entusiasmo, y el gozo a través de tu practica, ¿te haría mejor entrenador</a:t>
            </a:r>
            <a:r>
              <a:rPr lang="en-GB" altLang="en-US" sz="2000" dirty="0">
                <a:latin typeface="Calibri" panose="020F0502020204030204" pitchFamily="34" charset="0"/>
                <a:cs typeface="Calibri" panose="020F0502020204030204" pitchFamily="34" charset="0"/>
              </a:rPr>
              <a:t>?</a:t>
            </a:r>
          </a:p>
          <a:p>
            <a:pPr>
              <a:spcBef>
                <a:spcPts val="50"/>
              </a:spcBef>
              <a:defRPr/>
            </a:pPr>
            <a:endParaRPr lang="en-AU" altLang="en-US" sz="2000" dirty="0">
              <a:latin typeface="Calibri" panose="020F0502020204030204" pitchFamily="34" charset="0"/>
              <a:cs typeface="Calibri" panose="020F0502020204030204" pitchFamily="34" charset="0"/>
            </a:endParaRPr>
          </a:p>
          <a:p>
            <a:pPr algn="ctr">
              <a:spcBef>
                <a:spcPts val="800"/>
              </a:spcBef>
              <a:defRPr/>
            </a:pPr>
            <a:r>
              <a:rPr lang="es-ES" altLang="en-US" sz="2800" dirty="0">
                <a:latin typeface="Calibri" panose="020F0502020204030204" pitchFamily="34" charset="0"/>
                <a:cs typeface="Calibri" panose="020F0502020204030204" pitchFamily="34" charset="0"/>
              </a:rPr>
              <a:t>Es decir, </a:t>
            </a:r>
            <a:r>
              <a:rPr lang="es-ES" altLang="en-US" sz="3600" u="sng" dirty="0">
                <a:latin typeface="Calibri" panose="020F0502020204030204" pitchFamily="34" charset="0"/>
                <a:cs typeface="Calibri" panose="020F0502020204030204" pitchFamily="34" charset="0"/>
              </a:rPr>
              <a:t>Comprende a tus Jugadores</a:t>
            </a:r>
          </a:p>
        </p:txBody>
      </p:sp>
      <p:sp>
        <p:nvSpPr>
          <p:cNvPr id="2" name="TextBox 1">
            <a:extLst>
              <a:ext uri="{FF2B5EF4-FFF2-40B4-BE49-F238E27FC236}">
                <a16:creationId xmlns:a16="http://schemas.microsoft.com/office/drawing/2014/main" id="{76BBCB19-2D8D-413C-BBF3-323B34DECBC7}"/>
              </a:ext>
            </a:extLst>
          </p:cNvPr>
          <p:cNvSpPr txBox="1"/>
          <p:nvPr/>
        </p:nvSpPr>
        <p:spPr>
          <a:xfrm>
            <a:off x="1524000" y="436313"/>
            <a:ext cx="9144000" cy="584775"/>
          </a:xfrm>
          <a:prstGeom prst="rect">
            <a:avLst/>
          </a:prstGeom>
          <a:noFill/>
          <a:ln>
            <a:noFill/>
          </a:ln>
        </p:spPr>
        <p:txBody>
          <a:bodyPr wrap="square" rtlCol="0" anchor="ctr" anchorCtr="1">
            <a:spAutoFit/>
          </a:bodyPr>
          <a:lstStyle/>
          <a:p>
            <a:pPr algn="ctr">
              <a:spcBef>
                <a:spcPts val="425"/>
              </a:spcBef>
              <a:defRPr/>
            </a:pPr>
            <a:r>
              <a:rPr lang="es-ES" altLang="en-US" sz="3200" b="1" dirty="0">
                <a:solidFill>
                  <a:prstClr val="black"/>
                </a:solidFill>
                <a:latin typeface="Calibri" panose="020F0502020204030204" pitchFamily="34" charset="0"/>
                <a:cs typeface="Calibri" panose="020F0502020204030204" pitchFamily="34" charset="0"/>
              </a:rPr>
              <a:t>Considera lo siguiente</a:t>
            </a:r>
            <a:r>
              <a:rPr lang="en-GB" altLang="en-US" sz="3200" b="1" dirty="0">
                <a:solidFill>
                  <a:prstClr val="black"/>
                </a:solidFill>
                <a:latin typeface="Calibri" panose="020F0502020204030204" pitchFamily="34" charset="0"/>
                <a:cs typeface="Calibri" panose="020F0502020204030204" pitchFamily="34" charset="0"/>
              </a:rPr>
              <a:t>:</a:t>
            </a:r>
            <a:endParaRPr lang="en-AU" altLang="en-US" sz="3200" b="1" dirty="0">
              <a:solidFill>
                <a:prstClr val="black"/>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10">
                                            <p:txEl>
                                              <p:pRg st="6" end="6"/>
                                            </p:txEl>
                                          </p:spTgt>
                                        </p:tgtEl>
                                        <p:attrNameLst>
                                          <p:attrName>style.visibility</p:attrName>
                                        </p:attrNameLst>
                                      </p:cBhvr>
                                      <p:to>
                                        <p:strVal val="visible"/>
                                      </p:to>
                                    </p:set>
                                    <p:animEffect transition="in" filter="fade">
                                      <p:cBhvr>
                                        <p:cTn id="7" dur="1000"/>
                                        <p:tgtEl>
                                          <p:spTgt spid="21510">
                                            <p:txEl>
                                              <p:pRg st="6" end="6"/>
                                            </p:txEl>
                                          </p:spTgt>
                                        </p:tgtEl>
                                      </p:cBhvr>
                                    </p:animEffect>
                                    <p:anim calcmode="lin" valueType="num">
                                      <p:cBhvr>
                                        <p:cTn id="8" dur="1000" fill="hold"/>
                                        <p:tgtEl>
                                          <p:spTgt spid="21510">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15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D15CE2-E523-4252-AE7F-5AC67EF63C52}"/>
              </a:ext>
            </a:extLst>
          </p:cNvPr>
          <p:cNvSpPr/>
          <p:nvPr/>
        </p:nvSpPr>
        <p:spPr>
          <a:xfrm>
            <a:off x="1516552" y="1484785"/>
            <a:ext cx="8711382" cy="4348113"/>
          </a:xfrm>
          <a:prstGeom prst="rect">
            <a:avLst/>
          </a:prstGeom>
        </p:spPr>
        <p:txBody>
          <a:bodyPr wrap="square">
            <a:spAutoFit/>
          </a:bodyPr>
          <a:lstStyle>
            <a:lvl1pPr marL="774700">
              <a:defRPr>
                <a:solidFill>
                  <a:schemeClr val="tx1"/>
                </a:solidFill>
                <a:latin typeface="Arial" panose="020B0604020202020204" pitchFamily="34" charset="0"/>
              </a:defRPr>
            </a:lvl1pPr>
            <a:lvl2pPr marL="442913" indent="3683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425"/>
              </a:spcBef>
              <a:defRPr/>
            </a:pPr>
            <a:r>
              <a:rPr lang="es-ES" altLang="en-US" sz="3200" b="1" dirty="0">
                <a:latin typeface="Calibri" panose="020F0502020204030204" pitchFamily="34" charset="0"/>
                <a:cs typeface="Calibri" panose="020F0502020204030204" pitchFamily="34" charset="0"/>
              </a:rPr>
              <a:t>Considera</a:t>
            </a:r>
            <a:r>
              <a:rPr lang="en-GB" altLang="en-US" sz="3200" b="1" dirty="0">
                <a:latin typeface="Calibri" panose="020F0502020204030204" pitchFamily="34" charset="0"/>
                <a:cs typeface="Calibri" panose="020F0502020204030204" pitchFamily="34" charset="0"/>
              </a:rPr>
              <a:t>:</a:t>
            </a:r>
          </a:p>
          <a:p>
            <a:pPr>
              <a:spcBef>
                <a:spcPts val="425"/>
              </a:spcBef>
              <a:defRPr/>
            </a:pPr>
            <a:endParaRPr lang="en-GB" altLang="en-US" sz="1050" dirty="0">
              <a:latin typeface="Calibri" panose="020F0502020204030204" pitchFamily="34" charset="0"/>
              <a:cs typeface="Calibri" panose="020F0502020204030204" pitchFamily="34" charset="0"/>
            </a:endParaRPr>
          </a:p>
          <a:p>
            <a:pPr marL="715963" indent="-331788">
              <a:spcBef>
                <a:spcPts val="425"/>
              </a:spcBef>
              <a:buFont typeface="Wingdings" panose="05000000000000000000" pitchFamily="2" charset="2"/>
              <a:buChar char="§"/>
              <a:defRPr/>
            </a:pPr>
            <a:r>
              <a:rPr lang="es-ES" altLang="en-US" sz="2400" dirty="0">
                <a:latin typeface="Calibri" panose="020F0502020204030204" pitchFamily="34" charset="0"/>
                <a:cs typeface="Calibri" panose="020F0502020204030204" pitchFamily="34" charset="0"/>
              </a:rPr>
              <a:t>Los entrenadores se relacionan con sus equipos, pero ¿conocen los jugadores</a:t>
            </a:r>
            <a:r>
              <a:rPr lang="en-GB" altLang="en-US" sz="2400" dirty="0">
                <a:latin typeface="Calibri" panose="020F0502020204030204" pitchFamily="34" charset="0"/>
                <a:cs typeface="Calibri" panose="020F0502020204030204" pitchFamily="34" charset="0"/>
              </a:rPr>
              <a:t>?</a:t>
            </a:r>
          </a:p>
          <a:p>
            <a:pPr marL="728663" lvl="1" indent="-285750">
              <a:lnSpc>
                <a:spcPct val="103000"/>
              </a:lnSpc>
              <a:spcBef>
                <a:spcPts val="1300"/>
              </a:spcBef>
              <a:buSzPts val="2000"/>
              <a:buFont typeface="Wingdings" panose="05000000000000000000" pitchFamily="2" charset="2"/>
              <a:buChar char="§"/>
              <a:defRPr/>
            </a:pPr>
            <a:r>
              <a:rPr lang="es-ES" altLang="en-US" sz="2400" dirty="0">
                <a:latin typeface="Calibri" panose="020F0502020204030204" pitchFamily="34" charset="0"/>
                <a:cs typeface="Calibri" panose="020F0502020204030204" pitchFamily="34" charset="0"/>
              </a:rPr>
              <a:t>Todos los </a:t>
            </a:r>
            <a:r>
              <a:rPr lang="es-ES" altLang="en-US" sz="2400" b="1" dirty="0">
                <a:latin typeface="Calibri" panose="020F0502020204030204" pitchFamily="34" charset="0"/>
                <a:cs typeface="Calibri" panose="020F0502020204030204" pitchFamily="34" charset="0"/>
              </a:rPr>
              <a:t>Jugadores</a:t>
            </a:r>
            <a:r>
              <a:rPr lang="es-ES" altLang="en-US" sz="2400" dirty="0">
                <a:latin typeface="Calibri" panose="020F0502020204030204" pitchFamily="34" charset="0"/>
                <a:cs typeface="Calibri" panose="020F0502020204030204" pitchFamily="34" charset="0"/>
              </a:rPr>
              <a:t> tienen motivos distintos para participar en el rugby league</a:t>
            </a:r>
          </a:p>
          <a:p>
            <a:pPr marL="728663" lvl="1" indent="-285750">
              <a:lnSpc>
                <a:spcPct val="103000"/>
              </a:lnSpc>
              <a:spcBef>
                <a:spcPts val="1288"/>
              </a:spcBef>
              <a:buSzPts val="2000"/>
              <a:buFont typeface="Wingdings" panose="05000000000000000000" pitchFamily="2" charset="2"/>
              <a:buChar char="§"/>
              <a:defRPr/>
            </a:pPr>
            <a:r>
              <a:rPr lang="es-ES" altLang="en-US" sz="2400" dirty="0">
                <a:latin typeface="Calibri" panose="020F0502020204030204" pitchFamily="34" charset="0"/>
                <a:cs typeface="Calibri" panose="020F0502020204030204" pitchFamily="34" charset="0"/>
              </a:rPr>
              <a:t>Los entrenadores pueden crear un entrenamiento eficaz si son capaces de relacionarse bien con cada miembro del grupo</a:t>
            </a:r>
            <a:r>
              <a:rPr lang="en-GB" altLang="en-US" sz="2400" dirty="0">
                <a:latin typeface="Calibri" panose="020F0502020204030204" pitchFamily="34" charset="0"/>
                <a:cs typeface="Calibri" panose="020F0502020204030204" pitchFamily="34" charset="0"/>
              </a:rPr>
              <a:t>.</a:t>
            </a:r>
          </a:p>
          <a:p>
            <a:pPr marL="728663" lvl="1" indent="-285750">
              <a:spcBef>
                <a:spcPts val="1275"/>
              </a:spcBef>
              <a:buSzPts val="2000"/>
              <a:buFont typeface="Wingdings" panose="05000000000000000000" pitchFamily="2" charset="2"/>
              <a:buChar char="§"/>
              <a:defRPr/>
            </a:pPr>
            <a:r>
              <a:rPr lang="es-ES" altLang="en-US" sz="2400" dirty="0">
                <a:latin typeface="Calibri" panose="020F0502020204030204" pitchFamily="34" charset="0"/>
                <a:cs typeface="Calibri" panose="020F0502020204030204" pitchFamily="34" charset="0"/>
              </a:rPr>
              <a:t>Conoce tus jugadores como personas y no solo como jugadores de Rugby League</a:t>
            </a:r>
          </a:p>
        </p:txBody>
      </p:sp>
      <p:sp>
        <p:nvSpPr>
          <p:cNvPr id="2" name="TextBox 1">
            <a:extLst>
              <a:ext uri="{FF2B5EF4-FFF2-40B4-BE49-F238E27FC236}">
                <a16:creationId xmlns:a16="http://schemas.microsoft.com/office/drawing/2014/main" id="{420F0BE6-53C2-4E24-9F16-253237B78088}"/>
              </a:ext>
            </a:extLst>
          </p:cNvPr>
          <p:cNvSpPr txBox="1"/>
          <p:nvPr/>
        </p:nvSpPr>
        <p:spPr>
          <a:xfrm>
            <a:off x="1524000" y="447782"/>
            <a:ext cx="9144000" cy="584775"/>
          </a:xfrm>
          <a:prstGeom prst="rect">
            <a:avLst/>
          </a:prstGeom>
          <a:noFill/>
          <a:ln>
            <a:noFill/>
          </a:ln>
        </p:spPr>
        <p:txBody>
          <a:bodyPr wrap="square" rtlCol="0" anchor="ctr" anchorCtr="1">
            <a:spAutoFit/>
          </a:bodyPr>
          <a:lstStyle/>
          <a:p>
            <a:pPr algn="ctr">
              <a:spcBef>
                <a:spcPts val="425"/>
              </a:spcBef>
              <a:defRPr/>
            </a:pPr>
            <a:r>
              <a:rPr lang="en-GB" altLang="en-US" sz="3200" b="1" dirty="0" err="1">
                <a:solidFill>
                  <a:prstClr val="black"/>
                </a:solidFill>
                <a:latin typeface="Calibri" panose="020F0502020204030204" pitchFamily="34" charset="0"/>
                <a:cs typeface="Calibri" panose="020F0502020204030204" pitchFamily="34" charset="0"/>
              </a:rPr>
              <a:t>Equipo</a:t>
            </a:r>
            <a:r>
              <a:rPr lang="en-GB" altLang="en-US" sz="3200" b="1" dirty="0">
                <a:solidFill>
                  <a:prstClr val="black"/>
                </a:solidFill>
                <a:latin typeface="Calibri" panose="020F0502020204030204" pitchFamily="34" charset="0"/>
                <a:cs typeface="Calibri" panose="020F0502020204030204" pitchFamily="34" charset="0"/>
              </a:rPr>
              <a:t> v Individual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5CFB28B-5C64-4111-9A93-63BCDE75EA24}"/>
              </a:ext>
            </a:extLst>
          </p:cNvPr>
          <p:cNvGraphicFramePr>
            <a:graphicFrameLocks noGrp="1"/>
          </p:cNvGraphicFramePr>
          <p:nvPr/>
        </p:nvGraphicFramePr>
        <p:xfrm>
          <a:off x="2555875" y="1628776"/>
          <a:ext cx="7080250" cy="4356231"/>
        </p:xfrm>
        <a:graphic>
          <a:graphicData uri="http://schemas.openxmlformats.org/drawingml/2006/table">
            <a:tbl>
              <a:tblPr firstRow="1" firstCol="1" lastRow="1" lastCol="1" bandRow="1" bandCol="1"/>
              <a:tblGrid>
                <a:gridCol w="2258305">
                  <a:extLst>
                    <a:ext uri="{9D8B030D-6E8A-4147-A177-3AD203B41FA5}">
                      <a16:colId xmlns:a16="http://schemas.microsoft.com/office/drawing/2014/main" val="1649188529"/>
                    </a:ext>
                  </a:extLst>
                </a:gridCol>
                <a:gridCol w="4821945">
                  <a:extLst>
                    <a:ext uri="{9D8B030D-6E8A-4147-A177-3AD203B41FA5}">
                      <a16:colId xmlns:a16="http://schemas.microsoft.com/office/drawing/2014/main" val="816875439"/>
                    </a:ext>
                  </a:extLst>
                </a:gridCol>
              </a:tblGrid>
              <a:tr h="664270">
                <a:tc>
                  <a:txBody>
                    <a:bodyPr/>
                    <a:lstStyle/>
                    <a:p>
                      <a:pPr marL="91440" algn="ctr">
                        <a:spcBef>
                          <a:spcPts val="375"/>
                        </a:spcBef>
                        <a:spcAft>
                          <a:spcPts val="0"/>
                        </a:spcAft>
                      </a:pPr>
                      <a:r>
                        <a:rPr lang="es-ES" sz="1800" b="1"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Calentamiento</a:t>
                      </a:r>
                      <a:endParaRPr lang="es-ES" sz="1100"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ADFE2"/>
                    </a:solidFill>
                  </a:tcPr>
                </a:tc>
                <a:tc>
                  <a:txBody>
                    <a:bodyPr/>
                    <a:lstStyle/>
                    <a:p>
                      <a:pPr marL="91440">
                        <a:lnSpc>
                          <a:spcPct val="103000"/>
                        </a:lnSpc>
                        <a:spcBef>
                          <a:spcPts val="355"/>
                        </a:spcBef>
                        <a:spcAft>
                          <a:spcPts val="0"/>
                        </a:spcAft>
                      </a:pPr>
                      <a:r>
                        <a:rPr lang="es-ES" sz="1800" kern="1200" dirty="0">
                          <a:solidFill>
                            <a:schemeClr val="tx1"/>
                          </a:solidFill>
                          <a:effectLst/>
                          <a:latin typeface="Calibri" panose="020F0502020204030204" pitchFamily="34" charset="0"/>
                          <a:ea typeface="+mn-ea"/>
                          <a:cs typeface="Calibri" panose="020F0502020204030204" pitchFamily="34" charset="0"/>
                        </a:rPr>
                        <a:t>Incrementar el flujo de sangre a los músculos a través de actividades relacionadas con el rugby; estiramiento dinámico </a:t>
                      </a:r>
                      <a:endParaRPr lang="en-AU" sz="18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ADFE2"/>
                    </a:solidFill>
                  </a:tcPr>
                </a:tc>
                <a:extLst>
                  <a:ext uri="{0D108BD9-81ED-4DB2-BD59-A6C34878D82A}">
                    <a16:rowId xmlns:a16="http://schemas.microsoft.com/office/drawing/2014/main" val="508374666"/>
                  </a:ext>
                </a:extLst>
              </a:tr>
              <a:tr h="710511">
                <a:tc>
                  <a:txBody>
                    <a:bodyPr/>
                    <a:lstStyle/>
                    <a:p>
                      <a:pPr marL="91440" algn="ctr">
                        <a:lnSpc>
                          <a:spcPct val="103000"/>
                        </a:lnSpc>
                        <a:spcBef>
                          <a:spcPts val="280"/>
                        </a:spcBef>
                        <a:spcAft>
                          <a:spcPts val="0"/>
                        </a:spcAft>
                      </a:pPr>
                      <a:r>
                        <a:rPr lang="es-ES" sz="1800" b="1"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Juegos en Equipos Reducidos</a:t>
                      </a:r>
                      <a:endParaRPr lang="es-ES" sz="1100" b="1"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91440">
                        <a:lnSpc>
                          <a:spcPct val="103000"/>
                        </a:lnSpc>
                        <a:spcBef>
                          <a:spcPts val="280"/>
                        </a:spcBef>
                        <a:spcAft>
                          <a:spcPts val="0"/>
                        </a:spcAft>
                      </a:pPr>
                      <a:r>
                        <a:rPr lang="es-ES" sz="1800" kern="1200" dirty="0">
                          <a:solidFill>
                            <a:schemeClr val="tx1"/>
                          </a:solidFill>
                          <a:effectLst/>
                          <a:latin typeface="Calibri" panose="020F0502020204030204" pitchFamily="34" charset="0"/>
                          <a:ea typeface="+mn-ea"/>
                          <a:cs typeface="Calibri" panose="020F0502020204030204" pitchFamily="34" charset="0"/>
                        </a:rPr>
                        <a:t>Relacionados con el ultimo entrenamiento o partido; participación instantánea </a:t>
                      </a:r>
                      <a:endParaRPr lang="en-AU" sz="18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3765949414"/>
                  </a:ext>
                </a:extLst>
              </a:tr>
              <a:tr h="725192">
                <a:tc>
                  <a:txBody>
                    <a:bodyPr/>
                    <a:lstStyle/>
                    <a:p>
                      <a:pPr marL="91440" algn="ctr">
                        <a:spcBef>
                          <a:spcPts val="375"/>
                        </a:spcBef>
                        <a:spcAft>
                          <a:spcPts val="0"/>
                        </a:spcAft>
                      </a:pPr>
                      <a:r>
                        <a:rPr lang="es-ES"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Desarrollo de las Habilidades</a:t>
                      </a:r>
                      <a:endParaRPr lang="en-AU" sz="11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8F9"/>
                    </a:solidFill>
                  </a:tcPr>
                </a:tc>
                <a:tc>
                  <a:txBody>
                    <a:bodyPr/>
                    <a:lstStyle/>
                    <a:p>
                      <a:pPr marL="91440">
                        <a:spcBef>
                          <a:spcPts val="95"/>
                        </a:spcBef>
                        <a:spcAft>
                          <a:spcPts val="0"/>
                        </a:spcAft>
                      </a:pPr>
                      <a:r>
                        <a:rPr lang="es-ES" sz="1800" kern="1200" dirty="0">
                          <a:solidFill>
                            <a:schemeClr val="tx1"/>
                          </a:solidFill>
                          <a:effectLst/>
                          <a:latin typeface="Calibri" panose="020F0502020204030204" pitchFamily="34" charset="0"/>
                          <a:ea typeface="+mn-ea"/>
                          <a:cs typeface="Calibri" panose="020F0502020204030204" pitchFamily="34" charset="0"/>
                        </a:rPr>
                        <a:t>Posiblemente el aspecto más importante de la sesión </a:t>
                      </a:r>
                      <a:endParaRPr lang="en-AU" sz="18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8F9"/>
                    </a:solidFill>
                  </a:tcPr>
                </a:tc>
                <a:extLst>
                  <a:ext uri="{0D108BD9-81ED-4DB2-BD59-A6C34878D82A}">
                    <a16:rowId xmlns:a16="http://schemas.microsoft.com/office/drawing/2014/main" val="616009650"/>
                  </a:ext>
                </a:extLst>
              </a:tr>
              <a:tr h="678949">
                <a:tc>
                  <a:txBody>
                    <a:bodyPr/>
                    <a:lstStyle/>
                    <a:p>
                      <a:pPr marL="91440" algn="ctr">
                        <a:spcBef>
                          <a:spcPts val="380"/>
                        </a:spcBef>
                        <a:spcAft>
                          <a:spcPts val="0"/>
                        </a:spcAft>
                      </a:pPr>
                      <a:r>
                        <a:rPr lang="en-GB" sz="18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Partido</a:t>
                      </a:r>
                      <a:endParaRPr lang="en-AU" sz="11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91440">
                        <a:spcBef>
                          <a:spcPts val="380"/>
                        </a:spcBef>
                        <a:spcAft>
                          <a:spcPts val="0"/>
                        </a:spcAft>
                      </a:pPr>
                      <a:r>
                        <a:rPr lang="es-ES" sz="1800" kern="1200" dirty="0">
                          <a:solidFill>
                            <a:schemeClr val="tx1"/>
                          </a:solidFill>
                          <a:effectLst/>
                          <a:latin typeface="Calibri" panose="020F0502020204030204" pitchFamily="34" charset="0"/>
                          <a:ea typeface="+mn-ea"/>
                          <a:cs typeface="Calibri" panose="020F0502020204030204" pitchFamily="34" charset="0"/>
                        </a:rPr>
                        <a:t>Hazlo relevante al desarrollo de las habilidades</a:t>
                      </a:r>
                      <a:endParaRPr lang="en-AU" sz="18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2420357763"/>
                  </a:ext>
                </a:extLst>
              </a:tr>
              <a:tr h="678949">
                <a:tc>
                  <a:txBody>
                    <a:bodyPr/>
                    <a:lstStyle/>
                    <a:p>
                      <a:pPr marL="91440" algn="ctr">
                        <a:spcBef>
                          <a:spcPts val="380"/>
                        </a:spcBef>
                        <a:spcAft>
                          <a:spcPts val="0"/>
                        </a:spcAft>
                      </a:pPr>
                      <a:r>
                        <a:rPr lang="es-ES" sz="1800" b="1"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Enfriamiento</a:t>
                      </a:r>
                      <a:endParaRPr lang="es-ES" sz="1100" b="1"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8F9"/>
                    </a:solidFill>
                  </a:tcPr>
                </a:tc>
                <a:tc>
                  <a:txBody>
                    <a:bodyPr/>
                    <a:lstStyle/>
                    <a:p>
                      <a:pPr marL="91440">
                        <a:spcBef>
                          <a:spcPts val="380"/>
                        </a:spcBef>
                        <a:spcAft>
                          <a:spcPts val="0"/>
                        </a:spcAft>
                      </a:pPr>
                      <a:r>
                        <a:rPr lang="es-ES" sz="1800" kern="1200" dirty="0">
                          <a:solidFill>
                            <a:schemeClr val="tx1"/>
                          </a:solidFill>
                          <a:effectLst/>
                          <a:latin typeface="Calibri" panose="020F0502020204030204" pitchFamily="34" charset="0"/>
                          <a:ea typeface="+mn-ea"/>
                          <a:cs typeface="Calibri" panose="020F0502020204030204" pitchFamily="34" charset="0"/>
                        </a:rPr>
                        <a:t>Ayudar que la temperatura corporal vuelva a la normalidad</a:t>
                      </a:r>
                      <a:endParaRPr lang="en-AU" sz="18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8F9"/>
                    </a:solidFill>
                  </a:tcPr>
                </a:tc>
                <a:extLst>
                  <a:ext uri="{0D108BD9-81ED-4DB2-BD59-A6C34878D82A}">
                    <a16:rowId xmlns:a16="http://schemas.microsoft.com/office/drawing/2014/main" val="1376406927"/>
                  </a:ext>
                </a:extLst>
              </a:tr>
              <a:tr h="725192">
                <a:tc>
                  <a:txBody>
                    <a:bodyPr/>
                    <a:lstStyle/>
                    <a:p>
                      <a:pPr marL="91440" algn="ctr">
                        <a:spcBef>
                          <a:spcPts val="380"/>
                        </a:spcBef>
                        <a:spcAft>
                          <a:spcPts val="0"/>
                        </a:spcAft>
                      </a:pPr>
                      <a:r>
                        <a:rPr lang="es-ES" sz="1800" b="1"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Evaluación</a:t>
                      </a:r>
                      <a:endParaRPr lang="es-ES" sz="1100" b="1"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marL="91440">
                        <a:spcBef>
                          <a:spcPts val="380"/>
                        </a:spcBef>
                        <a:spcAft>
                          <a:spcPts val="0"/>
                        </a:spcAft>
                      </a:pPr>
                      <a:r>
                        <a:rPr lang="es-ES" sz="1800" kern="1200" dirty="0">
                          <a:solidFill>
                            <a:schemeClr val="tx1"/>
                          </a:solidFill>
                          <a:effectLst/>
                          <a:latin typeface="Calibri" panose="020F0502020204030204" pitchFamily="34" charset="0"/>
                          <a:ea typeface="+mn-ea"/>
                          <a:cs typeface="Calibri" panose="020F0502020204030204" pitchFamily="34" charset="0"/>
                        </a:rPr>
                        <a:t>Evaluar la sesión; destacar los puntos claves; aspectos para la planificación de futuras sesiones </a:t>
                      </a:r>
                      <a:endParaRPr lang="en-AU" sz="18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356410264"/>
                  </a:ext>
                </a:extLst>
              </a:tr>
            </a:tbl>
          </a:graphicData>
        </a:graphic>
      </p:graphicFrame>
      <p:sp>
        <p:nvSpPr>
          <p:cNvPr id="5" name="TextBox 4">
            <a:extLst>
              <a:ext uri="{FF2B5EF4-FFF2-40B4-BE49-F238E27FC236}">
                <a16:creationId xmlns:a16="http://schemas.microsoft.com/office/drawing/2014/main" id="{37FD053F-F01E-4F42-84C7-1F69B0716FEA}"/>
              </a:ext>
            </a:extLst>
          </p:cNvPr>
          <p:cNvSpPr txBox="1">
            <a:spLocks noChangeArrowheads="1"/>
          </p:cNvSpPr>
          <p:nvPr/>
        </p:nvSpPr>
        <p:spPr bwMode="auto">
          <a:xfrm>
            <a:off x="1524000" y="703264"/>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3200" b="1" dirty="0">
                <a:latin typeface="Calibri" panose="020F0502020204030204" pitchFamily="34" charset="0"/>
                <a:cs typeface="Calibri" panose="020F0502020204030204" pitchFamily="34" charset="0"/>
              </a:rPr>
              <a:t>Aspectos de un entrenamiento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54AD32-AF08-4C5D-8AC2-6F660EBDE4A8}"/>
              </a:ext>
            </a:extLst>
          </p:cNvPr>
          <p:cNvSpPr/>
          <p:nvPr/>
        </p:nvSpPr>
        <p:spPr>
          <a:xfrm>
            <a:off x="2712020" y="2276872"/>
            <a:ext cx="3455988" cy="2858668"/>
          </a:xfrm>
          <a:prstGeom prst="rect">
            <a:avLst/>
          </a:prstGeom>
        </p:spPr>
        <p:txBody>
          <a:bodyPr>
            <a:spAutoFit/>
          </a:bodyPr>
          <a:lstStyle/>
          <a:p>
            <a:pPr marL="342900" indent="-342900">
              <a:lnSpc>
                <a:spcPct val="107000"/>
              </a:lnSpc>
              <a:spcAft>
                <a:spcPts val="8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Calentamiento y estiramiento</a:t>
            </a:r>
          </a:p>
          <a:p>
            <a:pPr marL="342900" indent="-342900">
              <a:lnSpc>
                <a:spcPct val="107000"/>
              </a:lnSpc>
              <a:spcAft>
                <a:spcPts val="8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Desarrollo adecuado de las habilidades y técnicas</a:t>
            </a:r>
          </a:p>
          <a:p>
            <a:pPr marL="342900" indent="-342900">
              <a:lnSpc>
                <a:spcPct val="107000"/>
              </a:lnSpc>
              <a:spcAft>
                <a:spcPts val="8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Aptitud física / salud</a:t>
            </a:r>
          </a:p>
          <a:p>
            <a:pPr marL="342900" indent="-342900">
              <a:lnSpc>
                <a:spcPct val="107000"/>
              </a:lnSpc>
              <a:spcAft>
                <a:spcPts val="8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Cumplir con las Leyes del Juego y otros Códigos</a:t>
            </a:r>
          </a:p>
          <a:p>
            <a:pPr marL="342900" indent="-342900">
              <a:lnSpc>
                <a:spcPct val="107000"/>
              </a:lnSpc>
              <a:spcAft>
                <a:spcPts val="8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El terreno </a:t>
            </a:r>
            <a:r>
              <a:rPr lang="es-ES">
                <a:latin typeface="Calibri" panose="020F0502020204030204" pitchFamily="34" charset="0"/>
                <a:ea typeface="Calibri" panose="020F0502020204030204" pitchFamily="34" charset="0"/>
                <a:cs typeface="Times New Roman" panose="02020603050405020304" pitchFamily="18" charset="0"/>
              </a:rPr>
              <a:t>de juego </a:t>
            </a:r>
            <a:r>
              <a:rPr lang="es-ES" dirty="0">
                <a:latin typeface="Calibri" panose="020F0502020204030204" pitchFamily="34" charset="0"/>
                <a:ea typeface="Calibri" panose="020F0502020204030204" pitchFamily="34" charset="0"/>
                <a:cs typeface="Times New Roman" panose="02020603050405020304" pitchFamily="18" charset="0"/>
              </a:rPr>
              <a:t>e instalaciones </a:t>
            </a:r>
            <a:endParaRPr lang="en-AU" kern="0" dirty="0">
              <a:solidFill>
                <a:sysClr val="windowText" lastClr="000000"/>
              </a:solidFill>
            </a:endParaRPr>
          </a:p>
        </p:txBody>
      </p:sp>
      <p:sp>
        <p:nvSpPr>
          <p:cNvPr id="24579" name="Rectangle 7">
            <a:extLst>
              <a:ext uri="{FF2B5EF4-FFF2-40B4-BE49-F238E27FC236}">
                <a16:creationId xmlns:a16="http://schemas.microsoft.com/office/drawing/2014/main" id="{25D14D8F-FA66-44E8-A413-FF69411C9F5B}"/>
              </a:ext>
            </a:extLst>
          </p:cNvPr>
          <p:cNvSpPr>
            <a:spLocks noChangeArrowheads="1"/>
          </p:cNvSpPr>
          <p:nvPr/>
        </p:nvSpPr>
        <p:spPr bwMode="auto">
          <a:xfrm>
            <a:off x="6600056" y="2276872"/>
            <a:ext cx="3294062" cy="325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Equipo protector</a:t>
            </a:r>
          </a:p>
          <a:p>
            <a:pPr>
              <a:lnSpc>
                <a:spcPct val="107000"/>
              </a:lnSpc>
              <a:spcAft>
                <a:spcPts val="8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Supervisión del entrenador</a:t>
            </a:r>
          </a:p>
          <a:p>
            <a:pPr>
              <a:lnSpc>
                <a:spcPct val="107000"/>
              </a:lnSpc>
              <a:spcAft>
                <a:spcPts val="8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Hidratación</a:t>
            </a:r>
          </a:p>
          <a:p>
            <a:pPr>
              <a:lnSpc>
                <a:spcPct val="107000"/>
              </a:lnSpc>
              <a:spcAft>
                <a:spcPts val="8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Gestión de lesiones (anteriores y sufridos)</a:t>
            </a:r>
          </a:p>
          <a:p>
            <a:pPr>
              <a:lnSpc>
                <a:spcPct val="107000"/>
              </a:lnSpc>
              <a:spcAft>
                <a:spcPts val="8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Evitar el ejercicio excesivamente extenuante</a:t>
            </a:r>
          </a:p>
          <a:p>
            <a:pPr>
              <a:lnSpc>
                <a:spcPct val="107000"/>
              </a:lnSpc>
              <a:spcAft>
                <a:spcPts val="800"/>
              </a:spcAft>
              <a:buFont typeface="Wingdings" panose="05000000000000000000" pitchFamily="2" charset="2"/>
              <a:buChar char=""/>
              <a:tabLst>
                <a:tab pos="457200" algn="l"/>
              </a:tabLst>
            </a:pPr>
            <a:r>
              <a:rPr lang="es-ES_tradnl" dirty="0">
                <a:latin typeface="Calibri" panose="020F0502020204030204" pitchFamily="34" charset="0"/>
                <a:ea typeface="Calibri" panose="020F0502020204030204" pitchFamily="34" charset="0"/>
                <a:cs typeface="Times New Roman" panose="02020603050405020304" pitchFamily="18" charset="0"/>
              </a:rPr>
              <a:t>Buscar equilibrio de competición</a:t>
            </a:r>
            <a:endParaRPr lang="en-AU" altLang="en-US" sz="2000" dirty="0">
              <a:solidFill>
                <a:srgbClr val="000000"/>
              </a:solidFill>
              <a:latin typeface="Calibri" panose="020F0502020204030204" pitchFamily="34" charset="0"/>
            </a:endParaRPr>
          </a:p>
        </p:txBody>
      </p:sp>
      <p:sp>
        <p:nvSpPr>
          <p:cNvPr id="9" name="Rectangle 8">
            <a:extLst>
              <a:ext uri="{FF2B5EF4-FFF2-40B4-BE49-F238E27FC236}">
                <a16:creationId xmlns:a16="http://schemas.microsoft.com/office/drawing/2014/main" id="{6371E65A-8E7C-46FB-A3D7-BA691C6FC0FE}"/>
              </a:ext>
            </a:extLst>
          </p:cNvPr>
          <p:cNvSpPr/>
          <p:nvPr/>
        </p:nvSpPr>
        <p:spPr>
          <a:xfrm>
            <a:off x="1524000" y="404665"/>
            <a:ext cx="9144000" cy="584775"/>
          </a:xfrm>
          <a:prstGeom prst="rect">
            <a:avLst/>
          </a:prstGeom>
        </p:spPr>
        <p:txBody>
          <a:bodyPr>
            <a:spAutoFit/>
          </a:bodyPr>
          <a:lstStyle/>
          <a:p>
            <a:pPr algn="ctr">
              <a:defRPr/>
            </a:pPr>
            <a:r>
              <a:rPr lang="es-ES" sz="3200" b="1" kern="0" dirty="0">
                <a:solidFill>
                  <a:prstClr val="black"/>
                </a:solidFill>
                <a:latin typeface="Calibri"/>
                <a:ea typeface="+mj-ea"/>
                <a:cs typeface="+mj-cs"/>
              </a:rPr>
              <a:t>Una ultima palabra: Prevención de la lesiones</a:t>
            </a:r>
            <a:endParaRPr lang="es-ES" sz="3200" kern="0" dirty="0">
              <a:solidFill>
                <a:sysClr val="windowText" lastClr="000000"/>
              </a:solidFill>
            </a:endParaRPr>
          </a:p>
        </p:txBody>
      </p:sp>
      <p:sp>
        <p:nvSpPr>
          <p:cNvPr id="2" name="TextBox 1">
            <a:extLst>
              <a:ext uri="{FF2B5EF4-FFF2-40B4-BE49-F238E27FC236}">
                <a16:creationId xmlns:a16="http://schemas.microsoft.com/office/drawing/2014/main" id="{9A2485E4-D86B-46F6-B798-9EA7DB554FF6}"/>
              </a:ext>
            </a:extLst>
          </p:cNvPr>
          <p:cNvSpPr txBox="1"/>
          <p:nvPr/>
        </p:nvSpPr>
        <p:spPr>
          <a:xfrm>
            <a:off x="1991544" y="1186300"/>
            <a:ext cx="8352928" cy="461665"/>
          </a:xfrm>
          <a:prstGeom prst="rect">
            <a:avLst/>
          </a:prstGeom>
          <a:noFill/>
          <a:ln>
            <a:noFill/>
          </a:ln>
        </p:spPr>
        <p:txBody>
          <a:bodyPr wrap="square" rtlCol="0" anchor="ctr" anchorCtr="1">
            <a:spAutoFit/>
          </a:bodyPr>
          <a:lstStyle/>
          <a:p>
            <a:pPr marL="609600" indent="-609600">
              <a:spcBef>
                <a:spcPct val="20000"/>
              </a:spcBef>
              <a:defRPr/>
            </a:pPr>
            <a:r>
              <a:rPr lang="es-ES" altLang="en-US" sz="2400" kern="0" dirty="0">
                <a:latin typeface="Calibri"/>
              </a:rPr>
              <a:t>Puntos a tener en cuenta </a:t>
            </a:r>
            <a:r>
              <a:rPr lang="en-AU" altLang="en-US" sz="2400" kern="0" dirty="0">
                <a:latin typeface="Calibri"/>
              </a:rPr>
              <a:t>con: </a:t>
            </a:r>
            <a:r>
              <a:rPr lang="es-ES" altLang="en-US" sz="2400" b="1" kern="0" dirty="0">
                <a:latin typeface="Calibri"/>
              </a:rPr>
              <a:t>La Seguridad en el Deporte</a:t>
            </a:r>
            <a:r>
              <a:rPr lang="en-AU" altLang="en-US" sz="2400" b="1" kern="0" dirty="0">
                <a:latin typeface="Calibri"/>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1524" y="876965"/>
            <a:ext cx="12192000" cy="830997"/>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s-ES" altLang="en-US" sz="4800" b="1" dirty="0">
                <a:solidFill>
                  <a:prstClr val="black"/>
                </a:solidFill>
                <a:latin typeface="Calibri" panose="020F0502020204030204" pitchFamily="34" charset="0"/>
                <a:cs typeface="Calibri" panose="020F0502020204030204" pitchFamily="34" charset="0"/>
              </a:rPr>
              <a:t>Entrenador de Nivel 1 de IRL</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2844226"/>
            <a:ext cx="12190476" cy="584775"/>
          </a:xfrm>
          <a:prstGeom prst="rect">
            <a:avLst/>
          </a:prstGeom>
          <a:noFill/>
          <a:ln>
            <a:noFill/>
          </a:ln>
        </p:spPr>
        <p:txBody>
          <a:bodyPr wrap="square" rtlCol="0" anchor="ctr" anchorCtr="1">
            <a:spAutoFit/>
          </a:bodyPr>
          <a:lstStyle/>
          <a:p>
            <a:pPr algn="ctr"/>
            <a:r>
              <a:rPr lang="es-ES" sz="3200" b="1" dirty="0">
                <a:latin typeface="Calibri" panose="020F0502020204030204" pitchFamily="34" charset="0"/>
                <a:cs typeface="Calibri" panose="020F0502020204030204" pitchFamily="34" charset="0"/>
              </a:rPr>
              <a:t>Modulo 3: Habilidades Mentales básicas para el Rugby League</a:t>
            </a:r>
          </a:p>
        </p:txBody>
      </p:sp>
      <p:sp>
        <p:nvSpPr>
          <p:cNvPr id="9" name="Rectangle 8">
            <a:extLst>
              <a:ext uri="{FF2B5EF4-FFF2-40B4-BE49-F238E27FC236}">
                <a16:creationId xmlns:a16="http://schemas.microsoft.com/office/drawing/2014/main" id="{FDAC778A-7119-4BCD-AC77-AE5192D20936}"/>
              </a:ext>
            </a:extLst>
          </p:cNvPr>
          <p:cNvSpPr/>
          <p:nvPr/>
        </p:nvSpPr>
        <p:spPr>
          <a:xfrm>
            <a:off x="7522590" y="5779157"/>
            <a:ext cx="4669410" cy="968278"/>
          </a:xfrm>
          <a:prstGeom prst="rect">
            <a:avLst/>
          </a:prstGeom>
        </p:spPr>
        <p:txBody>
          <a:bodyPr wrap="square">
            <a:spAutoFit/>
          </a:bodyPr>
          <a:lstStyle/>
          <a:p>
            <a:pPr>
              <a:lnSpc>
                <a:spcPct val="107000"/>
              </a:lnSpc>
              <a:spcAft>
                <a:spcPts val="8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Creado por IRL para su uso, con permiso y dirección, por educadores acreditados de la RLEF y APRLC.</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0F5BE4D-6AD4-5C43-A0CD-9F6799407B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96238" y="1668684"/>
            <a:ext cx="7157825" cy="1081627"/>
          </a:xfrm>
          <a:prstGeom prst="rect">
            <a:avLst/>
          </a:prstGeom>
        </p:spPr>
      </p:pic>
    </p:spTree>
    <p:extLst>
      <p:ext uri="{BB962C8B-B14F-4D97-AF65-F5344CB8AC3E}">
        <p14:creationId xmlns:p14="http://schemas.microsoft.com/office/powerpoint/2010/main" val="307300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97186"/>
            <a:ext cx="12192000" cy="837725"/>
          </a:xfrm>
        </p:spPr>
        <p:txBody>
          <a:bodyPr/>
          <a:lstStyle/>
          <a:p>
            <a:pPr algn="ctr"/>
            <a:r>
              <a:rPr lang="es-ES" sz="4000" cap="none" spc="0" dirty="0">
                <a:solidFill>
                  <a:prstClr val="black"/>
                </a:solidFill>
                <a:latin typeface="Calibri" panose="020F0502020204030204" pitchFamily="34" charset="0"/>
                <a:ea typeface="+mn-ea"/>
                <a:cs typeface="Calibri" panose="020F0502020204030204" pitchFamily="34" charset="0"/>
              </a:rPr>
              <a:t>Habilidades Mentales Básicas para el Rugby League</a:t>
            </a:r>
            <a:endParaRPr lang="es-ES" sz="44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46755" y="2121031"/>
            <a:ext cx="10979929" cy="2421473"/>
          </a:xfrm>
        </p:spPr>
        <p:txBody>
          <a:bodyPr>
            <a:normAutofit fontScale="85000" lnSpcReduction="20000"/>
          </a:bodyPr>
          <a:lstStyle/>
          <a:p>
            <a:pPr>
              <a:lnSpc>
                <a:spcPct val="107000"/>
              </a:lnSpc>
              <a:spcAft>
                <a:spcPts val="800"/>
              </a:spcAft>
            </a:pPr>
            <a:r>
              <a:rPr lang="es-ES" sz="3200" b="1" dirty="0">
                <a:effectLst/>
                <a:latin typeface="Calibri" panose="020F0502020204030204" pitchFamily="34" charset="0"/>
                <a:ea typeface="Calibri" panose="020F0502020204030204" pitchFamily="34" charset="0"/>
                <a:cs typeface="Times New Roman" panose="02020603050405020304" pitchFamily="18" charset="0"/>
              </a:rPr>
              <a:t>La mente es el deportista; el cuerpo es simplemente el vehículo que utiliza para correr más rápido o durante más tiempo, saltar mas alto, chutar con más precisión, patear mejor, nadar más fuerte, golpear más lejos, boxear mejor.</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4763">
              <a:spcBef>
                <a:spcPts val="0"/>
              </a:spcBef>
              <a:spcAft>
                <a:spcPts val="0"/>
              </a:spcAft>
              <a:buClrTx/>
              <a:buNone/>
            </a:pPr>
            <a:endParaRPr lang="en-US" altLang="ru-RU" sz="3500" dirty="0">
              <a:latin typeface="Calibri" panose="020F0502020204030204" pitchFamily="34" charset="0"/>
              <a:cs typeface="Calibri" panose="020F0502020204030204" pitchFamily="34" charset="0"/>
            </a:endParaRPr>
          </a:p>
          <a:p>
            <a:pPr>
              <a:spcBef>
                <a:spcPts val="0"/>
              </a:spcBef>
              <a:spcAft>
                <a:spcPts val="0"/>
              </a:spcAft>
              <a:buClrTx/>
              <a:buNone/>
            </a:pPr>
            <a:r>
              <a:rPr lang="en-US" altLang="ru-RU" sz="3500" dirty="0">
                <a:latin typeface="Calibri" panose="020F0502020204030204" pitchFamily="34" charset="0"/>
                <a:cs typeface="Calibri" panose="020F0502020204030204" pitchFamily="34" charset="0"/>
              </a:rPr>
              <a:t>(Bryce Courtenay, The Power of One, 1992)</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590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43116"/>
            <a:ext cx="12192000" cy="803275"/>
          </a:xfrm>
        </p:spPr>
        <p:txBody>
          <a:bodyPr/>
          <a:lstStyle/>
          <a:p>
            <a:pPr algn="ctr"/>
            <a:r>
              <a:rPr lang="es-ES" sz="4000" cap="none" spc="0" dirty="0">
                <a:solidFill>
                  <a:prstClr val="black"/>
                </a:solidFill>
                <a:latin typeface="Calibri" panose="020F0502020204030204" pitchFamily="34" charset="0"/>
                <a:ea typeface="+mn-ea"/>
                <a:cs typeface="Calibri" panose="020F0502020204030204" pitchFamily="34" charset="0"/>
              </a:rPr>
              <a:t>Habilidades Mentales Básicas para el Rugby League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58771" y="1282046"/>
            <a:ext cx="11371868" cy="5147998"/>
          </a:xfrm>
        </p:spPr>
        <p:txBody>
          <a:bodyPr>
            <a:normAutofit fontScale="77500" lnSpcReduction="20000"/>
          </a:bodyPr>
          <a:lstStyle/>
          <a:p>
            <a:pPr marL="0" indent="0">
              <a:lnSpc>
                <a:spcPct val="120000"/>
              </a:lnSpc>
              <a:spcBef>
                <a:spcPts val="0"/>
              </a:spcBef>
              <a:spcAft>
                <a:spcPts val="0"/>
              </a:spcAft>
              <a:buNone/>
            </a:pPr>
            <a:r>
              <a:rPr lang="es-ES" sz="3600" b="1" dirty="0">
                <a:latin typeface="Calibri" panose="020F0502020204030204" pitchFamily="34" charset="0"/>
                <a:cs typeface="Calibri" panose="020F0502020204030204" pitchFamily="34" charset="0"/>
              </a:rPr>
              <a:t>Motivación</a:t>
            </a:r>
          </a:p>
          <a:p>
            <a:pPr marL="342900" lvl="0" indent="-342900">
              <a:lnSpc>
                <a:spcPct val="107000"/>
              </a:lnSpc>
              <a:spcAft>
                <a:spcPts val="800"/>
              </a:spcAft>
              <a:buFont typeface="Wingdings" panose="05000000000000000000" pitchFamily="2" charset="2"/>
              <a:buChar char=""/>
              <a:tabLst>
                <a:tab pos="457200" algn="l"/>
              </a:tabLst>
            </a:pPr>
            <a:r>
              <a:rPr lang="es-ES" dirty="0">
                <a:effectLst/>
                <a:latin typeface="Calibri" panose="020F0502020204030204" pitchFamily="34" charset="0"/>
                <a:ea typeface="Calibri" panose="020F0502020204030204" pitchFamily="34" charset="0"/>
                <a:cs typeface="Times New Roman" panose="02020603050405020304" pitchFamily="18" charset="0"/>
              </a:rPr>
              <a:t>Una de las habilidades y papeles más importantes del entrenador es poder motivar a los jugadores.</a:t>
            </a:r>
          </a:p>
          <a:p>
            <a:pPr marL="342900" lvl="0" indent="-342900">
              <a:lnSpc>
                <a:spcPct val="107000"/>
              </a:lnSpc>
              <a:spcAft>
                <a:spcPts val="800"/>
              </a:spcAft>
              <a:buFont typeface="Wingdings" panose="05000000000000000000" pitchFamily="2" charset="2"/>
              <a:buChar char=""/>
              <a:tabLst>
                <a:tab pos="457200" algn="l"/>
              </a:tabLst>
            </a:pPr>
            <a:r>
              <a:rPr lang="es-ES" dirty="0">
                <a:effectLst/>
                <a:latin typeface="Calibri" panose="020F0502020204030204" pitchFamily="34" charset="0"/>
                <a:ea typeface="Calibri" panose="020F0502020204030204" pitchFamily="34" charset="0"/>
                <a:cs typeface="Times New Roman" panose="02020603050405020304" pitchFamily="18" charset="0"/>
              </a:rPr>
              <a:t>Para lograr hacerlo bien, deberíamos saber por qué quieren jugar a Rugby League. ¿Qué les motiva?</a:t>
            </a:r>
          </a:p>
          <a:p>
            <a:pPr marL="342900" lvl="0" indent="-342900">
              <a:lnSpc>
                <a:spcPct val="107000"/>
              </a:lnSpc>
              <a:spcAft>
                <a:spcPts val="800"/>
              </a:spcAft>
              <a:buFont typeface="Wingdings" panose="05000000000000000000" pitchFamily="2" charset="2"/>
              <a:buChar char=""/>
              <a:tabLst>
                <a:tab pos="457200" algn="l"/>
              </a:tabLst>
            </a:pPr>
            <a:r>
              <a:rPr lang="es-ES" dirty="0">
                <a:effectLst/>
                <a:latin typeface="Calibri" panose="020F0502020204030204" pitchFamily="34" charset="0"/>
                <a:ea typeface="Calibri" panose="020F0502020204030204" pitchFamily="34" charset="0"/>
                <a:cs typeface="Times New Roman" panose="02020603050405020304" pitchFamily="18" charset="0"/>
              </a:rPr>
              <a:t>Entender a tus jugadores</a:t>
            </a:r>
          </a:p>
          <a:p>
            <a:pPr marL="342900" lvl="0" indent="-342900">
              <a:lnSpc>
                <a:spcPct val="107000"/>
              </a:lnSpc>
              <a:spcAft>
                <a:spcPts val="800"/>
              </a:spcAft>
              <a:buFont typeface="Wingdings" panose="05000000000000000000" pitchFamily="2" charset="2"/>
              <a:buChar char=""/>
              <a:tabLst>
                <a:tab pos="457200" algn="l"/>
              </a:tabLst>
            </a:pPr>
            <a:r>
              <a:rPr lang="es-ES" dirty="0">
                <a:effectLst/>
                <a:latin typeface="Calibri" panose="020F0502020204030204" pitchFamily="34" charset="0"/>
                <a:ea typeface="Calibri" panose="020F0502020204030204" pitchFamily="34" charset="0"/>
                <a:cs typeface="Times New Roman" panose="02020603050405020304" pitchFamily="18" charset="0"/>
              </a:rPr>
              <a:t>Los entrenadores se relacionan con sus equipos, pero ¿conocen los jugadores?</a:t>
            </a:r>
          </a:p>
          <a:p>
            <a:pPr marL="342900" lvl="0" indent="-342900">
              <a:lnSpc>
                <a:spcPct val="107000"/>
              </a:lnSpc>
              <a:spcAft>
                <a:spcPts val="800"/>
              </a:spcAft>
              <a:buFont typeface="Wingdings" panose="05000000000000000000" pitchFamily="2" charset="2"/>
              <a:buChar char=""/>
              <a:tabLst>
                <a:tab pos="457200" algn="l"/>
              </a:tabLst>
            </a:pPr>
            <a:r>
              <a:rPr lang="es-ES" dirty="0">
                <a:effectLst/>
                <a:latin typeface="Calibri" panose="020F0502020204030204" pitchFamily="34" charset="0"/>
                <a:ea typeface="Calibri" panose="020F0502020204030204" pitchFamily="34" charset="0"/>
                <a:cs typeface="Times New Roman" panose="02020603050405020304" pitchFamily="18" charset="0"/>
              </a:rPr>
              <a:t>Todos tendrán motivos distintos para participar en Rugby League</a:t>
            </a:r>
          </a:p>
          <a:p>
            <a:pPr marL="342900" lvl="0" indent="-342900">
              <a:lnSpc>
                <a:spcPct val="107000"/>
              </a:lnSpc>
              <a:spcAft>
                <a:spcPts val="800"/>
              </a:spcAft>
              <a:buFont typeface="Wingdings" panose="05000000000000000000" pitchFamily="2" charset="2"/>
              <a:buChar char=""/>
              <a:tabLst>
                <a:tab pos="457200" algn="l"/>
              </a:tabLst>
            </a:pPr>
            <a:r>
              <a:rPr lang="es-ES" dirty="0">
                <a:effectLst/>
                <a:latin typeface="Calibri" panose="020F0502020204030204" pitchFamily="34" charset="0"/>
                <a:ea typeface="Calibri" panose="020F0502020204030204" pitchFamily="34" charset="0"/>
                <a:cs typeface="Times New Roman" panose="02020603050405020304" pitchFamily="18" charset="0"/>
              </a:rPr>
              <a:t>Los entrenadores pueden crear un entrenamiento eficaz si son capaces de relacionarse bien con cada miembro del grupo.</a:t>
            </a:r>
          </a:p>
          <a:p>
            <a:pPr marL="342900" lvl="0" indent="-342900">
              <a:lnSpc>
                <a:spcPct val="107000"/>
              </a:lnSpc>
              <a:spcAft>
                <a:spcPts val="800"/>
              </a:spcAft>
              <a:buFont typeface="Wingdings" panose="05000000000000000000" pitchFamily="2" charset="2"/>
              <a:buChar char=""/>
              <a:tabLst>
                <a:tab pos="457200" algn="l"/>
              </a:tabLst>
            </a:pPr>
            <a:r>
              <a:rPr lang="es-ES" dirty="0">
                <a:effectLst/>
                <a:latin typeface="Calibri" panose="020F0502020204030204" pitchFamily="34" charset="0"/>
                <a:ea typeface="Calibri" panose="020F0502020204030204" pitchFamily="34" charset="0"/>
                <a:cs typeface="Times New Roman" panose="02020603050405020304" pitchFamily="18" charset="0"/>
              </a:rPr>
              <a:t>Conoce a tus jugadores como personas, y no solo como jugadores de Rugby League</a:t>
            </a:r>
          </a:p>
        </p:txBody>
      </p:sp>
    </p:spTree>
    <p:extLst>
      <p:ext uri="{BB962C8B-B14F-4D97-AF65-F5344CB8AC3E}">
        <p14:creationId xmlns:p14="http://schemas.microsoft.com/office/powerpoint/2010/main" val="2241244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85981"/>
            <a:ext cx="12191999" cy="752884"/>
          </a:xfrm>
        </p:spPr>
        <p:txBody>
          <a:bodyPr/>
          <a:lstStyle/>
          <a:p>
            <a:pPr algn="ctr"/>
            <a:r>
              <a:rPr lang="es-ES" sz="4000" cap="none" spc="0" dirty="0">
                <a:solidFill>
                  <a:prstClr val="black"/>
                </a:solidFill>
                <a:latin typeface="Calibri" panose="020F0502020204030204" pitchFamily="34" charset="0"/>
                <a:ea typeface="+mn-ea"/>
                <a:cs typeface="Calibri" panose="020F0502020204030204" pitchFamily="34" charset="0"/>
              </a:rPr>
              <a:t>Habilidades Mentales Básicas para el Rugby League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63483" y="1612351"/>
            <a:ext cx="11265031" cy="3337481"/>
          </a:xfrm>
        </p:spPr>
        <p:txBody>
          <a:bodyPr>
            <a:normAutofit fontScale="92500" lnSpcReduction="20000"/>
          </a:bodyPr>
          <a:lstStyle/>
          <a:p>
            <a:pPr>
              <a:lnSpc>
                <a:spcPct val="120000"/>
              </a:lnSpc>
              <a:spcBef>
                <a:spcPts val="0"/>
              </a:spcBef>
              <a:spcAft>
                <a:spcPts val="0"/>
              </a:spcAft>
              <a:buClrTx/>
              <a:buNone/>
            </a:pPr>
            <a:r>
              <a:rPr lang="es-ES" altLang="ru-RU" sz="3500" b="1" dirty="0">
                <a:latin typeface="Calibri" panose="020F0502020204030204" pitchFamily="34" charset="0"/>
                <a:cs typeface="Calibri" panose="020F0502020204030204" pitchFamily="34" charset="0"/>
              </a:rPr>
              <a:t>En pareja, hablad de lo siguiente</a:t>
            </a:r>
            <a:r>
              <a:rPr lang="en-US" altLang="ru-RU" sz="3500" b="1" dirty="0">
                <a:latin typeface="Calibri" panose="020F0502020204030204" pitchFamily="34" charset="0"/>
                <a:cs typeface="Calibri" panose="020F0502020204030204" pitchFamily="34" charset="0"/>
              </a:rPr>
              <a:t>:	</a:t>
            </a:r>
          </a:p>
          <a:p>
            <a:pPr>
              <a:lnSpc>
                <a:spcPct val="120000"/>
              </a:lnSpc>
              <a:spcBef>
                <a:spcPts val="0"/>
              </a:spcBef>
              <a:spcAft>
                <a:spcPts val="0"/>
              </a:spcAft>
              <a:buClrTx/>
              <a:buNone/>
            </a:pPr>
            <a:endParaRPr lang="en-US" altLang="ru-RU" sz="2200" b="1" dirty="0">
              <a:latin typeface="Calibri" panose="020F0502020204030204" pitchFamily="34" charset="0"/>
              <a:cs typeface="Calibri" panose="020F0502020204030204" pitchFamily="34" charset="0"/>
            </a:endParaRPr>
          </a:p>
          <a:p>
            <a:pPr>
              <a:lnSpc>
                <a:spcPct val="120000"/>
              </a:lnSpc>
              <a:spcBef>
                <a:spcPts val="0"/>
              </a:spcBef>
              <a:spcAft>
                <a:spcPts val="0"/>
              </a:spcAft>
              <a:buClrTx/>
              <a:buFont typeface="Wingdings" panose="05000000000000000000" pitchFamily="2" charset="2"/>
              <a:buChar char="§"/>
            </a:pPr>
            <a:r>
              <a:rPr lang="es-ES" altLang="ru-RU" sz="3500" dirty="0">
                <a:latin typeface="Calibri" panose="020F0502020204030204" pitchFamily="34" charset="0"/>
                <a:cs typeface="Calibri" panose="020F0502020204030204" pitchFamily="34" charset="0"/>
              </a:rPr>
              <a:t>Como entrenador, ¿qué métodos puedes usar para conocer y entender a tus jugadores</a:t>
            </a:r>
            <a:r>
              <a:rPr lang="en-US" altLang="ru-RU" sz="3500" dirty="0">
                <a:latin typeface="Calibri" panose="020F0502020204030204" pitchFamily="34" charset="0"/>
                <a:cs typeface="Calibri" panose="020F0502020204030204" pitchFamily="34" charset="0"/>
              </a:rPr>
              <a:t>?</a:t>
            </a:r>
          </a:p>
          <a:p>
            <a:pPr>
              <a:lnSpc>
                <a:spcPct val="120000"/>
              </a:lnSpc>
              <a:spcBef>
                <a:spcPts val="0"/>
              </a:spcBef>
              <a:spcAft>
                <a:spcPts val="0"/>
              </a:spcAft>
              <a:buClrTx/>
              <a:buFont typeface="Wingdings" panose="05000000000000000000" pitchFamily="2" charset="2"/>
              <a:buChar char="§"/>
            </a:pPr>
            <a:r>
              <a:rPr lang="en-US" altLang="ru-RU" sz="3500" dirty="0">
                <a:latin typeface="Calibri" panose="020F0502020204030204" pitchFamily="34" charset="0"/>
                <a:cs typeface="Calibri" panose="020F0502020204030204" pitchFamily="34" charset="0"/>
              </a:rPr>
              <a:t>¿</a:t>
            </a:r>
            <a:r>
              <a:rPr lang="es-ES" altLang="ru-RU" sz="3500" dirty="0">
                <a:latin typeface="Calibri" panose="020F0502020204030204" pitchFamily="34" charset="0"/>
                <a:cs typeface="Calibri" panose="020F0502020204030204" pitchFamily="34" charset="0"/>
              </a:rPr>
              <a:t>Qué métodos puede usar un entrenador para asegurar que sus jugadores estén motivados?</a:t>
            </a:r>
          </a:p>
          <a:p>
            <a:pPr>
              <a:buClrTx/>
              <a:buNone/>
            </a:pPr>
            <a:r>
              <a:rPr lang="es-ES" altLang="ru-RU" sz="1600" b="1" dirty="0"/>
              <a:t>	</a:t>
            </a:r>
          </a:p>
          <a:p>
            <a:endParaRPr lang="en-GB" dirty="0"/>
          </a:p>
        </p:txBody>
      </p:sp>
    </p:spTree>
    <p:extLst>
      <p:ext uri="{BB962C8B-B14F-4D97-AF65-F5344CB8AC3E}">
        <p14:creationId xmlns:p14="http://schemas.microsoft.com/office/powerpoint/2010/main" val="498202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48441"/>
            <a:ext cx="12192000" cy="720878"/>
          </a:xfrm>
        </p:spPr>
        <p:txBody>
          <a:bodyPr/>
          <a:lstStyle/>
          <a:p>
            <a:pPr algn="ctr"/>
            <a:r>
              <a:rPr lang="es-ES" sz="4000" cap="none" spc="0" dirty="0">
                <a:solidFill>
                  <a:prstClr val="black"/>
                </a:solidFill>
                <a:latin typeface="Calibri" panose="020F0502020204030204" pitchFamily="34" charset="0"/>
                <a:ea typeface="+mn-ea"/>
                <a:cs typeface="Calibri" panose="020F0502020204030204" pitchFamily="34" charset="0"/>
              </a:rPr>
              <a:t>Habilidades Mentales Básicas para el Rugby League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18474" y="1536569"/>
            <a:ext cx="11133055" cy="4325915"/>
          </a:xfrm>
        </p:spPr>
        <p:txBody>
          <a:bodyPr>
            <a:normAutofit fontScale="92500" lnSpcReduction="10000"/>
          </a:bodyPr>
          <a:lstStyle/>
          <a:p>
            <a:pPr marL="0" indent="0">
              <a:spcBef>
                <a:spcPts val="0"/>
              </a:spcBef>
              <a:spcAft>
                <a:spcPts val="0"/>
              </a:spcAft>
              <a:buNone/>
            </a:pPr>
            <a:r>
              <a:rPr lang="es-ES" sz="3500" b="1" dirty="0">
                <a:latin typeface="Calibri" panose="020F0502020204030204" pitchFamily="34" charset="0"/>
                <a:cs typeface="Calibri" panose="020F0502020204030204" pitchFamily="34" charset="0"/>
              </a:rPr>
              <a:t>Motivación – ¿Qué funciona</a:t>
            </a:r>
            <a:r>
              <a:rPr lang="en-GB" sz="3500" b="1" dirty="0">
                <a:latin typeface="Calibri" panose="020F0502020204030204" pitchFamily="34" charset="0"/>
                <a:cs typeface="Calibri" panose="020F0502020204030204" pitchFamily="34" charset="0"/>
              </a:rPr>
              <a:t>?</a:t>
            </a:r>
          </a:p>
          <a:p>
            <a:pPr marL="0" indent="0">
              <a:spcBef>
                <a:spcPts val="0"/>
              </a:spcBef>
              <a:spcAft>
                <a:spcPts val="0"/>
              </a:spcAft>
              <a:buNone/>
            </a:pPr>
            <a:endParaRPr lang="en-GB" sz="26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La motivación interna funciona mejor</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Amar competir</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Aceptar los retos</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Querer ser el mejor que tú puedes ser</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Verte a ti mismo como exitoso</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Demostrar tu valor</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Sustituir el “no poder” con el “poder”</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Cambiar el “lo intentaré” con el “lo haré”</a:t>
            </a:r>
          </a:p>
        </p:txBody>
      </p:sp>
    </p:spTree>
    <p:extLst>
      <p:ext uri="{BB962C8B-B14F-4D97-AF65-F5344CB8AC3E}">
        <p14:creationId xmlns:p14="http://schemas.microsoft.com/office/powerpoint/2010/main" val="2422909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336871" y="1810979"/>
            <a:ext cx="11518257" cy="4524315"/>
          </a:xfrm>
          <a:prstGeom prst="rect">
            <a:avLst/>
          </a:prstGeom>
          <a:noFill/>
          <a:ln>
            <a:noFill/>
          </a:ln>
        </p:spPr>
        <p:txBody>
          <a:bodyPr wrap="square" rtlCol="0" anchor="ctr" anchorCtr="1">
            <a:spAutoFit/>
          </a:bodyPr>
          <a:lstStyle/>
          <a:p>
            <a:pPr algn="ctr"/>
            <a:r>
              <a:rPr lang="es-ES" sz="2800" b="1" dirty="0">
                <a:latin typeface="Calibri" panose="020F0502020204030204" pitchFamily="34" charset="0"/>
                <a:cs typeface="Calibri" panose="020F0502020204030204" pitchFamily="34" charset="0"/>
              </a:rPr>
              <a:t>Pero, ¿Qué es una filosofía de entrenador?</a:t>
            </a:r>
            <a:endParaRPr lang="en-GB" sz="2800" b="1" dirty="0">
              <a:latin typeface="Calibri" panose="020F0502020204030204" pitchFamily="34" charset="0"/>
              <a:cs typeface="Calibri" panose="020F0502020204030204" pitchFamily="34" charset="0"/>
            </a:endParaRPr>
          </a:p>
          <a:p>
            <a:endParaRPr lang="es-ES" sz="2000" dirty="0">
              <a:latin typeface="Calibri" panose="020F0502020204030204" pitchFamily="34" charset="0"/>
              <a:cs typeface="Calibri" panose="020F0502020204030204" pitchFamily="34" charset="0"/>
            </a:endParaRPr>
          </a:p>
          <a:p>
            <a:r>
              <a:rPr lang="es-ES" sz="2400" dirty="0">
                <a:latin typeface="Calibri" panose="020F0502020204030204" pitchFamily="34" charset="0"/>
                <a:cs typeface="Calibri" panose="020F0502020204030204" pitchFamily="34" charset="0"/>
              </a:rPr>
              <a:t>Una filosofía de entrenador viene de:</a:t>
            </a:r>
          </a:p>
          <a:p>
            <a:endParaRPr lang="en-GB" sz="20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s-ES" sz="2400" dirty="0">
                <a:latin typeface="Calibri" panose="020F0502020204030204" pitchFamily="34" charset="0"/>
                <a:cs typeface="Calibri" panose="020F0502020204030204" pitchFamily="34" charset="0"/>
              </a:rPr>
              <a:t>Valores, creencias guidas y principios que has recibido de la familia, la formación formal, y los amigos, entre otros ; y</a:t>
            </a:r>
            <a:endParaRPr lang="en-GB" sz="24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
            </a:pPr>
            <a:r>
              <a:rPr lang="es-ES" sz="2400" dirty="0">
                <a:latin typeface="Calibri" panose="020F0502020204030204" pitchFamily="34" charset="0"/>
                <a:cs typeface="Calibri" panose="020F0502020204030204" pitchFamily="34" charset="0"/>
              </a:rPr>
              <a:t>experiencias que te aportarán dirección en tu toma de decisiones y que te ayudarán con las preguntas sobre “¿Qué?”, “¿Dónde?”, y “¿Cómo?” podrías actuar.</a:t>
            </a:r>
            <a:endParaRPr lang="en-GB" sz="2400" dirty="0">
              <a:latin typeface="Calibri" panose="020F0502020204030204" pitchFamily="34" charset="0"/>
              <a:cs typeface="Calibri" panose="020F0502020204030204" pitchFamily="34" charset="0"/>
            </a:endParaRPr>
          </a:p>
          <a:p>
            <a:endParaRPr lang="es-ES" sz="2800" dirty="0">
              <a:latin typeface="Calibri" panose="020F0502020204030204" pitchFamily="34" charset="0"/>
              <a:cs typeface="Calibri" panose="020F0502020204030204" pitchFamily="34" charset="0"/>
            </a:endParaRPr>
          </a:p>
          <a:p>
            <a:r>
              <a:rPr lang="es-ES" sz="2400" dirty="0">
                <a:latin typeface="Calibri" panose="020F0502020204030204" pitchFamily="34" charset="0"/>
                <a:cs typeface="Calibri" panose="020F0502020204030204" pitchFamily="34" charset="0"/>
              </a:rPr>
              <a:t>“Entrenar es una profesión desafiante que conlleva muchas decisiones difíciles además de dilemas éticos. Una filosofía bien pensada facilitará que tomes las decisiones difíciles y que entrenes con mas éxito”. </a:t>
            </a:r>
            <a:r>
              <a:rPr lang="en-US" sz="2400" dirty="0">
                <a:latin typeface="Calibri" panose="020F0502020204030204" pitchFamily="34" charset="0"/>
                <a:cs typeface="Calibri" panose="020F0502020204030204" pitchFamily="34" charset="0"/>
              </a:rPr>
              <a:t>[Martens; 2004; p.4]</a:t>
            </a:r>
            <a:endParaRPr lang="en-GB"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BFC508D-4567-43C4-B214-F36A5732117F}"/>
              </a:ext>
            </a:extLst>
          </p:cNvPr>
          <p:cNvSpPr txBox="1"/>
          <p:nvPr/>
        </p:nvSpPr>
        <p:spPr>
          <a:xfrm>
            <a:off x="1" y="148986"/>
            <a:ext cx="12191999" cy="1323439"/>
          </a:xfrm>
          <a:prstGeom prst="rect">
            <a:avLst/>
          </a:prstGeom>
          <a:noFill/>
          <a:ln>
            <a:noFill/>
          </a:ln>
        </p:spPr>
        <p:txBody>
          <a:bodyPr wrap="square" rtlCol="0" anchor="ctr" anchorCtr="1">
            <a:spAutoFit/>
          </a:bodyPr>
          <a:lstStyle/>
          <a:p>
            <a:pPr lvl="0" algn="ctr">
              <a:defRPr/>
            </a:pPr>
            <a:r>
              <a:rPr lang="es-ES" sz="4000" b="1" dirty="0">
                <a:solidFill>
                  <a:prstClr val="black"/>
                </a:solidFill>
                <a:latin typeface="Calibri" panose="020F0502020204030204" pitchFamily="34" charset="0"/>
                <a:cs typeface="Calibri" panose="020F0502020204030204" pitchFamily="34" charset="0"/>
              </a:rPr>
              <a:t>¿Sabias qué? Tu filosofía de entrenador influye mucho a lo que haces </a:t>
            </a:r>
            <a:endParaRPr lang="es-ES" sz="40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786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1" y="425862"/>
            <a:ext cx="12192000" cy="743457"/>
          </a:xfrm>
        </p:spPr>
        <p:txBody>
          <a:bodyPr/>
          <a:lstStyle/>
          <a:p>
            <a:pPr algn="ctr"/>
            <a:r>
              <a:rPr lang="es-ES" sz="4000" cap="none" spc="0" dirty="0">
                <a:solidFill>
                  <a:prstClr val="black"/>
                </a:solidFill>
                <a:latin typeface="Calibri" panose="020F0502020204030204" pitchFamily="34" charset="0"/>
                <a:ea typeface="+mn-ea"/>
                <a:cs typeface="Calibri" panose="020F0502020204030204" pitchFamily="34" charset="0"/>
              </a:rPr>
              <a:t>Habilidades Mentales Básicas para el Rugby League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68198" y="1523051"/>
            <a:ext cx="11255604" cy="3991484"/>
          </a:xfrm>
        </p:spPr>
        <p:txBody>
          <a:bodyPr>
            <a:noAutofit/>
          </a:bodyPr>
          <a:lstStyle/>
          <a:p>
            <a:pPr marL="0" indent="0">
              <a:spcBef>
                <a:spcPts val="0"/>
              </a:spcBef>
              <a:spcAft>
                <a:spcPts val="0"/>
              </a:spcAft>
              <a:buNone/>
            </a:pPr>
            <a:r>
              <a:rPr lang="en-GB" sz="3200" b="1" dirty="0">
                <a:latin typeface="Calibri" panose="020F0502020204030204" pitchFamily="34" charset="0"/>
                <a:cs typeface="Calibri" panose="020F0502020204030204" pitchFamily="34" charset="0"/>
              </a:rPr>
              <a:t>¿</a:t>
            </a:r>
            <a:r>
              <a:rPr lang="es-ES" sz="3200" b="1" dirty="0">
                <a:latin typeface="Calibri" panose="020F0502020204030204" pitchFamily="34" charset="0"/>
                <a:cs typeface="Calibri" panose="020F0502020204030204" pitchFamily="34" charset="0"/>
              </a:rPr>
              <a:t>Qué puede hacer el entrenador</a:t>
            </a:r>
            <a:r>
              <a:rPr lang="en-GB" sz="3200" b="1" dirty="0">
                <a:latin typeface="Calibri" panose="020F0502020204030204" pitchFamily="34" charset="0"/>
                <a:cs typeface="Calibri" panose="020F0502020204030204" pitchFamily="34" charset="0"/>
              </a:rPr>
              <a:t>?</a:t>
            </a:r>
          </a:p>
          <a:p>
            <a:pPr marL="0" indent="0">
              <a:spcBef>
                <a:spcPts val="0"/>
              </a:spcBef>
              <a:spcAft>
                <a:spcPts val="0"/>
              </a:spcAft>
              <a:buNone/>
            </a:pPr>
            <a:endParaRPr lang="en-GB" sz="2400" b="1" dirty="0">
              <a:latin typeface="Calibri" panose="020F0502020204030204" pitchFamily="34" charset="0"/>
              <a:cs typeface="Calibri" panose="020F0502020204030204" pitchFamily="34" charset="0"/>
            </a:endParaRPr>
          </a:p>
          <a:p>
            <a:pPr marL="0" indent="0">
              <a:spcBef>
                <a:spcPts val="0"/>
              </a:spcBef>
              <a:spcAft>
                <a:spcPts val="0"/>
              </a:spcAft>
              <a:buNone/>
            </a:pPr>
            <a:r>
              <a:rPr lang="es-ES" sz="3200" dirty="0">
                <a:latin typeface="Calibri" panose="020F0502020204030204" pitchFamily="34" charset="0"/>
                <a:cs typeface="Calibri" panose="020F0502020204030204" pitchFamily="34" charset="0"/>
              </a:rPr>
              <a:t>Todos los comportamientos están basados en la necesidad. Si quieres ayudar a las personas a alcanzar sus posibilidades y mantenerse motivadas, fíjate en estas necesidades:</a:t>
            </a:r>
            <a:endParaRPr lang="en-GB" sz="32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La diversión</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La afiliación / el vínculo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La competencia (capacidad) y la autoestima </a:t>
            </a:r>
          </a:p>
        </p:txBody>
      </p:sp>
    </p:spTree>
    <p:extLst>
      <p:ext uri="{BB962C8B-B14F-4D97-AF65-F5344CB8AC3E}">
        <p14:creationId xmlns:p14="http://schemas.microsoft.com/office/powerpoint/2010/main" val="604901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49187"/>
            <a:ext cx="12192000" cy="707010"/>
          </a:xfrm>
        </p:spPr>
        <p:txBody>
          <a:bodyPr/>
          <a:lstStyle/>
          <a:p>
            <a:pPr algn="ctr"/>
            <a:r>
              <a:rPr lang="es-ES" sz="4000" cap="none" spc="0" dirty="0">
                <a:solidFill>
                  <a:prstClr val="black"/>
                </a:solidFill>
                <a:latin typeface="Calibri" panose="020F0502020204030204" pitchFamily="34" charset="0"/>
                <a:ea typeface="+mn-ea"/>
                <a:cs typeface="Calibri" panose="020F0502020204030204" pitchFamily="34" charset="0"/>
              </a:rPr>
              <a:t>Habilidades Mentales Básicas para el Rugby League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61913" y="1211317"/>
            <a:ext cx="11095349" cy="4435365"/>
          </a:xfrm>
        </p:spPr>
        <p:txBody>
          <a:bodyPr>
            <a:noAutofit/>
          </a:bodyPr>
          <a:lstStyle/>
          <a:p>
            <a:pPr marL="0" indent="0">
              <a:spcBef>
                <a:spcPts val="0"/>
              </a:spcBef>
              <a:spcAft>
                <a:spcPts val="0"/>
              </a:spcAft>
              <a:buSzPct val="100000"/>
              <a:buNone/>
              <a:defRPr/>
            </a:pPr>
            <a:r>
              <a:rPr lang="es-ES" altLang="ru-RU" sz="3200" b="1" dirty="0">
                <a:latin typeface="Calibri" panose="020F0502020204030204" pitchFamily="34" charset="0"/>
                <a:cs typeface="Calibri" panose="020F0502020204030204" pitchFamily="34" charset="0"/>
              </a:rPr>
              <a:t>Motivación por capacidad </a:t>
            </a:r>
          </a:p>
          <a:p>
            <a:pPr>
              <a:spcBef>
                <a:spcPts val="0"/>
              </a:spcBef>
              <a:spcAft>
                <a:spcPts val="0"/>
              </a:spcAft>
              <a:buSzPct val="100000"/>
              <a:defRPr/>
            </a:pPr>
            <a:endParaRPr lang="en-US" altLang="ru-RU" sz="2400" b="1" dirty="0">
              <a:latin typeface="Calibri" panose="020F0502020204030204" pitchFamily="34" charset="0"/>
              <a:cs typeface="Calibri" panose="020F0502020204030204" pitchFamily="34" charset="0"/>
            </a:endParaRPr>
          </a:p>
          <a:p>
            <a:pPr marL="381000">
              <a:spcBef>
                <a:spcPts val="0"/>
              </a:spcBef>
              <a:spcAft>
                <a:spcPts val="0"/>
              </a:spcAft>
              <a:buClr>
                <a:srgbClr val="000000"/>
              </a:buClr>
              <a:buSzPct val="100000"/>
              <a:buFont typeface="Arial" charset="0"/>
              <a:buChar char="•"/>
              <a:defRPr/>
            </a:pPr>
            <a:r>
              <a:rPr lang="es-ES" altLang="ru-RU" sz="2800" dirty="0">
                <a:latin typeface="Calibri" panose="020F0502020204030204" pitchFamily="34" charset="0"/>
                <a:cs typeface="Calibri" panose="020F0502020204030204" pitchFamily="34" charset="0"/>
              </a:rPr>
              <a:t>Recuerda que todas las personas, independientemente de su edad, están motivadas para sentirse competentes. </a:t>
            </a:r>
          </a:p>
          <a:p>
            <a:pPr marL="381000">
              <a:spcBef>
                <a:spcPts val="0"/>
              </a:spcBef>
              <a:spcAft>
                <a:spcPts val="0"/>
              </a:spcAft>
              <a:buClr>
                <a:srgbClr val="000000"/>
              </a:buClr>
              <a:buSzPct val="100000"/>
              <a:buFont typeface="Arial" charset="0"/>
              <a:buChar char="•"/>
              <a:defRPr/>
            </a:pPr>
            <a:r>
              <a:rPr lang="es-ES" altLang="ru-RU" sz="2800" dirty="0">
                <a:latin typeface="Calibri" panose="020F0502020204030204" pitchFamily="34" charset="0"/>
                <a:cs typeface="Calibri" panose="020F0502020204030204" pitchFamily="34" charset="0"/>
              </a:rPr>
              <a:t>Tenemos que retar a los jugadores en los entrenamientos pero también asegurar que no hacemos las tareas demasiado sencillas o difíciles. ¿POR QUÉ?</a:t>
            </a:r>
          </a:p>
          <a:p>
            <a:pPr marL="381000">
              <a:spcBef>
                <a:spcPts val="0"/>
              </a:spcBef>
              <a:spcAft>
                <a:spcPts val="0"/>
              </a:spcAft>
              <a:buClr>
                <a:srgbClr val="000000"/>
              </a:buClr>
              <a:buSzPct val="100000"/>
              <a:buFont typeface="Arial" charset="0"/>
              <a:buChar char="•"/>
              <a:defRPr/>
            </a:pPr>
            <a:r>
              <a:rPr lang="es-ES" altLang="ru-RU" sz="2800" dirty="0">
                <a:latin typeface="Calibri" panose="020F0502020204030204" pitchFamily="34" charset="0"/>
                <a:cs typeface="Calibri" panose="020F0502020204030204" pitchFamily="34" charset="0"/>
              </a:rPr>
              <a:t>El MIEDO puede limitar / ahogar / destruir el rendimiento.</a:t>
            </a:r>
          </a:p>
          <a:p>
            <a:pPr marL="381000">
              <a:spcBef>
                <a:spcPts val="0"/>
              </a:spcBef>
              <a:spcAft>
                <a:spcPts val="0"/>
              </a:spcAft>
              <a:buClr>
                <a:srgbClr val="000000"/>
              </a:buClr>
              <a:buSzPct val="100000"/>
              <a:buFont typeface="Arial" charset="0"/>
              <a:buChar char="•"/>
              <a:defRPr/>
            </a:pPr>
            <a:r>
              <a:rPr lang="es-ES" altLang="ru-RU" sz="2800" dirty="0">
                <a:latin typeface="Calibri" panose="020F0502020204030204" pitchFamily="34" charset="0"/>
                <a:cs typeface="Calibri" panose="020F0502020204030204" pitchFamily="34" charset="0"/>
              </a:rPr>
              <a:t>Si conoces las personalidades de tus jugadores bastante bien para hacerles sentir competentes a lo largo de los entrenes, es mucho más probable que te quedes con jugadores contentos y motivados.</a:t>
            </a:r>
          </a:p>
        </p:txBody>
      </p:sp>
    </p:spTree>
    <p:extLst>
      <p:ext uri="{BB962C8B-B14F-4D97-AF65-F5344CB8AC3E}">
        <p14:creationId xmlns:p14="http://schemas.microsoft.com/office/powerpoint/2010/main" val="3914913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422031" y="397582"/>
            <a:ext cx="11549575" cy="771737"/>
          </a:xfrm>
        </p:spPr>
        <p:txBody>
          <a:bodyPr/>
          <a:lstStyle/>
          <a:p>
            <a:pPr algn="ctr"/>
            <a:r>
              <a:rPr lang="es-ES" sz="4000" cap="none" spc="0" dirty="0">
                <a:solidFill>
                  <a:prstClr val="black"/>
                </a:solidFill>
                <a:latin typeface="Calibri" panose="020F0502020204030204" pitchFamily="34" charset="0"/>
                <a:ea typeface="+mn-ea"/>
                <a:cs typeface="Calibri" panose="020F0502020204030204" pitchFamily="34" charset="0"/>
              </a:rPr>
              <a:t>Habilidades Mentales Básicas para el Rugby League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46755" y="1600200"/>
            <a:ext cx="11236750" cy="4706332"/>
          </a:xfrm>
        </p:spPr>
        <p:txBody>
          <a:bodyPr>
            <a:normAutofit fontScale="85000" lnSpcReduction="20000"/>
          </a:bodyPr>
          <a:lstStyle/>
          <a:p>
            <a:pPr marL="0" indent="0">
              <a:lnSpc>
                <a:spcPct val="120000"/>
              </a:lnSpc>
              <a:spcBef>
                <a:spcPts val="0"/>
              </a:spcBef>
              <a:spcAft>
                <a:spcPts val="0"/>
              </a:spcAft>
              <a:buNone/>
            </a:pPr>
            <a:r>
              <a:rPr lang="es-ES" sz="3800" b="1" dirty="0">
                <a:latin typeface="Calibri" panose="020F0502020204030204" pitchFamily="34" charset="0"/>
                <a:cs typeface="Calibri" panose="020F0502020204030204" pitchFamily="34" charset="0"/>
              </a:rPr>
              <a:t>Los “si” y “no” de motivación para un entrenador:</a:t>
            </a:r>
          </a:p>
          <a:p>
            <a:pPr marL="0" indent="0">
              <a:lnSpc>
                <a:spcPct val="120000"/>
              </a:lnSpc>
              <a:spcBef>
                <a:spcPts val="0"/>
              </a:spcBef>
              <a:spcAft>
                <a:spcPts val="0"/>
              </a:spcAft>
              <a:buNone/>
            </a:pPr>
            <a:endParaRPr lang="es-ES" sz="1900" b="1" dirty="0">
              <a:latin typeface="Calibri" panose="020F0502020204030204" pitchFamily="34" charset="0"/>
              <a:cs typeface="Calibri" panose="020F0502020204030204" pitchFamily="34" charset="0"/>
            </a:endParaRPr>
          </a:p>
          <a:p>
            <a:pPr marL="3052763" indent="-368300">
              <a:lnSpc>
                <a:spcPct val="120000"/>
              </a:lnSpc>
              <a:spcBef>
                <a:spcPts val="0"/>
              </a:spcBef>
              <a:spcAft>
                <a:spcPts val="0"/>
              </a:spcAft>
              <a:buNone/>
            </a:pPr>
            <a:r>
              <a:rPr lang="es-ES" sz="2800" b="1" dirty="0">
                <a:latin typeface="Calibri" panose="020F0502020204030204" pitchFamily="34" charset="0"/>
                <a:cs typeface="Calibri" panose="020F0502020204030204" pitchFamily="34" charset="0"/>
              </a:rPr>
              <a:t>SI</a:t>
            </a:r>
          </a:p>
          <a:p>
            <a:pPr marL="3052763" indent="-368300">
              <a:lnSpc>
                <a:spcPct val="120000"/>
              </a:lnSpc>
              <a:spcBef>
                <a:spcPts val="0"/>
              </a:spcBef>
              <a:spcAft>
                <a:spcPts val="0"/>
              </a:spcAft>
              <a:buFont typeface="Wingdings" panose="05000000000000000000" pitchFamily="2" charset="2"/>
              <a:buChar char="§"/>
            </a:pPr>
            <a:r>
              <a:rPr lang="es-ES" sz="2800" b="1" dirty="0">
                <a:latin typeface="Calibri" panose="020F0502020204030204" pitchFamily="34" charset="0"/>
                <a:cs typeface="Calibri" panose="020F0502020204030204" pitchFamily="34" charset="0"/>
              </a:rPr>
              <a:t>Anima</a:t>
            </a:r>
          </a:p>
          <a:p>
            <a:pPr marL="3052763" indent="-368300">
              <a:lnSpc>
                <a:spcPct val="120000"/>
              </a:lnSpc>
              <a:spcBef>
                <a:spcPts val="0"/>
              </a:spcBef>
              <a:spcAft>
                <a:spcPts val="0"/>
              </a:spcAft>
              <a:buFont typeface="Wingdings" panose="05000000000000000000" pitchFamily="2" charset="2"/>
              <a:buChar char="§"/>
            </a:pPr>
            <a:r>
              <a:rPr lang="es-ES" sz="2800" b="1" dirty="0">
                <a:latin typeface="Calibri" panose="020F0502020204030204" pitchFamily="34" charset="0"/>
                <a:cs typeface="Calibri" panose="020F0502020204030204" pitchFamily="34" charset="0"/>
              </a:rPr>
              <a:t>Apoya</a:t>
            </a:r>
          </a:p>
          <a:p>
            <a:pPr marL="3052763" indent="-368300">
              <a:lnSpc>
                <a:spcPct val="120000"/>
              </a:lnSpc>
              <a:spcBef>
                <a:spcPts val="0"/>
              </a:spcBef>
              <a:spcAft>
                <a:spcPts val="0"/>
              </a:spcAft>
              <a:buFont typeface="Wingdings" panose="05000000000000000000" pitchFamily="2" charset="2"/>
              <a:buChar char="§"/>
            </a:pPr>
            <a:r>
              <a:rPr lang="es-ES" sz="2800" b="1" dirty="0">
                <a:latin typeface="Calibri" panose="020F0502020204030204" pitchFamily="34" charset="0"/>
                <a:cs typeface="Calibri" panose="020F0502020204030204" pitchFamily="34" charset="0"/>
              </a:rPr>
              <a:t>Ofrece oportunidades</a:t>
            </a:r>
          </a:p>
          <a:p>
            <a:pPr marL="3052763" indent="-368300">
              <a:lnSpc>
                <a:spcPct val="120000"/>
              </a:lnSpc>
              <a:spcBef>
                <a:spcPts val="0"/>
              </a:spcBef>
              <a:spcAft>
                <a:spcPts val="0"/>
              </a:spcAft>
              <a:buFont typeface="Wingdings" panose="05000000000000000000" pitchFamily="2" charset="2"/>
              <a:buChar char="§"/>
            </a:pPr>
            <a:r>
              <a:rPr lang="es-ES" sz="2800" b="1" dirty="0">
                <a:latin typeface="Calibri" panose="020F0502020204030204" pitchFamily="34" charset="0"/>
                <a:cs typeface="Calibri" panose="020F0502020204030204" pitchFamily="34" charset="0"/>
              </a:rPr>
              <a:t>Sé positivo</a:t>
            </a:r>
          </a:p>
          <a:p>
            <a:pPr marL="3052763" indent="-368300">
              <a:lnSpc>
                <a:spcPct val="120000"/>
              </a:lnSpc>
              <a:spcBef>
                <a:spcPts val="0"/>
              </a:spcBef>
              <a:spcAft>
                <a:spcPts val="0"/>
              </a:spcAft>
              <a:buNone/>
            </a:pPr>
            <a:r>
              <a:rPr lang="es-ES" sz="2800" b="1" dirty="0">
                <a:latin typeface="Calibri" panose="020F0502020204030204" pitchFamily="34" charset="0"/>
                <a:cs typeface="Calibri" panose="020F0502020204030204" pitchFamily="34" charset="0"/>
              </a:rPr>
              <a:t>NO</a:t>
            </a:r>
          </a:p>
          <a:p>
            <a:pPr marL="3052763" indent="-368300">
              <a:lnSpc>
                <a:spcPct val="120000"/>
              </a:lnSpc>
              <a:spcBef>
                <a:spcPts val="0"/>
              </a:spcBef>
              <a:spcAft>
                <a:spcPts val="0"/>
              </a:spcAft>
              <a:buFont typeface="Wingdings" panose="05000000000000000000" pitchFamily="2" charset="2"/>
              <a:buChar char="§"/>
            </a:pPr>
            <a:r>
              <a:rPr lang="es-ES" sz="2800" b="1" dirty="0">
                <a:latin typeface="Calibri" panose="020F0502020204030204" pitchFamily="34" charset="0"/>
                <a:cs typeface="Calibri" panose="020F0502020204030204" pitchFamily="34" charset="0"/>
              </a:rPr>
              <a:t>No seas negativo</a:t>
            </a:r>
          </a:p>
          <a:p>
            <a:pPr marL="3052763" indent="-368300">
              <a:lnSpc>
                <a:spcPct val="120000"/>
              </a:lnSpc>
              <a:spcBef>
                <a:spcPts val="0"/>
              </a:spcBef>
              <a:spcAft>
                <a:spcPts val="0"/>
              </a:spcAft>
              <a:buFont typeface="Wingdings" panose="05000000000000000000" pitchFamily="2" charset="2"/>
              <a:buChar char="§"/>
            </a:pPr>
            <a:r>
              <a:rPr lang="es-ES" sz="2800" b="1" dirty="0">
                <a:latin typeface="Calibri" panose="020F0502020204030204" pitchFamily="34" charset="0"/>
                <a:cs typeface="Calibri" panose="020F0502020204030204" pitchFamily="34" charset="0"/>
              </a:rPr>
              <a:t>No amenaces</a:t>
            </a:r>
          </a:p>
          <a:p>
            <a:pPr marL="3052763" indent="-368300">
              <a:lnSpc>
                <a:spcPct val="120000"/>
              </a:lnSpc>
              <a:spcBef>
                <a:spcPts val="0"/>
              </a:spcBef>
              <a:spcAft>
                <a:spcPts val="0"/>
              </a:spcAft>
              <a:buFont typeface="Wingdings" panose="05000000000000000000" pitchFamily="2" charset="2"/>
              <a:buChar char="§"/>
            </a:pPr>
            <a:r>
              <a:rPr lang="es-ES" sz="2800" b="1" dirty="0">
                <a:latin typeface="Calibri" panose="020F0502020204030204" pitchFamily="34" charset="0"/>
                <a:cs typeface="Calibri" panose="020F0502020204030204" pitchFamily="34" charset="0"/>
              </a:rPr>
              <a:t>No castigues</a:t>
            </a:r>
          </a:p>
          <a:p>
            <a:pPr marL="3052763" indent="-368300">
              <a:lnSpc>
                <a:spcPct val="120000"/>
              </a:lnSpc>
              <a:spcBef>
                <a:spcPts val="0"/>
              </a:spcBef>
              <a:spcAft>
                <a:spcPts val="0"/>
              </a:spcAft>
              <a:buFont typeface="Wingdings" panose="05000000000000000000" pitchFamily="2" charset="2"/>
              <a:buChar char="§"/>
            </a:pPr>
            <a:r>
              <a:rPr lang="es-ES" sz="2800" b="1" dirty="0">
                <a:latin typeface="Calibri" panose="020F0502020204030204" pitchFamily="34" charset="0"/>
                <a:cs typeface="Calibri" panose="020F0502020204030204" pitchFamily="34" charset="0"/>
              </a:rPr>
              <a:t>No sobornes  </a:t>
            </a:r>
          </a:p>
        </p:txBody>
      </p:sp>
    </p:spTree>
    <p:extLst>
      <p:ext uri="{BB962C8B-B14F-4D97-AF65-F5344CB8AC3E}">
        <p14:creationId xmlns:p14="http://schemas.microsoft.com/office/powerpoint/2010/main" val="16676695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53747"/>
            <a:ext cx="12191999" cy="734030"/>
          </a:xfrm>
        </p:spPr>
        <p:txBody>
          <a:bodyPr/>
          <a:lstStyle/>
          <a:p>
            <a:pPr algn="ctr"/>
            <a:r>
              <a:rPr lang="es-ES" sz="4000" cap="none" spc="0" dirty="0">
                <a:solidFill>
                  <a:prstClr val="black"/>
                </a:solidFill>
                <a:latin typeface="Calibri" panose="020F0502020204030204" pitchFamily="34" charset="0"/>
                <a:ea typeface="+mn-ea"/>
                <a:cs typeface="Calibri" panose="020F0502020204030204" pitchFamily="34" charset="0"/>
              </a:rPr>
              <a:t>Habilidades Mentales Básicas para el Rugby League</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01192" y="1428148"/>
            <a:ext cx="11189616" cy="4976105"/>
          </a:xfrm>
        </p:spPr>
        <p:txBody>
          <a:bodyPr>
            <a:normAutofit/>
          </a:bodyPr>
          <a:lstStyle/>
          <a:p>
            <a:pPr marL="0" indent="0">
              <a:buNone/>
              <a:defRPr/>
            </a:pPr>
            <a:r>
              <a:rPr lang="es-ES" altLang="en-US" sz="3200" b="1" dirty="0">
                <a:solidFill>
                  <a:schemeClr val="tx1"/>
                </a:solidFill>
                <a:latin typeface="Calibri" panose="020F0502020204030204" pitchFamily="34" charset="0"/>
                <a:cs typeface="Calibri" panose="020F0502020204030204" pitchFamily="34" charset="0"/>
              </a:rPr>
              <a:t>Recuerda</a:t>
            </a:r>
            <a:r>
              <a:rPr lang="en-US" altLang="en-US" sz="3200" b="1" dirty="0">
                <a:solidFill>
                  <a:schemeClr val="tx1"/>
                </a:solidFill>
                <a:latin typeface="Calibri" panose="020F0502020204030204" pitchFamily="34" charset="0"/>
                <a:cs typeface="Calibri" panose="020F0502020204030204" pitchFamily="34" charset="0"/>
              </a:rPr>
              <a:t>:</a:t>
            </a:r>
          </a:p>
          <a:p>
            <a:pPr marL="0" indent="0">
              <a:buNone/>
              <a:defRPr/>
            </a:pPr>
            <a:endParaRPr lang="en-US" altLang="en-US" sz="1400" b="1"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r>
              <a:rPr lang="es-ES" altLang="en-US" sz="3200" dirty="0">
                <a:solidFill>
                  <a:schemeClr val="tx1"/>
                </a:solidFill>
                <a:latin typeface="Calibri" panose="020F0502020204030204" pitchFamily="34" charset="0"/>
                <a:cs typeface="Calibri" panose="020F0502020204030204" pitchFamily="34" charset="0"/>
              </a:rPr>
              <a:t>La ironía no suele crear una motivación positiva.</a:t>
            </a:r>
          </a:p>
          <a:p>
            <a:pPr>
              <a:spcBef>
                <a:spcPts val="0"/>
              </a:spcBef>
              <a:spcAft>
                <a:spcPts val="0"/>
              </a:spcAft>
              <a:buFont typeface="Wingdings" panose="05000000000000000000" pitchFamily="2" charset="2"/>
              <a:buChar char="§"/>
              <a:defRPr/>
            </a:pPr>
            <a:r>
              <a:rPr lang="es-ES" altLang="en-US" sz="3200" dirty="0">
                <a:solidFill>
                  <a:schemeClr val="tx1"/>
                </a:solidFill>
                <a:latin typeface="Calibri" panose="020F0502020204030204" pitchFamily="34" charset="0"/>
                <a:cs typeface="Calibri" panose="020F0502020204030204" pitchFamily="34" charset="0"/>
              </a:rPr>
              <a:t>El </a:t>
            </a:r>
            <a:r>
              <a:rPr lang="es-ES" altLang="en-US" sz="3200" dirty="0" err="1">
                <a:solidFill>
                  <a:schemeClr val="tx1"/>
                </a:solidFill>
                <a:latin typeface="Calibri" panose="020F0502020204030204" pitchFamily="34" charset="0"/>
                <a:cs typeface="Calibri" panose="020F0502020204030204" pitchFamily="34" charset="0"/>
              </a:rPr>
              <a:t>feedback</a:t>
            </a:r>
            <a:r>
              <a:rPr lang="es-ES" altLang="en-US" sz="3200" dirty="0">
                <a:solidFill>
                  <a:schemeClr val="tx1"/>
                </a:solidFill>
                <a:latin typeface="Calibri" panose="020F0502020204030204" pitchFamily="34" charset="0"/>
                <a:cs typeface="Calibri" panose="020F0502020204030204" pitchFamily="34" charset="0"/>
              </a:rPr>
              <a:t> positivo, la atención y aceptación mantendrán la motivación</a:t>
            </a:r>
            <a:r>
              <a:rPr lang="en-US" altLang="en-US" sz="3200" dirty="0">
                <a:solidFill>
                  <a:schemeClr val="tx1"/>
                </a:solidFill>
                <a:latin typeface="Calibri" panose="020F0502020204030204" pitchFamily="34" charset="0"/>
                <a:cs typeface="Calibri" panose="020F0502020204030204" pitchFamily="34" charset="0"/>
              </a:rPr>
              <a:t>.</a:t>
            </a:r>
          </a:p>
          <a:p>
            <a:pPr>
              <a:spcBef>
                <a:spcPts val="0"/>
              </a:spcBef>
              <a:spcAft>
                <a:spcPts val="0"/>
              </a:spcAft>
              <a:buFont typeface="Wingdings" panose="05000000000000000000" pitchFamily="2" charset="2"/>
              <a:buChar char="§"/>
              <a:defRPr/>
            </a:pPr>
            <a:r>
              <a:rPr lang="es-ES" altLang="en-US" sz="3200" dirty="0">
                <a:solidFill>
                  <a:schemeClr val="tx1"/>
                </a:solidFill>
                <a:latin typeface="Calibri" panose="020F0502020204030204" pitchFamily="34" charset="0"/>
                <a:cs typeface="Calibri" panose="020F0502020204030204" pitchFamily="34" charset="0"/>
              </a:rPr>
              <a:t>La gente motivada muestra una obsesión con ser el mejor – siempre.</a:t>
            </a:r>
          </a:p>
          <a:p>
            <a:pPr>
              <a:spcBef>
                <a:spcPts val="0"/>
              </a:spcBef>
              <a:spcAft>
                <a:spcPts val="0"/>
              </a:spcAft>
              <a:buFont typeface="Wingdings" panose="05000000000000000000" pitchFamily="2" charset="2"/>
              <a:buChar char="§"/>
              <a:defRPr/>
            </a:pPr>
            <a:r>
              <a:rPr lang="es-ES" altLang="en-US" sz="3200" dirty="0">
                <a:solidFill>
                  <a:schemeClr val="tx1"/>
                </a:solidFill>
                <a:latin typeface="Calibri" panose="020F0502020204030204" pitchFamily="34" charset="0"/>
                <a:cs typeface="Calibri" panose="020F0502020204030204" pitchFamily="34" charset="0"/>
              </a:rPr>
              <a:t>Diseña sistemas en los cuales se destacan los logros y se fomenta el apoyo mutuo.  </a:t>
            </a:r>
          </a:p>
          <a:p>
            <a:pPr>
              <a:spcBef>
                <a:spcPts val="0"/>
              </a:spcBef>
              <a:spcAft>
                <a:spcPts val="0"/>
              </a:spcAft>
              <a:buFont typeface="Wingdings" panose="05000000000000000000" pitchFamily="2" charset="2"/>
              <a:buChar char="§"/>
              <a:defRPr/>
            </a:pPr>
            <a:r>
              <a:rPr lang="es-ES" altLang="en-US" sz="3200" dirty="0">
                <a:solidFill>
                  <a:schemeClr val="tx1"/>
                </a:solidFill>
                <a:latin typeface="Calibri" panose="020F0502020204030204" pitchFamily="34" charset="0"/>
                <a:cs typeface="Calibri" panose="020F0502020204030204" pitchFamily="34" charset="0"/>
              </a:rPr>
              <a:t>El miedo y la ambición son motivadores muy potentes --- uno puede llegar al fracaso, y el otro al éxito</a:t>
            </a:r>
            <a:r>
              <a:rPr lang="en-US" altLang="en-US" sz="3200" dirty="0">
                <a:solidFill>
                  <a:schemeClr val="tx1"/>
                </a:solidFill>
                <a:latin typeface="Calibri" panose="020F0502020204030204" pitchFamily="34" charset="0"/>
                <a:cs typeface="Calibri" panose="020F0502020204030204" pitchFamily="34" charset="0"/>
              </a:rPr>
              <a:t>.</a:t>
            </a:r>
          </a:p>
          <a:p>
            <a:pPr>
              <a:defRPr/>
            </a:pPr>
            <a:endParaRPr lang="en-US" altLang="en-US" sz="1400" dirty="0">
              <a:solidFill>
                <a:schemeClr val="tx1"/>
              </a:solidFill>
            </a:endParaRPr>
          </a:p>
          <a:p>
            <a:endParaRPr lang="en-GB" dirty="0"/>
          </a:p>
        </p:txBody>
      </p:sp>
    </p:spTree>
    <p:extLst>
      <p:ext uri="{BB962C8B-B14F-4D97-AF65-F5344CB8AC3E}">
        <p14:creationId xmlns:p14="http://schemas.microsoft.com/office/powerpoint/2010/main" val="3504417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834154"/>
            <a:ext cx="12192000" cy="830997"/>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s-ES" altLang="en-US" sz="4800" b="1" dirty="0">
                <a:solidFill>
                  <a:prstClr val="black"/>
                </a:solidFill>
                <a:latin typeface="Calibri" panose="020F0502020204030204" pitchFamily="34" charset="0"/>
                <a:cs typeface="Calibri" panose="020F0502020204030204" pitchFamily="34" charset="0"/>
              </a:rPr>
              <a:t>Entrenador de Nivel 1 de IRL</a:t>
            </a:r>
          </a:p>
        </p:txBody>
      </p:sp>
      <p:sp>
        <p:nvSpPr>
          <p:cNvPr id="2" name="TextBox 1">
            <a:extLst>
              <a:ext uri="{FF2B5EF4-FFF2-40B4-BE49-F238E27FC236}">
                <a16:creationId xmlns:a16="http://schemas.microsoft.com/office/drawing/2014/main" id="{88BA7223-8DFC-4573-BCDB-44EA27DD4F33}"/>
              </a:ext>
            </a:extLst>
          </p:cNvPr>
          <p:cNvSpPr txBox="1"/>
          <p:nvPr/>
        </p:nvSpPr>
        <p:spPr>
          <a:xfrm>
            <a:off x="-1" y="3075056"/>
            <a:ext cx="12191999" cy="707886"/>
          </a:xfrm>
          <a:prstGeom prst="rect">
            <a:avLst/>
          </a:prstGeom>
          <a:noFill/>
          <a:ln>
            <a:noFill/>
          </a:ln>
        </p:spPr>
        <p:txBody>
          <a:bodyPr wrap="square" rtlCol="0" anchor="ctr" anchorCtr="1">
            <a:spAutoFit/>
          </a:bodyPr>
          <a:lstStyle/>
          <a:p>
            <a:pPr algn="ctr"/>
            <a:r>
              <a:rPr lang="es-ES" sz="4000" b="1" dirty="0">
                <a:latin typeface="Calibri" panose="020F0502020204030204" pitchFamily="34" charset="0"/>
                <a:cs typeface="Calibri" panose="020F0502020204030204" pitchFamily="34" charset="0"/>
              </a:rPr>
              <a:t>Módulo 4: Planificación y Evaluación</a:t>
            </a:r>
          </a:p>
        </p:txBody>
      </p:sp>
      <p:sp>
        <p:nvSpPr>
          <p:cNvPr id="3" name="TextBox 2">
            <a:extLst>
              <a:ext uri="{FF2B5EF4-FFF2-40B4-BE49-F238E27FC236}">
                <a16:creationId xmlns:a16="http://schemas.microsoft.com/office/drawing/2014/main" id="{C5F2319D-3C5E-44AE-9655-F98722EE07C4}"/>
              </a:ext>
            </a:extLst>
          </p:cNvPr>
          <p:cNvSpPr txBox="1"/>
          <p:nvPr/>
        </p:nvSpPr>
        <p:spPr>
          <a:xfrm>
            <a:off x="7399606" y="5542671"/>
            <a:ext cx="4515729" cy="968278"/>
          </a:xfrm>
          <a:prstGeom prst="rect">
            <a:avLst/>
          </a:prstGeom>
          <a:noFill/>
        </p:spPr>
        <p:txBody>
          <a:bodyPr wrap="square" rtlCol="0">
            <a:spAutoFit/>
          </a:bodyPr>
          <a:lstStyle/>
          <a:p>
            <a:pPr>
              <a:lnSpc>
                <a:spcPct val="107000"/>
              </a:lnSpc>
              <a:spcAft>
                <a:spcPts val="8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Creado por IRL para su uso, con permiso y dirección, por educadores acreditados de la RLEF y APRLC.</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49B554B-6D09-3C48-B657-BD16D9A459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17085" y="1829290"/>
            <a:ext cx="7157825" cy="1081627"/>
          </a:xfrm>
          <a:prstGeom prst="rect">
            <a:avLst/>
          </a:prstGeom>
        </p:spPr>
      </p:pic>
    </p:spTree>
    <p:extLst>
      <p:ext uri="{BB962C8B-B14F-4D97-AF65-F5344CB8AC3E}">
        <p14:creationId xmlns:p14="http://schemas.microsoft.com/office/powerpoint/2010/main" val="414492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57162"/>
            <a:ext cx="12192000" cy="649956"/>
          </a:xfrm>
        </p:spPr>
        <p:txBody>
          <a:bodyPr/>
          <a:lstStyle/>
          <a:p>
            <a:pPr algn="ctr"/>
            <a:r>
              <a:rPr lang="es-ES" sz="4000" cap="none" dirty="0">
                <a:latin typeface="Calibri" panose="020F0502020204030204" pitchFamily="34" charset="0"/>
                <a:cs typeface="Calibri" panose="020F0502020204030204" pitchFamily="34" charset="0"/>
              </a:rPr>
              <a:t>Planificación y Evaluación</a:t>
            </a: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715991" y="1570957"/>
            <a:ext cx="10688129" cy="4114800"/>
          </a:xfrm>
        </p:spPr>
        <p:txBody>
          <a:bodyPr>
            <a:no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Asuntos importantes a tener en cuenta:</a:t>
            </a:r>
          </a:p>
          <a:p>
            <a:pPr marL="0" indent="0">
              <a:spcBef>
                <a:spcPts val="0"/>
              </a:spcBef>
              <a:spcAft>
                <a:spcPts val="0"/>
              </a:spcAft>
              <a:buNone/>
            </a:pPr>
            <a:endParaRPr lang="es-ES" sz="18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La edad / capacidad / forma de los jugadores</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Las necesidades de los jugadores</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La época de la temporada</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La cantidad de sesiones semanales</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La duración de las sesiones</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Las instalaciones / el campo donde entrenas</a:t>
            </a:r>
          </a:p>
        </p:txBody>
      </p:sp>
    </p:spTree>
    <p:extLst>
      <p:ext uri="{BB962C8B-B14F-4D97-AF65-F5344CB8AC3E}">
        <p14:creationId xmlns:p14="http://schemas.microsoft.com/office/powerpoint/2010/main" val="2253026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86B55E-F480-4941-8929-C56829733441}"/>
              </a:ext>
            </a:extLst>
          </p:cNvPr>
          <p:cNvSpPr>
            <a:spLocks noGrp="1"/>
          </p:cNvSpPr>
          <p:nvPr>
            <p:ph type="title"/>
          </p:nvPr>
        </p:nvSpPr>
        <p:spPr>
          <a:xfrm>
            <a:off x="0" y="462642"/>
            <a:ext cx="12192000" cy="714994"/>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693019" y="1730746"/>
            <a:ext cx="10838045" cy="3949618"/>
          </a:xfrm>
        </p:spPr>
        <p:txBody>
          <a:bodyPr>
            <a:no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Importante:</a:t>
            </a:r>
          </a:p>
          <a:p>
            <a:pPr>
              <a:spcBef>
                <a:spcPts val="0"/>
              </a:spcBef>
              <a:spcAft>
                <a:spcPts val="0"/>
              </a:spcAft>
            </a:pPr>
            <a:endParaRPr lang="es-ES" sz="1400"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Los entrenamientos deberían tener unos objetivos o resultados deseados claros y enfocados.</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¿Qué quieres lograr en esta sesión?</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Solo entonces puedes evaluar bien.</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¿Has logrado lo que querías?</a:t>
            </a:r>
          </a:p>
          <a:p>
            <a:endParaRPr lang="en-GB" sz="3200" dirty="0"/>
          </a:p>
        </p:txBody>
      </p:sp>
    </p:spTree>
    <p:extLst>
      <p:ext uri="{BB962C8B-B14F-4D97-AF65-F5344CB8AC3E}">
        <p14:creationId xmlns:p14="http://schemas.microsoft.com/office/powerpoint/2010/main" val="1319587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80927"/>
            <a:ext cx="12192000" cy="727200"/>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371575" y="1440791"/>
            <a:ext cx="3767287" cy="586449"/>
          </a:xfrm>
        </p:spPr>
        <p:txBody>
          <a:bodyPr>
            <a:normAutofit fontScale="77500" lnSpcReduction="20000"/>
          </a:bodyPr>
          <a:lstStyle/>
          <a:p>
            <a:pPr marL="0" indent="0">
              <a:buNone/>
            </a:pPr>
            <a:r>
              <a:rPr lang="es-ES" sz="3200" b="1" dirty="0">
                <a:solidFill>
                  <a:schemeClr val="tx1"/>
                </a:solidFill>
                <a:latin typeface="Calibri" panose="020F0502020204030204" pitchFamily="34" charset="0"/>
                <a:cs typeface="Calibri" panose="020F0502020204030204" pitchFamily="34" charset="0"/>
              </a:rPr>
              <a:t>Un entrenamiento eficaz</a:t>
            </a:r>
            <a:r>
              <a:rPr lang="en-GB" sz="3200" b="1" dirty="0">
                <a:solidFill>
                  <a:schemeClr val="tx1"/>
                </a:solidFill>
                <a:latin typeface="Calibri" panose="020F0502020204030204" pitchFamily="34" charset="0"/>
                <a:cs typeface="Calibri" panose="020F0502020204030204" pitchFamily="34" charset="0"/>
              </a:rPr>
              <a:t>:</a:t>
            </a:r>
          </a:p>
          <a:p>
            <a:pPr marL="0" indent="0">
              <a:buNone/>
            </a:pPr>
            <a:endParaRPr lang="en-GB" sz="3200" dirty="0">
              <a:solidFill>
                <a:schemeClr val="tx1"/>
              </a:solidFill>
              <a:latin typeface="Calibri" panose="020F0502020204030204" pitchFamily="34" charset="0"/>
              <a:cs typeface="Calibri" panose="020F0502020204030204" pitchFamily="34" charset="0"/>
            </a:endParaRPr>
          </a:p>
          <a:p>
            <a:endParaRPr lang="en-GB" sz="3200" dirty="0">
              <a:latin typeface="Calibri" panose="020F0502020204030204" pitchFamily="34" charset="0"/>
              <a:cs typeface="Calibri" panose="020F0502020204030204" pitchFamily="34" charset="0"/>
            </a:endParaRPr>
          </a:p>
        </p:txBody>
      </p:sp>
      <p:graphicFrame>
        <p:nvGraphicFramePr>
          <p:cNvPr id="11" name="Table 10">
            <a:extLst>
              <a:ext uri="{FF2B5EF4-FFF2-40B4-BE49-F238E27FC236}">
                <a16:creationId xmlns:a16="http://schemas.microsoft.com/office/drawing/2014/main" id="{B7D87657-BE25-4E91-8833-B83B9BDFA2D2}"/>
              </a:ext>
            </a:extLst>
          </p:cNvPr>
          <p:cNvGraphicFramePr>
            <a:graphicFrameLocks noGrp="1"/>
          </p:cNvGraphicFramePr>
          <p:nvPr/>
        </p:nvGraphicFramePr>
        <p:xfrm>
          <a:off x="259882" y="2186649"/>
          <a:ext cx="11627318" cy="4385288"/>
        </p:xfrm>
        <a:graphic>
          <a:graphicData uri="http://schemas.openxmlformats.org/drawingml/2006/table">
            <a:tbl>
              <a:tblPr firstRow="1" bandRow="1">
                <a:tableStyleId>{5C22544A-7EE6-4342-B048-85BDC9FD1C3A}</a:tableStyleId>
              </a:tblPr>
              <a:tblGrid>
                <a:gridCol w="3368842">
                  <a:extLst>
                    <a:ext uri="{9D8B030D-6E8A-4147-A177-3AD203B41FA5}">
                      <a16:colId xmlns:a16="http://schemas.microsoft.com/office/drawing/2014/main" val="4162619387"/>
                    </a:ext>
                  </a:extLst>
                </a:gridCol>
                <a:gridCol w="8258476">
                  <a:extLst>
                    <a:ext uri="{9D8B030D-6E8A-4147-A177-3AD203B41FA5}">
                      <a16:colId xmlns:a16="http://schemas.microsoft.com/office/drawing/2014/main" val="436039673"/>
                    </a:ext>
                  </a:extLst>
                </a:gridCol>
              </a:tblGrid>
              <a:tr h="913273">
                <a:tc>
                  <a:txBody>
                    <a:bodyPr/>
                    <a:lstStyle/>
                    <a:p>
                      <a:pPr algn="l"/>
                      <a:r>
                        <a:rPr lang="es-ES" sz="2400" b="1" noProof="0" dirty="0">
                          <a:solidFill>
                            <a:schemeClr val="tx1"/>
                          </a:solidFill>
                          <a:latin typeface="Calibri" panose="020F0502020204030204" pitchFamily="34" charset="0"/>
                          <a:cs typeface="Calibri" panose="020F0502020204030204" pitchFamily="34" charset="0"/>
                        </a:rPr>
                        <a:t>Calentamiento</a:t>
                      </a:r>
                    </a:p>
                  </a:txBody>
                  <a:tcPr/>
                </a:tc>
                <a:tc>
                  <a:txBody>
                    <a:bodyPr/>
                    <a:lstStyle/>
                    <a:p>
                      <a:pPr marL="91440">
                        <a:lnSpc>
                          <a:spcPct val="103000"/>
                        </a:lnSpc>
                        <a:spcBef>
                          <a:spcPts val="355"/>
                        </a:spcBef>
                        <a:spcAft>
                          <a:spcPts val="0"/>
                        </a:spcAft>
                      </a:pPr>
                      <a:r>
                        <a:rPr lang="es-ES" sz="2400" b="0" kern="1200" dirty="0">
                          <a:solidFill>
                            <a:schemeClr val="tx1"/>
                          </a:solidFill>
                          <a:effectLst/>
                          <a:latin typeface="Calibri" panose="020F0502020204030204" pitchFamily="34" charset="0"/>
                          <a:ea typeface="+mn-ea"/>
                          <a:cs typeface="Calibri" panose="020F0502020204030204" pitchFamily="34" charset="0"/>
                        </a:rPr>
                        <a:t>Incrementar el flujo de sangre a los músculos a través de actividades relacionadas con el rugby; estiramiento dinámico </a:t>
                      </a:r>
                      <a:endParaRPr lang="en-AU"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a:tc>
                <a:extLst>
                  <a:ext uri="{0D108BD9-81ED-4DB2-BD59-A6C34878D82A}">
                    <a16:rowId xmlns:a16="http://schemas.microsoft.com/office/drawing/2014/main" val="3096211415"/>
                  </a:ext>
                </a:extLst>
              </a:tr>
              <a:tr h="913273">
                <a:tc>
                  <a:txBody>
                    <a:bodyPr/>
                    <a:lstStyle/>
                    <a:p>
                      <a:pPr marL="91440" algn="l">
                        <a:lnSpc>
                          <a:spcPct val="103000"/>
                        </a:lnSpc>
                        <a:spcBef>
                          <a:spcPts val="280"/>
                        </a:spcBef>
                        <a:spcAft>
                          <a:spcPts val="0"/>
                        </a:spcAft>
                      </a:pPr>
                      <a:r>
                        <a:rPr lang="es-ES" sz="2400" b="1"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Juegos en Equipos Reducidos</a:t>
                      </a:r>
                      <a:endParaRPr lang="es-ES" sz="1400" b="1"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a:tc>
                <a:tc>
                  <a:txBody>
                    <a:bodyPr/>
                    <a:lstStyle/>
                    <a:p>
                      <a:pPr marL="91440">
                        <a:lnSpc>
                          <a:spcPct val="103000"/>
                        </a:lnSpc>
                        <a:spcBef>
                          <a:spcPts val="280"/>
                        </a:spcBef>
                        <a:spcAft>
                          <a:spcPts val="0"/>
                        </a:spcAft>
                      </a:pPr>
                      <a:r>
                        <a:rPr lang="es-ES" sz="2400" kern="1200" dirty="0">
                          <a:solidFill>
                            <a:schemeClr val="tx1"/>
                          </a:solidFill>
                          <a:effectLst/>
                          <a:latin typeface="Calibri" panose="020F0502020204030204" pitchFamily="34" charset="0"/>
                          <a:ea typeface="+mn-ea"/>
                          <a:cs typeface="Calibri" panose="020F0502020204030204" pitchFamily="34" charset="0"/>
                        </a:rPr>
                        <a:t>Relacionados con el ultimo entrenamiento o partido; participación instantánea </a:t>
                      </a:r>
                      <a:endParaRPr lang="en-AU" sz="2400" b="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a:tc>
                <a:extLst>
                  <a:ext uri="{0D108BD9-81ED-4DB2-BD59-A6C34878D82A}">
                    <a16:rowId xmlns:a16="http://schemas.microsoft.com/office/drawing/2014/main" val="2815574760"/>
                  </a:ext>
                </a:extLst>
              </a:tr>
              <a:tr h="639291">
                <a:tc>
                  <a:txBody>
                    <a:bodyPr/>
                    <a:lstStyle/>
                    <a:p>
                      <a:pPr marL="91440" algn="l">
                        <a:spcBef>
                          <a:spcPts val="375"/>
                        </a:spcBef>
                        <a:spcAft>
                          <a:spcPts val="0"/>
                        </a:spcAft>
                      </a:pPr>
                      <a:r>
                        <a:rPr lang="es-ES" sz="24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Desarrollo de las Habilidades</a:t>
                      </a:r>
                      <a:endParaRPr lang="en-AU" sz="1400" b="1"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a:tc>
                <a:tc>
                  <a:txBody>
                    <a:bodyPr/>
                    <a:lstStyle/>
                    <a:p>
                      <a:r>
                        <a:rPr lang="es-ES" sz="2400" b="0" noProof="0" dirty="0">
                          <a:latin typeface="Calibri" panose="020F0502020204030204" pitchFamily="34" charset="0"/>
                          <a:cs typeface="Calibri" panose="020F0502020204030204" pitchFamily="34" charset="0"/>
                        </a:rPr>
                        <a:t>Posiblemente la parte más importante de la sesión </a:t>
                      </a:r>
                    </a:p>
                  </a:txBody>
                  <a:tcPr/>
                </a:tc>
                <a:extLst>
                  <a:ext uri="{0D108BD9-81ED-4DB2-BD59-A6C34878D82A}">
                    <a16:rowId xmlns:a16="http://schemas.microsoft.com/office/drawing/2014/main" val="42510091"/>
                  </a:ext>
                </a:extLst>
              </a:tr>
              <a:tr h="370383">
                <a:tc>
                  <a:txBody>
                    <a:bodyPr/>
                    <a:lstStyle/>
                    <a:p>
                      <a:pPr algn="l"/>
                      <a:r>
                        <a:rPr lang="en-GB" sz="2400" b="1" dirty="0">
                          <a:solidFill>
                            <a:schemeClr val="tx1"/>
                          </a:solidFill>
                          <a:effectLst/>
                          <a:latin typeface="Calibri" panose="020F0502020204030204" pitchFamily="34" charset="0"/>
                          <a:ea typeface="Arial" panose="020B0604020202020204" pitchFamily="34" charset="0"/>
                          <a:cs typeface="Calibri" panose="020F0502020204030204" pitchFamily="34" charset="0"/>
                        </a:rPr>
                        <a:t>Partido</a:t>
                      </a:r>
                      <a:endParaRPr lang="en-GB" sz="2400" b="1" dirty="0">
                        <a:latin typeface="Calibri" panose="020F0502020204030204" pitchFamily="34" charset="0"/>
                        <a:cs typeface="Calibri" panose="020F0502020204030204" pitchFamily="34" charset="0"/>
                      </a:endParaRPr>
                    </a:p>
                  </a:txBody>
                  <a:tcPr/>
                </a:tc>
                <a:tc>
                  <a:txBody>
                    <a:bodyPr/>
                    <a:lstStyle/>
                    <a:p>
                      <a:r>
                        <a:rPr lang="es-ES" sz="2400" b="0" noProof="0" dirty="0">
                          <a:latin typeface="Calibri" panose="020F0502020204030204" pitchFamily="34" charset="0"/>
                          <a:cs typeface="Calibri" panose="020F0502020204030204" pitchFamily="34" charset="0"/>
                        </a:rPr>
                        <a:t>Relacionado con el desarrollo de las habilidades</a:t>
                      </a:r>
                    </a:p>
                  </a:txBody>
                  <a:tcPr/>
                </a:tc>
                <a:extLst>
                  <a:ext uri="{0D108BD9-81ED-4DB2-BD59-A6C34878D82A}">
                    <a16:rowId xmlns:a16="http://schemas.microsoft.com/office/drawing/2014/main" val="2404080232"/>
                  </a:ext>
                </a:extLst>
              </a:tr>
              <a:tr h="639291">
                <a:tc>
                  <a:txBody>
                    <a:bodyPr/>
                    <a:lstStyle/>
                    <a:p>
                      <a:pPr algn="l"/>
                      <a:r>
                        <a:rPr lang="es-ES" sz="2400" b="1"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Enfriamiento</a:t>
                      </a:r>
                      <a:endParaRPr lang="en-GB" sz="2400" b="1" dirty="0">
                        <a:latin typeface="Calibri" panose="020F0502020204030204" pitchFamily="34" charset="0"/>
                        <a:cs typeface="Calibri" panose="020F0502020204030204" pitchFamily="34" charset="0"/>
                      </a:endParaRPr>
                    </a:p>
                  </a:txBody>
                  <a:tcPr/>
                </a:tc>
                <a:tc>
                  <a:txBody>
                    <a:bodyPr/>
                    <a:lstStyle/>
                    <a:p>
                      <a:r>
                        <a:rPr lang="es-ES" sz="2400" b="0" noProof="0" dirty="0">
                          <a:latin typeface="Calibri" panose="020F0502020204030204" pitchFamily="34" charset="0"/>
                          <a:cs typeface="Calibri" panose="020F0502020204030204" pitchFamily="34" charset="0"/>
                        </a:rPr>
                        <a:t>Para volver a una temperatura corporal normal</a:t>
                      </a:r>
                    </a:p>
                  </a:txBody>
                  <a:tcPr/>
                </a:tc>
                <a:extLst>
                  <a:ext uri="{0D108BD9-81ED-4DB2-BD59-A6C34878D82A}">
                    <a16:rowId xmlns:a16="http://schemas.microsoft.com/office/drawing/2014/main" val="372177911"/>
                  </a:ext>
                </a:extLst>
              </a:tr>
              <a:tr h="639291">
                <a:tc>
                  <a:txBody>
                    <a:bodyPr/>
                    <a:lstStyle/>
                    <a:p>
                      <a:pPr algn="l"/>
                      <a:r>
                        <a:rPr lang="es-ES" sz="2400" b="1"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Evaluación</a:t>
                      </a:r>
                      <a:endParaRPr lang="en-GB" sz="2400" b="1" dirty="0">
                        <a:latin typeface="Calibri" panose="020F0502020204030204" pitchFamily="34" charset="0"/>
                        <a:cs typeface="Calibri" panose="020F0502020204030204" pitchFamily="34" charset="0"/>
                      </a:endParaRPr>
                    </a:p>
                  </a:txBody>
                  <a:tcPr/>
                </a:tc>
                <a:tc>
                  <a:txBody>
                    <a:bodyPr/>
                    <a:lstStyle/>
                    <a:p>
                      <a:r>
                        <a:rPr lang="es-ES" sz="2400" b="0" noProof="0" dirty="0">
                          <a:latin typeface="Calibri" panose="020F0502020204030204" pitchFamily="34" charset="0"/>
                          <a:cs typeface="Calibri" panose="020F0502020204030204" pitchFamily="34" charset="0"/>
                        </a:rPr>
                        <a:t>Para evaluar la sesión y destacar los puntos claves</a:t>
                      </a:r>
                    </a:p>
                  </a:txBody>
                  <a:tcPr/>
                </a:tc>
                <a:extLst>
                  <a:ext uri="{0D108BD9-81ED-4DB2-BD59-A6C34878D82A}">
                    <a16:rowId xmlns:a16="http://schemas.microsoft.com/office/drawing/2014/main" val="670314520"/>
                  </a:ext>
                </a:extLst>
              </a:tr>
            </a:tbl>
          </a:graphicData>
        </a:graphic>
      </p:graphicFrame>
    </p:spTree>
    <p:extLst>
      <p:ext uri="{BB962C8B-B14F-4D97-AF65-F5344CB8AC3E}">
        <p14:creationId xmlns:p14="http://schemas.microsoft.com/office/powerpoint/2010/main" val="1190597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29491"/>
            <a:ext cx="12191999" cy="739828"/>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56660" y="1400034"/>
            <a:ext cx="11078677" cy="4592782"/>
          </a:xfrm>
        </p:spPr>
        <p:txBody>
          <a:bodyPr>
            <a:noAutofit/>
          </a:bodyPr>
          <a:lstStyle/>
          <a:p>
            <a:pPr marL="0" indent="0">
              <a:spcBef>
                <a:spcPts val="0"/>
              </a:spcBef>
              <a:spcAft>
                <a:spcPts val="0"/>
              </a:spcAft>
              <a:buNone/>
            </a:pPr>
            <a:r>
              <a:rPr lang="en-GB" sz="2400" b="1" dirty="0">
                <a:latin typeface="Calibri" panose="020F0502020204030204" pitchFamily="34" charset="0"/>
                <a:cs typeface="Calibri" panose="020F0502020204030204" pitchFamily="34" charset="0"/>
              </a:rPr>
              <a:t>Un </a:t>
            </a:r>
            <a:r>
              <a:rPr lang="en-GB" sz="2400" b="1" dirty="0" err="1">
                <a:latin typeface="Calibri" panose="020F0502020204030204" pitchFamily="34" charset="0"/>
                <a:cs typeface="Calibri" panose="020F0502020204030204" pitchFamily="34" charset="0"/>
              </a:rPr>
              <a:t>Entrenamiento</a:t>
            </a:r>
            <a:r>
              <a:rPr lang="en-GB" sz="2400" b="1" dirty="0">
                <a:latin typeface="Calibri" panose="020F0502020204030204" pitchFamily="34" charset="0"/>
                <a:cs typeface="Calibri" panose="020F0502020204030204" pitchFamily="34" charset="0"/>
              </a:rPr>
              <a:t> </a:t>
            </a:r>
            <a:r>
              <a:rPr lang="en-GB" sz="2400" b="1" dirty="0" err="1">
                <a:latin typeface="Calibri" panose="020F0502020204030204" pitchFamily="34" charset="0"/>
                <a:cs typeface="Calibri" panose="020F0502020204030204" pitchFamily="34" charset="0"/>
              </a:rPr>
              <a:t>Eficaz</a:t>
            </a:r>
            <a:r>
              <a:rPr lang="en-GB" sz="2400" b="1" dirty="0">
                <a:latin typeface="Calibri" panose="020F0502020204030204" pitchFamily="34" charset="0"/>
                <a:cs typeface="Calibri" panose="020F0502020204030204" pitchFamily="34" charset="0"/>
              </a:rPr>
              <a:t>:</a:t>
            </a:r>
          </a:p>
          <a:p>
            <a:pPr marL="0" indent="0">
              <a:spcBef>
                <a:spcPts val="0"/>
              </a:spcBef>
              <a:spcAft>
                <a:spcPts val="0"/>
              </a:spcAft>
              <a:buNone/>
            </a:pPr>
            <a:endParaRPr lang="en-GB" sz="24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Podrías repetir este ciclo según la duración de la sesión, por ejemplo, una parte enfocada en ataque y luego otra parte enfocada en la defensa.</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Nunca pases demasiado tiempo en una sola actividad.</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Las progresiones adecuadas son la clave para un entrenamiento exitoso.</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Nunca tengas miedo de cambiar el plan si algo no funciona, por ejemplo hacer mas fácil el ejercicio si los jugadores tienen problemas, o a revés, hacerlo mas complicado si lo hacen con demasiada facilidad.</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Es preferible preparar demasiadas cosas a no tener suficiente preparado.</a:t>
            </a:r>
          </a:p>
        </p:txBody>
      </p:sp>
    </p:spTree>
    <p:extLst>
      <p:ext uri="{BB962C8B-B14F-4D97-AF65-F5344CB8AC3E}">
        <p14:creationId xmlns:p14="http://schemas.microsoft.com/office/powerpoint/2010/main" val="262932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19363"/>
            <a:ext cx="12191999" cy="649956"/>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48640" y="1520426"/>
            <a:ext cx="10895797" cy="4649367"/>
          </a:xfrm>
        </p:spPr>
        <p:txBody>
          <a:bodyPr>
            <a:normAutofit fontScale="92500" lnSpcReduction="20000"/>
          </a:bodyPr>
          <a:lstStyle/>
          <a:p>
            <a:pPr marL="0" indent="0">
              <a:spcBef>
                <a:spcPts val="0"/>
              </a:spcBef>
              <a:spcAft>
                <a:spcPts val="0"/>
              </a:spcAft>
              <a:buNone/>
            </a:pPr>
            <a:r>
              <a:rPr lang="es-ES" sz="3800" b="1" dirty="0">
                <a:latin typeface="Calibri" panose="020F0502020204030204" pitchFamily="34" charset="0"/>
                <a:cs typeface="Calibri" panose="020F0502020204030204" pitchFamily="34" charset="0"/>
              </a:rPr>
              <a:t>Una Sesión Eficaz:</a:t>
            </a:r>
          </a:p>
          <a:p>
            <a:pPr>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Debería replicar las demandas de un partido</a:t>
            </a:r>
          </a:p>
          <a:p>
            <a:pPr>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Debería, entonces, incluir los aspectos técnicos tanto como los tácticos y de acondicionamiento</a:t>
            </a:r>
          </a:p>
          <a:p>
            <a:pPr>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El equilibrio entre estos variará según la programación de la sesión, es decir, si es próximo a un partido además de la época de la temporada</a:t>
            </a:r>
          </a:p>
          <a:p>
            <a:pPr>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Durante la pretemporada, el acondicionamiento puede prevaler </a:t>
            </a:r>
            <a:r>
              <a:rPr lang="es-ES" sz="3800">
                <a:latin typeface="Calibri" panose="020F0502020204030204" pitchFamily="34" charset="0"/>
                <a:cs typeface="Calibri" panose="020F0502020204030204" pitchFamily="34" charset="0"/>
              </a:rPr>
              <a:t>mientras que a </a:t>
            </a:r>
            <a:r>
              <a:rPr lang="es-ES" sz="3800" dirty="0">
                <a:latin typeface="Calibri" panose="020F0502020204030204" pitchFamily="34" charset="0"/>
                <a:cs typeface="Calibri" panose="020F0502020204030204" pitchFamily="34" charset="0"/>
              </a:rPr>
              <a:t>mitad temporada sería cuestión de mantenimiento con un enfoque en la técnica y táctica</a:t>
            </a:r>
          </a:p>
          <a:p>
            <a:pPr>
              <a:spcBef>
                <a:spcPts val="0"/>
              </a:spcBef>
              <a:spcAft>
                <a:spcPts val="0"/>
              </a:spcAft>
              <a:buFont typeface="Wingdings" panose="05000000000000000000" pitchFamily="2" charset="2"/>
              <a:buChar char="§"/>
            </a:pPr>
            <a:r>
              <a:rPr lang="es-ES" sz="3800" dirty="0">
                <a:latin typeface="Calibri" panose="020F0502020204030204" pitchFamily="34" charset="0"/>
                <a:cs typeface="Calibri" panose="020F0502020204030204" pitchFamily="34" charset="0"/>
              </a:rPr>
              <a:t>Sea cual sea el enfoque, el entrenamiento debería ser divertido</a:t>
            </a:r>
          </a:p>
        </p:txBody>
      </p:sp>
    </p:spTree>
    <p:extLst>
      <p:ext uri="{BB962C8B-B14F-4D97-AF65-F5344CB8AC3E}">
        <p14:creationId xmlns:p14="http://schemas.microsoft.com/office/powerpoint/2010/main" val="845947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562959" y="1093678"/>
            <a:ext cx="10928315" cy="3539430"/>
          </a:xfrm>
          <a:prstGeom prst="rect">
            <a:avLst/>
          </a:prstGeom>
          <a:noFill/>
          <a:ln>
            <a:noFill/>
          </a:ln>
        </p:spPr>
        <p:txBody>
          <a:bodyPr wrap="square" rtlCol="0" anchor="ctr" anchorCtr="1">
            <a:spAutoFit/>
          </a:bodyPr>
          <a:lstStyle/>
          <a:p>
            <a:r>
              <a:rPr lang="es-ES" sz="3200" b="1" dirty="0">
                <a:latin typeface="Calibri" panose="020F0502020204030204" pitchFamily="34" charset="0"/>
                <a:cs typeface="Calibri" panose="020F0502020204030204" pitchFamily="34" charset="0"/>
              </a:rPr>
              <a:t>Tu filosofía de entrenador influirá a tu manera de:</a:t>
            </a:r>
          </a:p>
          <a:p>
            <a:endParaRPr lang="en-GB" sz="3200" b="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s-ES" sz="3200" b="1" dirty="0">
                <a:latin typeface="Calibri" panose="020F0502020204030204" pitchFamily="34" charset="0"/>
                <a:cs typeface="Calibri" panose="020F0502020204030204" pitchFamily="34" charset="0"/>
              </a:rPr>
              <a:t>Observar los códigos de conducta, ética y comportamiento de rugby league.</a:t>
            </a:r>
            <a:endParaRPr lang="en-GB" sz="3200" b="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s-ES" sz="3200" b="1" dirty="0">
                <a:latin typeface="Calibri" panose="020F0502020204030204" pitchFamily="34" charset="0"/>
                <a:cs typeface="Calibri" panose="020F0502020204030204" pitchFamily="34" charset="0"/>
              </a:rPr>
              <a:t>Observar las responsabilidades legales de un entrenador.</a:t>
            </a:r>
            <a:endParaRPr lang="en-GB" sz="3200" b="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s-ES" sz="3200" b="1" dirty="0">
                <a:latin typeface="Calibri" panose="020F0502020204030204" pitchFamily="34" charset="0"/>
                <a:cs typeface="Calibri" panose="020F0502020204030204" pitchFamily="34" charset="0"/>
              </a:rPr>
              <a:t>Establecer objetivos y estructurar el entrenamiento para cumplir con las necesidades y expectativas de tus jugadores. </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615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 calcmode="lin" valueType="num">
                                      <p:cBhvr additive="base">
                                        <p:cTn id="25"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86427"/>
            <a:ext cx="12192000" cy="649956"/>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cap="none"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731520" y="1480168"/>
            <a:ext cx="10664792" cy="4925291"/>
          </a:xfrm>
        </p:spPr>
        <p:txBody>
          <a:bodyPr>
            <a:normAutofit fontScale="25000" lnSpcReduction="20000"/>
          </a:bodyPr>
          <a:lstStyle/>
          <a:p>
            <a:pPr marL="0" indent="0">
              <a:lnSpc>
                <a:spcPct val="120000"/>
              </a:lnSpc>
              <a:spcBef>
                <a:spcPts val="0"/>
              </a:spcBef>
              <a:spcAft>
                <a:spcPts val="0"/>
              </a:spcAft>
              <a:buNone/>
              <a:defRPr/>
            </a:pPr>
            <a:r>
              <a:rPr lang="es-ES" altLang="en-US" sz="11200" b="1" dirty="0">
                <a:solidFill>
                  <a:schemeClr val="tx1"/>
                </a:solidFill>
                <a:latin typeface="Calibri" panose="020F0502020204030204" pitchFamily="34" charset="0"/>
                <a:cs typeface="Calibri" panose="020F0502020204030204" pitchFamily="34" charset="0"/>
              </a:rPr>
              <a:t>Calentamiento</a:t>
            </a:r>
            <a:r>
              <a:rPr lang="en-AU" altLang="en-US" sz="11200" b="1" dirty="0">
                <a:solidFill>
                  <a:schemeClr val="tx1"/>
                </a:solidFill>
                <a:latin typeface="Calibri" panose="020F0502020204030204" pitchFamily="34" charset="0"/>
                <a:cs typeface="Calibri" panose="020F0502020204030204" pitchFamily="34" charset="0"/>
              </a:rPr>
              <a:t>:</a:t>
            </a:r>
          </a:p>
          <a:p>
            <a:pPr>
              <a:lnSpc>
                <a:spcPct val="120000"/>
              </a:lnSpc>
              <a:spcBef>
                <a:spcPts val="0"/>
              </a:spcBef>
              <a:spcAft>
                <a:spcPts val="0"/>
              </a:spcAft>
              <a:buFont typeface="Wingdings" panose="05000000000000000000" pitchFamily="2" charset="2"/>
              <a:buChar char="§"/>
              <a:defRPr/>
            </a:pPr>
            <a:r>
              <a:rPr lang="es-ES" altLang="en-US" sz="9600" dirty="0">
                <a:solidFill>
                  <a:schemeClr val="tx1"/>
                </a:solidFill>
                <a:latin typeface="Calibri" panose="020F0502020204030204" pitchFamily="34" charset="0"/>
                <a:cs typeface="Calibri" panose="020F0502020204030204" pitchFamily="34" charset="0"/>
              </a:rPr>
              <a:t>Tanto para el cuerpo como para la mente</a:t>
            </a:r>
          </a:p>
          <a:p>
            <a:pPr>
              <a:lnSpc>
                <a:spcPct val="120000"/>
              </a:lnSpc>
              <a:spcBef>
                <a:spcPts val="0"/>
              </a:spcBef>
              <a:spcAft>
                <a:spcPts val="0"/>
              </a:spcAft>
              <a:buFont typeface="Arial" charset="0"/>
              <a:buChar char="•"/>
              <a:defRPr/>
            </a:pPr>
            <a:r>
              <a:rPr lang="es-ES" altLang="en-US" sz="9600" dirty="0">
                <a:solidFill>
                  <a:schemeClr val="tx1"/>
                </a:solidFill>
                <a:latin typeface="Calibri" panose="020F0502020204030204" pitchFamily="34" charset="0"/>
                <a:cs typeface="Calibri" panose="020F0502020204030204" pitchFamily="34" charset="0"/>
              </a:rPr>
              <a:t>Relacionado con el enfoque de la sesión</a:t>
            </a:r>
          </a:p>
          <a:p>
            <a:pPr>
              <a:lnSpc>
                <a:spcPct val="120000"/>
              </a:lnSpc>
              <a:spcBef>
                <a:spcPts val="0"/>
              </a:spcBef>
              <a:spcAft>
                <a:spcPts val="0"/>
              </a:spcAft>
              <a:buFont typeface="Arial" charset="0"/>
              <a:buChar char="•"/>
              <a:defRPr/>
            </a:pPr>
            <a:r>
              <a:rPr lang="es-ES" altLang="en-US" sz="9600" dirty="0">
                <a:solidFill>
                  <a:schemeClr val="tx1"/>
                </a:solidFill>
                <a:latin typeface="Calibri" panose="020F0502020204030204" pitchFamily="34" charset="0"/>
                <a:cs typeface="Calibri" panose="020F0502020204030204" pitchFamily="34" charset="0"/>
              </a:rPr>
              <a:t>Ejercicios</a:t>
            </a:r>
          </a:p>
          <a:p>
            <a:pPr lvl="1">
              <a:lnSpc>
                <a:spcPct val="120000"/>
              </a:lnSpc>
              <a:spcBef>
                <a:spcPts val="0"/>
              </a:spcBef>
              <a:spcAft>
                <a:spcPts val="0"/>
              </a:spcAft>
              <a:buFont typeface="Arial" charset="0"/>
              <a:buChar char="–"/>
              <a:defRPr/>
            </a:pPr>
            <a:r>
              <a:rPr lang="es-ES" altLang="en-US" sz="9600" dirty="0">
                <a:solidFill>
                  <a:schemeClr val="tx1"/>
                </a:solidFill>
                <a:latin typeface="Calibri" panose="020F0502020204030204" pitchFamily="34" charset="0"/>
                <a:cs typeface="Calibri" panose="020F0502020204030204" pitchFamily="34" charset="0"/>
              </a:rPr>
              <a:t>Cantidad de ejercicios / actividades</a:t>
            </a:r>
          </a:p>
          <a:p>
            <a:pPr lvl="1">
              <a:lnSpc>
                <a:spcPct val="120000"/>
              </a:lnSpc>
              <a:spcBef>
                <a:spcPts val="0"/>
              </a:spcBef>
              <a:spcAft>
                <a:spcPts val="0"/>
              </a:spcAft>
              <a:buFont typeface="Arial" charset="0"/>
              <a:buChar char="–"/>
              <a:defRPr/>
            </a:pPr>
            <a:r>
              <a:rPr lang="es-ES" altLang="en-US" sz="9600" dirty="0">
                <a:solidFill>
                  <a:schemeClr val="tx1"/>
                </a:solidFill>
                <a:latin typeface="Calibri" panose="020F0502020204030204" pitchFamily="34" charset="0"/>
                <a:cs typeface="Calibri" panose="020F0502020204030204" pitchFamily="34" charset="0"/>
              </a:rPr>
              <a:t>Tipos que benefician y NO dañan</a:t>
            </a:r>
          </a:p>
          <a:p>
            <a:pPr lvl="1">
              <a:lnSpc>
                <a:spcPct val="120000"/>
              </a:lnSpc>
              <a:spcBef>
                <a:spcPts val="0"/>
              </a:spcBef>
              <a:spcAft>
                <a:spcPts val="0"/>
              </a:spcAft>
              <a:buFont typeface="Arial" charset="0"/>
              <a:buChar char="–"/>
              <a:defRPr/>
            </a:pPr>
            <a:r>
              <a:rPr lang="es-ES" altLang="en-US" sz="9600" dirty="0">
                <a:solidFill>
                  <a:schemeClr val="tx1"/>
                </a:solidFill>
                <a:latin typeface="Calibri" panose="020F0502020204030204" pitchFamily="34" charset="0"/>
                <a:cs typeface="Calibri" panose="020F0502020204030204" pitchFamily="34" charset="0"/>
              </a:rPr>
              <a:t>Para todos los grupos musculares / articulaciones</a:t>
            </a:r>
          </a:p>
          <a:p>
            <a:pPr>
              <a:lnSpc>
                <a:spcPct val="120000"/>
              </a:lnSpc>
              <a:spcBef>
                <a:spcPts val="0"/>
              </a:spcBef>
              <a:spcAft>
                <a:spcPts val="0"/>
              </a:spcAft>
              <a:buFont typeface="Arial" charset="0"/>
              <a:buChar char="•"/>
              <a:defRPr/>
            </a:pPr>
            <a:r>
              <a:rPr lang="es-ES" altLang="en-US" sz="9600" dirty="0">
                <a:solidFill>
                  <a:schemeClr val="tx1"/>
                </a:solidFill>
                <a:latin typeface="Calibri" panose="020F0502020204030204" pitchFamily="34" charset="0"/>
                <a:cs typeface="Calibri" panose="020F0502020204030204" pitchFamily="34" charset="0"/>
              </a:rPr>
              <a:t>Ejercicios / Estiramiento</a:t>
            </a:r>
          </a:p>
          <a:p>
            <a:pPr lvl="1">
              <a:lnSpc>
                <a:spcPct val="120000"/>
              </a:lnSpc>
              <a:spcBef>
                <a:spcPts val="0"/>
              </a:spcBef>
              <a:spcAft>
                <a:spcPts val="0"/>
              </a:spcAft>
              <a:buFont typeface="Arial" charset="0"/>
              <a:buChar char="–"/>
              <a:defRPr/>
            </a:pPr>
            <a:r>
              <a:rPr lang="es-ES" altLang="en-US" sz="9600" dirty="0">
                <a:solidFill>
                  <a:schemeClr val="tx1"/>
                </a:solidFill>
                <a:latin typeface="Calibri" panose="020F0502020204030204" pitchFamily="34" charset="0"/>
                <a:cs typeface="Calibri" panose="020F0502020204030204" pitchFamily="34" charset="0"/>
              </a:rPr>
              <a:t>Sencillo</a:t>
            </a:r>
          </a:p>
          <a:p>
            <a:pPr lvl="1">
              <a:lnSpc>
                <a:spcPct val="120000"/>
              </a:lnSpc>
              <a:spcBef>
                <a:spcPts val="0"/>
              </a:spcBef>
              <a:spcAft>
                <a:spcPts val="0"/>
              </a:spcAft>
              <a:buFont typeface="Arial" charset="0"/>
              <a:buChar char="–"/>
              <a:defRPr/>
            </a:pPr>
            <a:r>
              <a:rPr lang="es-ES" altLang="en-US" sz="9600" dirty="0">
                <a:solidFill>
                  <a:schemeClr val="tx1"/>
                </a:solidFill>
                <a:latin typeface="Calibri" panose="020F0502020204030204" pitchFamily="34" charset="0"/>
                <a:cs typeface="Calibri" panose="020F0502020204030204" pitchFamily="34" charset="0"/>
              </a:rPr>
              <a:t>Sin botar</a:t>
            </a:r>
            <a:r>
              <a:rPr lang="en-US" altLang="en-US" sz="9600" dirty="0">
                <a:solidFill>
                  <a:schemeClr val="tx1"/>
                </a:solidFill>
                <a:latin typeface="Calibri" panose="020F0502020204030204" pitchFamily="34" charset="0"/>
                <a:cs typeface="Calibri" panose="020F0502020204030204" pitchFamily="34" charset="0"/>
              </a:rPr>
              <a:t>; </a:t>
            </a:r>
            <a:r>
              <a:rPr lang="es-ES" altLang="en-US" sz="9600" dirty="0">
                <a:solidFill>
                  <a:schemeClr val="tx1"/>
                </a:solidFill>
                <a:latin typeface="Calibri" panose="020F0502020204030204" pitchFamily="34" charset="0"/>
                <a:cs typeface="Calibri" panose="020F0502020204030204" pitchFamily="34" charset="0"/>
              </a:rPr>
              <a:t>Trabajo en pareja es beneficioso</a:t>
            </a:r>
          </a:p>
          <a:p>
            <a:pPr>
              <a:lnSpc>
                <a:spcPct val="120000"/>
              </a:lnSpc>
              <a:spcBef>
                <a:spcPts val="0"/>
              </a:spcBef>
              <a:spcAft>
                <a:spcPts val="0"/>
              </a:spcAft>
              <a:buFont typeface="Arial" charset="0"/>
              <a:buChar char="•"/>
              <a:defRPr/>
            </a:pPr>
            <a:r>
              <a:rPr lang="es-ES" altLang="en-US" sz="9600" dirty="0">
                <a:solidFill>
                  <a:schemeClr val="tx1"/>
                </a:solidFill>
                <a:latin typeface="Calibri" panose="020F0502020204030204" pitchFamily="34" charset="0"/>
                <a:cs typeface="Calibri" panose="020F0502020204030204" pitchFamily="34" charset="0"/>
              </a:rPr>
              <a:t>juegos sencillos</a:t>
            </a:r>
            <a:endParaRPr lang="en-US" altLang="en-US" sz="9600" dirty="0">
              <a:solidFill>
                <a:schemeClr val="tx1"/>
              </a:solidFill>
              <a:latin typeface="Calibri" panose="020F0502020204030204" pitchFamily="34" charset="0"/>
              <a:cs typeface="Calibri" panose="020F0502020204030204" pitchFamily="34" charset="0"/>
            </a:endParaRPr>
          </a:p>
          <a:p>
            <a:pPr>
              <a:lnSpc>
                <a:spcPct val="120000"/>
              </a:lnSpc>
              <a:spcBef>
                <a:spcPts val="0"/>
              </a:spcBef>
              <a:spcAft>
                <a:spcPts val="0"/>
              </a:spcAft>
              <a:buFont typeface="Arial" charset="0"/>
              <a:buChar char="•"/>
              <a:defRPr/>
            </a:pPr>
            <a:r>
              <a:rPr lang="es-ES" altLang="en-US" sz="9600" dirty="0">
                <a:solidFill>
                  <a:schemeClr val="tx1"/>
                </a:solidFill>
                <a:latin typeface="Calibri" panose="020F0502020204030204" pitchFamily="34" charset="0"/>
                <a:cs typeface="Calibri" panose="020F0502020204030204" pitchFamily="34" charset="0"/>
              </a:rPr>
              <a:t>Los calentamientos deberían ser “dinámicos”. </a:t>
            </a:r>
            <a:endParaRPr lang="en-AU" altLang="en-US" sz="9600" dirty="0">
              <a:solidFill>
                <a:schemeClr val="tx1"/>
              </a:solidFill>
              <a:latin typeface="Calibri" panose="020F0502020204030204" pitchFamily="34" charset="0"/>
              <a:cs typeface="Calibri" panose="020F0502020204030204" pitchFamily="34" charset="0"/>
            </a:endParaRPr>
          </a:p>
          <a:p>
            <a:pPr>
              <a:lnSpc>
                <a:spcPct val="120000"/>
              </a:lnSpc>
              <a:spcBef>
                <a:spcPts val="0"/>
              </a:spcBef>
              <a:spcAft>
                <a:spcPts val="0"/>
              </a:spcAft>
            </a:pPr>
            <a:endParaRPr lang="en-GB" dirty="0"/>
          </a:p>
        </p:txBody>
      </p:sp>
    </p:spTree>
    <p:extLst>
      <p:ext uri="{BB962C8B-B14F-4D97-AF65-F5344CB8AC3E}">
        <p14:creationId xmlns:p14="http://schemas.microsoft.com/office/powerpoint/2010/main" val="3079529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81890"/>
            <a:ext cx="12192000" cy="757291"/>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712269" y="1600200"/>
            <a:ext cx="10924673" cy="3484418"/>
          </a:xfrm>
        </p:spPr>
        <p:txBody>
          <a:bodyPr>
            <a:no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Juego de equipos reducidos:</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Relacionado con la sesión anterior; ¿Los jugadores han retenido los conocimientos?</a:t>
            </a:r>
          </a:p>
          <a:p>
            <a:pPr marL="0" indent="0">
              <a:spcBef>
                <a:spcPts val="0"/>
              </a:spcBef>
              <a:spcAft>
                <a:spcPts val="0"/>
              </a:spcAft>
              <a:buNone/>
            </a:pPr>
            <a:r>
              <a:rPr lang="en-GB" sz="2400" dirty="0">
                <a:latin typeface="Calibri" panose="020F0502020204030204" pitchFamily="34" charset="0"/>
                <a:cs typeface="Calibri" panose="020F0502020204030204" pitchFamily="34" charset="0"/>
              </a:rPr>
              <a:t>				-O-</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Para introducir algo nuevo; puede que el entrenador se aparte para observar y evaluar los conocimientos y las capacidades de los jugadores</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Puede formar parte del calentamiento</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Debe tener unas normas claras</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Es una manera de involucrar a todos en la sesión inmediatamente, y para que disfruten de ella.</a:t>
            </a:r>
          </a:p>
        </p:txBody>
      </p:sp>
    </p:spTree>
    <p:extLst>
      <p:ext uri="{BB962C8B-B14F-4D97-AF65-F5344CB8AC3E}">
        <p14:creationId xmlns:p14="http://schemas.microsoft.com/office/powerpoint/2010/main" val="2607141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33022"/>
            <a:ext cx="12192000" cy="649956"/>
          </a:xfrm>
        </p:spPr>
        <p:txBody>
          <a:bodyPr/>
          <a:lstStyle/>
          <a:p>
            <a:pPr algn="ctr"/>
            <a:r>
              <a:rPr lang="es-ES" sz="3600" cap="none" dirty="0">
                <a:latin typeface="Calibri" panose="020F0502020204030204" pitchFamily="34" charset="0"/>
                <a:cs typeface="Calibri" panose="020F0502020204030204" pitchFamily="34" charset="0"/>
              </a:rPr>
              <a:t>Planificación y Evaluación</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686601" y="1188856"/>
            <a:ext cx="11027343" cy="4114800"/>
          </a:xfrm>
        </p:spPr>
        <p:txBody>
          <a:bodyPr>
            <a:noAutofit/>
          </a:bodyPr>
          <a:lstStyle/>
          <a:p>
            <a:pPr marL="0" indent="0">
              <a:spcBef>
                <a:spcPts val="0"/>
              </a:spcBef>
              <a:spcAft>
                <a:spcPts val="0"/>
              </a:spcAft>
              <a:buNone/>
            </a:pPr>
            <a:r>
              <a:rPr lang="es-ES" sz="2400" b="1" dirty="0">
                <a:latin typeface="Calibri" panose="020F0502020204030204" pitchFamily="34" charset="0"/>
                <a:cs typeface="Calibri" panose="020F0502020204030204" pitchFamily="34" charset="0"/>
              </a:rPr>
              <a:t>Desarrollo de las habilidades:</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La clave está en las progresiones</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Los jugadores necesitan tener éxito</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Identifica sus capacidades y empieza en un nivel adecuado</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Subir la dificultad poco a poco</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Desafíales, pero no tengas miedo de bajar el nivel si hacen demasiados fallos, es decir no tienen éxito</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Técnica – la capacidad de replicar una acción</a:t>
            </a:r>
          </a:p>
          <a:p>
            <a:pPr>
              <a:spcBef>
                <a:spcPts val="0"/>
              </a:spcBef>
              <a:spcAft>
                <a:spcPts val="0"/>
              </a:spcAft>
              <a:buFont typeface="Wingdings" panose="05000000000000000000" pitchFamily="2" charset="2"/>
              <a:buChar char="§"/>
            </a:pPr>
            <a:r>
              <a:rPr lang="es-ES" sz="2400" dirty="0">
                <a:latin typeface="Calibri" panose="020F0502020204030204" pitchFamily="34" charset="0"/>
                <a:cs typeface="Calibri" panose="020F0502020204030204" pitchFamily="34" charset="0"/>
              </a:rPr>
              <a:t>Habilidad – la capacidad de ejecutar una técnica bajo presión</a:t>
            </a:r>
            <a:r>
              <a:rPr lang="en-GB"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007453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38900"/>
            <a:ext cx="12192000" cy="649956"/>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37410" y="1577012"/>
            <a:ext cx="11117179" cy="2738854"/>
          </a:xfrm>
        </p:spPr>
        <p:txBody>
          <a:bodyPr>
            <a:normAutofit/>
          </a:bodyPr>
          <a:lstStyle/>
          <a:p>
            <a:pPr marL="0" indent="0">
              <a:spcBef>
                <a:spcPts val="0"/>
              </a:spcBef>
              <a:spcAft>
                <a:spcPts val="0"/>
              </a:spcAft>
              <a:buNone/>
            </a:pPr>
            <a:r>
              <a:rPr lang="en-GB" sz="3200" b="1" dirty="0">
                <a:latin typeface="Calibri" panose="020F0502020204030204" pitchFamily="34" charset="0"/>
                <a:cs typeface="Calibri" panose="020F0502020204030204" pitchFamily="34" charset="0"/>
              </a:rPr>
              <a:t>Partido: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Debería ser relevante al desarrollo de las habilidades</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Premia la habilidad – no lo enfoques en marcar ensayos</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Manipula los números y el espacio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Con normas claras</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Considera tener algunos jugadores observando contigo</a:t>
            </a:r>
          </a:p>
          <a:p>
            <a:endParaRPr lang="en-GB" sz="1400" dirty="0"/>
          </a:p>
        </p:txBody>
      </p:sp>
    </p:spTree>
    <p:extLst>
      <p:ext uri="{BB962C8B-B14F-4D97-AF65-F5344CB8AC3E}">
        <p14:creationId xmlns:p14="http://schemas.microsoft.com/office/powerpoint/2010/main" val="847733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04446"/>
            <a:ext cx="12191999" cy="669836"/>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56660" y="1636762"/>
            <a:ext cx="11078678" cy="2705982"/>
          </a:xfrm>
        </p:spPr>
        <p:txBody>
          <a:bodyPr>
            <a:normAutofit/>
          </a:bodyPr>
          <a:lstStyle/>
          <a:p>
            <a:pPr marL="0" indent="0">
              <a:spcBef>
                <a:spcPts val="0"/>
              </a:spcBef>
              <a:spcAft>
                <a:spcPts val="0"/>
              </a:spcAft>
              <a:buNone/>
            </a:pPr>
            <a:r>
              <a:rPr lang="es-ES" sz="3200" dirty="0">
                <a:latin typeface="Calibri" panose="020F0502020204030204" pitchFamily="34" charset="0"/>
                <a:cs typeface="Calibri" panose="020F0502020204030204" pitchFamily="34" charset="0"/>
              </a:rPr>
              <a:t>Enfriamiento: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Volver a la temperatura corporal normal</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A un máximo de un 50% de intensidad de la actividad principal</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Dinámico</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También se puede incorporar un balón</a:t>
            </a:r>
          </a:p>
          <a:p>
            <a:pPr>
              <a:spcBef>
                <a:spcPts val="0"/>
              </a:spcBef>
              <a:spcAft>
                <a:spcPts val="0"/>
              </a:spcAft>
              <a:buFont typeface="Wingdings" panose="05000000000000000000" pitchFamily="2" charset="2"/>
              <a:buChar char="§"/>
            </a:pP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6359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25045"/>
            <a:ext cx="12192000" cy="649956"/>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625642" y="1570957"/>
            <a:ext cx="10924674" cy="4114800"/>
          </a:xfrm>
        </p:spPr>
        <p:txBody>
          <a:bodyPr>
            <a:norm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Evaluación:</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Breve</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Enfocada</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Haz preguntas</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Evalúa la sesión</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Evalúa tu entrenamiento</a:t>
            </a:r>
          </a:p>
        </p:txBody>
      </p:sp>
    </p:spTree>
    <p:extLst>
      <p:ext uri="{BB962C8B-B14F-4D97-AF65-F5344CB8AC3E}">
        <p14:creationId xmlns:p14="http://schemas.microsoft.com/office/powerpoint/2010/main" val="1284940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1" y="350154"/>
            <a:ext cx="12191999" cy="794183"/>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80724" y="1542010"/>
            <a:ext cx="11030551" cy="4233147"/>
          </a:xfrm>
        </p:spPr>
        <p:txBody>
          <a:bodyPr>
            <a:normAutofit lnSpcReduction="10000"/>
          </a:bodyPr>
          <a:lstStyle/>
          <a:p>
            <a:pPr marL="0" indent="0">
              <a:spcBef>
                <a:spcPts val="0"/>
              </a:spcBef>
              <a:spcAft>
                <a:spcPts val="0"/>
              </a:spcAft>
              <a:buNone/>
            </a:pPr>
            <a:r>
              <a:rPr lang="es-ES" sz="3500" b="1" dirty="0">
                <a:latin typeface="Calibri" panose="020F0502020204030204" pitchFamily="34" charset="0"/>
                <a:cs typeface="Calibri" panose="020F0502020204030204" pitchFamily="34" charset="0"/>
              </a:rPr>
              <a:t>Planificar una serie o una fase de entrenamientos:</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Planificación a medio plazo</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Apropiado al nivel de Desarrollo</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Apropiado a la época de la temporada</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Objetivos claros</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Evalúa cada sesión en relación con el plan</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No temas en cambiar el plan</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Evalúa al final de la fase de entrenamiento</a:t>
            </a:r>
          </a:p>
          <a:p>
            <a:pPr>
              <a:spcBef>
                <a:spcPts val="0"/>
              </a:spcBef>
              <a:spcAft>
                <a:spcPts val="0"/>
              </a:spcAft>
              <a:buFont typeface="Wingdings" panose="05000000000000000000" pitchFamily="2" charset="2"/>
              <a:buChar char="§"/>
            </a:pPr>
            <a:r>
              <a:rPr lang="es-ES" sz="3500" dirty="0">
                <a:latin typeface="Calibri" panose="020F0502020204030204" pitchFamily="34" charset="0"/>
                <a:cs typeface="Calibri" panose="020F0502020204030204" pitchFamily="34" charset="0"/>
              </a:rPr>
              <a:t>Vuelve a planificar</a:t>
            </a:r>
          </a:p>
          <a:p>
            <a:endParaRPr lang="en-GB" sz="1400" dirty="0"/>
          </a:p>
          <a:p>
            <a:endParaRPr lang="en-GB" sz="1400" dirty="0"/>
          </a:p>
        </p:txBody>
      </p:sp>
    </p:spTree>
    <p:extLst>
      <p:ext uri="{BB962C8B-B14F-4D97-AF65-F5344CB8AC3E}">
        <p14:creationId xmlns:p14="http://schemas.microsoft.com/office/powerpoint/2010/main" val="2919509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609600"/>
            <a:ext cx="12192000" cy="729582"/>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03722" y="1559293"/>
            <a:ext cx="11184555" cy="4831882"/>
          </a:xfrm>
        </p:spPr>
        <p:txBody>
          <a:bodyPr>
            <a:normAutofit lnSpcReduction="10000"/>
          </a:bodyPr>
          <a:lstStyle/>
          <a:p>
            <a:pPr marL="0" indent="0">
              <a:lnSpc>
                <a:spcPct val="110000"/>
              </a:lnSpc>
              <a:spcBef>
                <a:spcPts val="0"/>
              </a:spcBef>
              <a:spcAft>
                <a:spcPts val="0"/>
              </a:spcAft>
              <a:buNone/>
            </a:pPr>
            <a:r>
              <a:rPr lang="es-ES" sz="3200" b="1" dirty="0">
                <a:latin typeface="Calibri" panose="020F0502020204030204" pitchFamily="34" charset="0"/>
                <a:cs typeface="Calibri" panose="020F0502020204030204" pitchFamily="34" charset="0"/>
              </a:rPr>
              <a:t>Evaluación:</a:t>
            </a:r>
          </a:p>
          <a:p>
            <a:pPr>
              <a:lnSpc>
                <a:spcPct val="110000"/>
              </a:lnSpc>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Siempre se debería hacer según los objetivos del entrenamiento</a:t>
            </a:r>
          </a:p>
          <a:p>
            <a:pPr>
              <a:lnSpc>
                <a:spcPct val="110000"/>
              </a:lnSpc>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¿Se han logrado los objetivos? --- ¿completamente / en parte / nada?</a:t>
            </a:r>
          </a:p>
          <a:p>
            <a:pPr>
              <a:lnSpc>
                <a:spcPct val="110000"/>
              </a:lnSpc>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¿Qué factores han contribuido al éxito o fracaso en lograr las metas?</a:t>
            </a:r>
          </a:p>
          <a:p>
            <a:pPr>
              <a:lnSpc>
                <a:spcPct val="110000"/>
              </a:lnSpc>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Los jugadores han estado motivados / involucrados / receptivos?</a:t>
            </a:r>
          </a:p>
          <a:p>
            <a:pPr>
              <a:lnSpc>
                <a:spcPct val="110000"/>
              </a:lnSpc>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¿Cómo sabes que han aprendido que lo querías?</a:t>
            </a:r>
          </a:p>
          <a:p>
            <a:pPr>
              <a:lnSpc>
                <a:spcPct val="110000"/>
              </a:lnSpc>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¿Hace falta volver a ver algún aspecto de la sesión?</a:t>
            </a:r>
          </a:p>
          <a:p>
            <a:pPr marL="0" indent="0">
              <a:lnSpc>
                <a:spcPct val="110000"/>
              </a:lnSpc>
              <a:spcBef>
                <a:spcPts val="0"/>
              </a:spcBef>
              <a:spcAft>
                <a:spcPts val="0"/>
              </a:spcAft>
              <a:buNone/>
            </a:pPr>
            <a:endParaRPr lang="en-GB" sz="1800" b="1" dirty="0"/>
          </a:p>
        </p:txBody>
      </p:sp>
    </p:spTree>
    <p:extLst>
      <p:ext uri="{BB962C8B-B14F-4D97-AF65-F5344CB8AC3E}">
        <p14:creationId xmlns:p14="http://schemas.microsoft.com/office/powerpoint/2010/main" val="3371066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37598"/>
            <a:ext cx="12192000" cy="684810"/>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81263" y="1549667"/>
            <a:ext cx="11078677" cy="4290024"/>
          </a:xfrm>
        </p:spPr>
        <p:txBody>
          <a:bodyPr>
            <a:norm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Autoevaluación / Introspección</a:t>
            </a:r>
            <a:r>
              <a:rPr lang="es-ES" sz="3200" dirty="0">
                <a:latin typeface="Calibri" panose="020F0502020204030204" pitchFamily="34" charset="0"/>
                <a:cs typeface="Calibri" panose="020F0502020204030204" pitchFamily="34" charset="0"/>
              </a:rPr>
              <a:t>:</a:t>
            </a:r>
          </a:p>
          <a:p>
            <a:pPr marL="0" indent="0">
              <a:spcBef>
                <a:spcPts val="0"/>
              </a:spcBef>
              <a:spcAft>
                <a:spcPts val="0"/>
              </a:spcAft>
              <a:buNone/>
            </a:pPr>
            <a:r>
              <a:rPr lang="es-ES" sz="3200" dirty="0">
                <a:solidFill>
                  <a:schemeClr val="tx1"/>
                </a:solidFill>
                <a:latin typeface="Calibri" panose="020F0502020204030204" pitchFamily="34" charset="0"/>
                <a:cs typeface="Calibri" panose="020F0502020204030204" pitchFamily="34" charset="0"/>
              </a:rPr>
              <a:t>La introspección es una parte imprescindible del papel y del desarrollo de un entrenador</a:t>
            </a:r>
          </a:p>
          <a:p>
            <a:pPr>
              <a:spcBef>
                <a:spcPts val="0"/>
              </a:spcBef>
              <a:spcAft>
                <a:spcPts val="0"/>
              </a:spcAft>
              <a:defRPr/>
            </a:pPr>
            <a:r>
              <a:rPr lang="es-ES" altLang="en-US" sz="3200" dirty="0">
                <a:solidFill>
                  <a:schemeClr val="tx1"/>
                </a:solidFill>
                <a:latin typeface="Calibri" panose="020F0502020204030204" pitchFamily="34" charset="0"/>
                <a:cs typeface="Calibri" panose="020F0502020204030204" pitchFamily="34" charset="0"/>
              </a:rPr>
              <a:t>“La introspección es una actividad mental. Sin embargo, para que tenga beneficio al entrenamiento, tiene que ser vinculada a la acción”.</a:t>
            </a:r>
          </a:p>
          <a:p>
            <a:pPr>
              <a:spcBef>
                <a:spcPts val="0"/>
              </a:spcBef>
              <a:spcAft>
                <a:spcPts val="0"/>
              </a:spcAft>
              <a:defRPr/>
            </a:pPr>
            <a:r>
              <a:rPr lang="es-ES" altLang="en-US" sz="3200" dirty="0">
                <a:solidFill>
                  <a:schemeClr val="tx1"/>
                </a:solidFill>
                <a:latin typeface="Calibri" panose="020F0502020204030204" pitchFamily="34" charset="0"/>
                <a:cs typeface="Calibri" panose="020F0502020204030204" pitchFamily="34" charset="0"/>
              </a:rPr>
              <a:t>Se puede ver la introspección como un circulo continuo</a:t>
            </a:r>
          </a:p>
          <a:p>
            <a:pPr marL="0" indent="0">
              <a:buNone/>
            </a:pPr>
            <a:endParaRPr lang="en-GB" sz="1800" dirty="0"/>
          </a:p>
        </p:txBody>
      </p:sp>
    </p:spTree>
    <p:extLst>
      <p:ext uri="{BB962C8B-B14F-4D97-AF65-F5344CB8AC3E}">
        <p14:creationId xmlns:p14="http://schemas.microsoft.com/office/powerpoint/2010/main" val="2069876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51481"/>
            <a:ext cx="12192000" cy="766474"/>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32598" y="1615907"/>
            <a:ext cx="11126804" cy="4114800"/>
          </a:xfrm>
        </p:spPr>
        <p:txBody>
          <a:bodyPr>
            <a:noAutofit/>
          </a:bodyPr>
          <a:lstStyle/>
          <a:p>
            <a:pPr marL="0" indent="0">
              <a:spcBef>
                <a:spcPts val="0"/>
              </a:spcBef>
              <a:spcAft>
                <a:spcPts val="0"/>
              </a:spcAft>
              <a:buNone/>
              <a:defRPr/>
            </a:pPr>
            <a:r>
              <a:rPr lang="es-ES" altLang="en-US" sz="3200" b="1" dirty="0">
                <a:solidFill>
                  <a:schemeClr val="tx1"/>
                </a:solidFill>
                <a:latin typeface="Calibri" panose="020F0502020204030204" pitchFamily="34" charset="0"/>
                <a:cs typeface="Calibri" panose="020F0502020204030204" pitchFamily="34" charset="0"/>
              </a:rPr>
              <a:t>Métodos para la introspección:</a:t>
            </a:r>
          </a:p>
          <a:p>
            <a:pPr>
              <a:spcBef>
                <a:spcPts val="0"/>
              </a:spcBef>
              <a:spcAft>
                <a:spcPts val="0"/>
              </a:spcAft>
              <a:buFont typeface="Wingdings" panose="05000000000000000000" pitchFamily="2" charset="2"/>
              <a:buChar char="§"/>
              <a:defRPr/>
            </a:pPr>
            <a:r>
              <a:rPr lang="es-ES" altLang="en-US" sz="3200" dirty="0">
                <a:solidFill>
                  <a:schemeClr val="tx1"/>
                </a:solidFill>
                <a:latin typeface="Calibri" panose="020F0502020204030204" pitchFamily="34" charset="0"/>
                <a:cs typeface="Calibri" panose="020F0502020204030204" pitchFamily="34" charset="0"/>
              </a:rPr>
              <a:t>Mantenga un diario de entrenador completo</a:t>
            </a:r>
          </a:p>
          <a:p>
            <a:pPr>
              <a:spcBef>
                <a:spcPts val="0"/>
              </a:spcBef>
              <a:spcAft>
                <a:spcPts val="0"/>
              </a:spcAft>
              <a:buFont typeface="Wingdings" panose="05000000000000000000" pitchFamily="2" charset="2"/>
              <a:buChar char="§"/>
              <a:defRPr/>
            </a:pPr>
            <a:r>
              <a:rPr lang="es-ES" altLang="en-US" sz="3200" dirty="0">
                <a:solidFill>
                  <a:schemeClr val="tx1"/>
                </a:solidFill>
                <a:latin typeface="Calibri" panose="020F0502020204030204" pitchFamily="34" charset="0"/>
                <a:cs typeface="Calibri" panose="020F0502020204030204" pitchFamily="34" charset="0"/>
              </a:rPr>
              <a:t>Tutoría</a:t>
            </a:r>
          </a:p>
          <a:p>
            <a:pPr>
              <a:spcBef>
                <a:spcPts val="0"/>
              </a:spcBef>
              <a:spcAft>
                <a:spcPts val="0"/>
              </a:spcAft>
              <a:buFont typeface="Wingdings" panose="05000000000000000000" pitchFamily="2" charset="2"/>
              <a:buChar char="§"/>
              <a:defRPr/>
            </a:pPr>
            <a:r>
              <a:rPr lang="es-ES" altLang="en-US" sz="3200" dirty="0">
                <a:solidFill>
                  <a:schemeClr val="tx1"/>
                </a:solidFill>
                <a:latin typeface="Calibri" panose="020F0502020204030204" pitchFamily="34" charset="0"/>
                <a:cs typeface="Calibri" panose="020F0502020204030204" pitchFamily="34" charset="0"/>
              </a:rPr>
              <a:t>Autoevaluación y autocritica del vídeo</a:t>
            </a:r>
          </a:p>
          <a:p>
            <a:pPr>
              <a:spcBef>
                <a:spcPts val="0"/>
              </a:spcBef>
              <a:spcAft>
                <a:spcPts val="0"/>
              </a:spcAft>
              <a:buFont typeface="Wingdings" panose="05000000000000000000" pitchFamily="2" charset="2"/>
              <a:buChar char="§"/>
              <a:defRPr/>
            </a:pPr>
            <a:r>
              <a:rPr lang="es-ES" altLang="en-US" sz="3200" dirty="0">
                <a:solidFill>
                  <a:schemeClr val="tx1"/>
                </a:solidFill>
                <a:latin typeface="Calibri" panose="020F0502020204030204" pitchFamily="34" charset="0"/>
                <a:cs typeface="Calibri" panose="020F0502020204030204" pitchFamily="34" charset="0"/>
              </a:rPr>
              <a:t>“Los entrenadores eficaces asumen la responsabilidad por su eficacia”</a:t>
            </a:r>
          </a:p>
        </p:txBody>
      </p:sp>
    </p:spTree>
    <p:extLst>
      <p:ext uri="{BB962C8B-B14F-4D97-AF65-F5344CB8AC3E}">
        <p14:creationId xmlns:p14="http://schemas.microsoft.com/office/powerpoint/2010/main" val="3398473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449344" y="0"/>
            <a:ext cx="11293312" cy="6555513"/>
          </a:xfrm>
          <a:prstGeom prst="rect">
            <a:avLst/>
          </a:prstGeom>
          <a:noFill/>
          <a:ln>
            <a:noFill/>
          </a:ln>
        </p:spPr>
        <p:txBody>
          <a:bodyPr wrap="square" rtlCol="0" anchor="ctr" anchorCtr="1">
            <a:spAutoFit/>
          </a:bodyPr>
          <a:lstStyle/>
          <a:p>
            <a:pPr>
              <a:lnSpc>
                <a:spcPct val="80000"/>
              </a:lnSpc>
            </a:pPr>
            <a:endParaRPr lang="en-AU" altLang="en-US" sz="2800" dirty="0">
              <a:solidFill>
                <a:schemeClr val="bg1"/>
              </a:solidFill>
            </a:endParaRPr>
          </a:p>
          <a:p>
            <a:pPr algn="ctr">
              <a:lnSpc>
                <a:spcPct val="80000"/>
              </a:lnSpc>
            </a:pPr>
            <a:r>
              <a:rPr lang="es-ES" altLang="en-US" sz="4000" b="1" dirty="0">
                <a:ln w="0"/>
                <a:latin typeface="Calibri" panose="020F0502020204030204" pitchFamily="34" charset="0"/>
                <a:cs typeface="Calibri" panose="020F0502020204030204" pitchFamily="34" charset="0"/>
              </a:rPr>
              <a:t>El Código de Conducta </a:t>
            </a:r>
            <a:r>
              <a:rPr lang="en-US" altLang="en-US" sz="4000" b="1" dirty="0">
                <a:ln w="0"/>
                <a:latin typeface="Calibri" panose="020F0502020204030204" pitchFamily="34" charset="0"/>
                <a:cs typeface="Calibri" panose="020F0502020204030204" pitchFamily="34" charset="0"/>
              </a:rPr>
              <a:t>de </a:t>
            </a:r>
            <a:r>
              <a:rPr lang="es-ES" altLang="en-US" sz="4000" b="1" dirty="0">
                <a:ln w="0"/>
                <a:latin typeface="Calibri" panose="020F0502020204030204" pitchFamily="34" charset="0"/>
                <a:cs typeface="Calibri" panose="020F0502020204030204" pitchFamily="34" charset="0"/>
              </a:rPr>
              <a:t>un Entrenador</a:t>
            </a:r>
          </a:p>
          <a:p>
            <a:pPr>
              <a:lnSpc>
                <a:spcPct val="80000"/>
              </a:lnSpc>
            </a:pPr>
            <a:endParaRPr lang="en-AU" altLang="en-US" sz="3200" b="1" u="sng" dirty="0">
              <a:ln w="0"/>
              <a:effectLst>
                <a:outerShdw blurRad="38100" dist="19050" dir="2700000" algn="tl" rotWithShape="0">
                  <a:schemeClr val="dk1">
                    <a:alpha val="40000"/>
                  </a:schemeClr>
                </a:outerShdw>
              </a:effectLst>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Desincentiva de forma activa el juego sucio o que va en contra del reglamento.</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Maximiza la participación y diversión mientras evitas usar demasiado al jugador talentoso.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Ten en cuenta la salud, seguridad y bienestar de los jugadores.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Demuestra preocupación (tu deber de diligencia) a las personas enfermas o lesionadas.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Asegura que todos jueguen dentro de las leyes.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Trata de desarrollar el carácter además de las habilidades.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08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335954"/>
            <a:ext cx="12192000" cy="863456"/>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529390" y="1424539"/>
            <a:ext cx="10972800" cy="4261218"/>
          </a:xfrm>
        </p:spPr>
        <p:txBody>
          <a:bodyPr>
            <a:no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Aspectos de la Introspección[1]:</a:t>
            </a:r>
          </a:p>
          <a:p>
            <a:pPr marL="0" indent="0">
              <a:spcBef>
                <a:spcPts val="0"/>
              </a:spcBef>
              <a:spcAft>
                <a:spcPts val="0"/>
              </a:spcAft>
              <a:buNone/>
            </a:pPr>
            <a:endParaRPr lang="es-ES" sz="1600" b="1" dirty="0">
              <a:latin typeface="Calibri" panose="020F0502020204030204" pitchFamily="34" charset="0"/>
              <a:cs typeface="Calibri" panose="020F0502020204030204" pitchFamily="34" charset="0"/>
            </a:endParaRPr>
          </a:p>
          <a:p>
            <a:pPr marL="0" indent="0">
              <a:spcBef>
                <a:spcPts val="0"/>
              </a:spcBef>
              <a:spcAft>
                <a:spcPts val="0"/>
              </a:spcAft>
              <a:buNone/>
            </a:pPr>
            <a:r>
              <a:rPr lang="es-ES" sz="2400" b="1" dirty="0">
                <a:latin typeface="Calibri" panose="020F0502020204030204" pitchFamily="34" charset="0"/>
                <a:cs typeface="Calibri" panose="020F0502020204030204" pitchFamily="34" charset="0"/>
              </a:rPr>
              <a:t>Gestión</a:t>
            </a:r>
          </a:p>
          <a:p>
            <a:pPr>
              <a:spcBef>
                <a:spcPts val="0"/>
              </a:spcBef>
              <a:spcAft>
                <a:spcPts val="0"/>
              </a:spcAft>
              <a:buFont typeface="Wingdings" panose="05000000000000000000" pitchFamily="2" charset="2"/>
              <a:buChar char="§"/>
            </a:pPr>
            <a:r>
              <a:rPr lang="es-ES" sz="2400" dirty="0">
                <a:solidFill>
                  <a:schemeClr val="tx1"/>
                </a:solidFill>
                <a:latin typeface="Calibri" panose="020F0502020204030204" pitchFamily="34" charset="0"/>
                <a:cs typeface="Calibri" panose="020F0502020204030204" pitchFamily="34" charset="0"/>
              </a:rPr>
              <a:t>¿Mi planificación ha sido eficaz?</a:t>
            </a:r>
          </a:p>
          <a:p>
            <a:pPr>
              <a:spcBef>
                <a:spcPts val="0"/>
              </a:spcBef>
              <a:spcAft>
                <a:spcPts val="0"/>
              </a:spcAft>
              <a:buFont typeface="Wingdings" panose="05000000000000000000" pitchFamily="2" charset="2"/>
              <a:buChar char="§"/>
            </a:pPr>
            <a:r>
              <a:rPr lang="es-ES" sz="2400" dirty="0">
                <a:solidFill>
                  <a:schemeClr val="tx1"/>
                </a:solidFill>
                <a:latin typeface="Calibri" panose="020F0502020204030204" pitchFamily="34" charset="0"/>
                <a:cs typeface="Calibri" panose="020F0502020204030204" pitchFamily="34" charset="0"/>
              </a:rPr>
              <a:t>¿El entrenamiento empezó en hora?</a:t>
            </a:r>
          </a:p>
          <a:p>
            <a:pPr>
              <a:spcBef>
                <a:spcPts val="0"/>
              </a:spcBef>
              <a:spcAft>
                <a:spcPts val="0"/>
              </a:spcAft>
              <a:buFont typeface="Wingdings" panose="05000000000000000000" pitchFamily="2" charset="2"/>
              <a:buChar char="§"/>
            </a:pPr>
            <a:r>
              <a:rPr lang="es-ES" sz="2400" dirty="0">
                <a:solidFill>
                  <a:schemeClr val="tx1"/>
                </a:solidFill>
                <a:latin typeface="Calibri" panose="020F0502020204030204" pitchFamily="34" charset="0"/>
                <a:cs typeface="Calibri" panose="020F0502020204030204" pitchFamily="34" charset="0"/>
              </a:rPr>
              <a:t>¿El entrenamiento iba bien?</a:t>
            </a:r>
          </a:p>
          <a:p>
            <a:pPr>
              <a:spcBef>
                <a:spcPts val="0"/>
              </a:spcBef>
              <a:spcAft>
                <a:spcPts val="0"/>
              </a:spcAft>
              <a:buFont typeface="Wingdings" panose="05000000000000000000" pitchFamily="2" charset="2"/>
              <a:buChar char="§"/>
            </a:pPr>
            <a:r>
              <a:rPr lang="es-ES" sz="2400" dirty="0">
                <a:solidFill>
                  <a:schemeClr val="tx1"/>
                </a:solidFill>
                <a:latin typeface="Calibri" panose="020F0502020204030204" pitchFamily="34" charset="0"/>
                <a:cs typeface="Calibri" panose="020F0502020204030204" pitchFamily="34" charset="0"/>
              </a:rPr>
              <a:t>¿las transiciones entre las actividades fueron rápidas y eficaces?</a:t>
            </a:r>
          </a:p>
          <a:p>
            <a:pPr>
              <a:spcBef>
                <a:spcPts val="0"/>
              </a:spcBef>
              <a:spcAft>
                <a:spcPts val="0"/>
              </a:spcAft>
              <a:buFont typeface="Wingdings" panose="05000000000000000000" pitchFamily="2" charset="2"/>
              <a:buChar char="§"/>
            </a:pPr>
            <a:r>
              <a:rPr lang="es-ES" sz="2400" dirty="0">
                <a:solidFill>
                  <a:schemeClr val="tx1"/>
                </a:solidFill>
                <a:latin typeface="Calibri" panose="020F0502020204030204" pitchFamily="34" charset="0"/>
                <a:cs typeface="Calibri" panose="020F0502020204030204" pitchFamily="34" charset="0"/>
              </a:rPr>
              <a:t>¿Organicé la sesión para que siempre pudiera ver a los jugadores y observar cualquier problema?</a:t>
            </a:r>
          </a:p>
          <a:p>
            <a:pPr>
              <a:spcBef>
                <a:spcPts val="0"/>
              </a:spcBef>
              <a:spcAft>
                <a:spcPts val="0"/>
              </a:spcAft>
              <a:buFont typeface="Wingdings" panose="05000000000000000000" pitchFamily="2" charset="2"/>
              <a:buChar char="§"/>
            </a:pPr>
            <a:r>
              <a:rPr lang="es-ES" sz="2400" dirty="0">
                <a:solidFill>
                  <a:schemeClr val="tx1"/>
                </a:solidFill>
                <a:latin typeface="Calibri" panose="020F0502020204030204" pitchFamily="34" charset="0"/>
                <a:cs typeface="Calibri" panose="020F0502020204030204" pitchFamily="34" charset="0"/>
              </a:rPr>
              <a:t>¿Fui capaz de llamar la atención de los jugadores con facilidad cuando fue preciso?</a:t>
            </a:r>
          </a:p>
          <a:p>
            <a:pPr>
              <a:spcBef>
                <a:spcPts val="0"/>
              </a:spcBef>
              <a:spcAft>
                <a:spcPts val="0"/>
              </a:spcAft>
              <a:buFont typeface="Wingdings" panose="05000000000000000000" pitchFamily="2" charset="2"/>
              <a:buChar char="§"/>
            </a:pPr>
            <a:r>
              <a:rPr lang="es-ES" sz="2400" dirty="0">
                <a:solidFill>
                  <a:schemeClr val="tx1"/>
                </a:solidFill>
                <a:latin typeface="Calibri" panose="020F0502020204030204" pitchFamily="34" charset="0"/>
                <a:cs typeface="Calibri" panose="020F0502020204030204" pitchFamily="34" charset="0"/>
              </a:rPr>
              <a:t>¿Cerré la sesión dando a los jugadores la oportunidad de darme su </a:t>
            </a:r>
            <a:r>
              <a:rPr lang="es-ES" sz="2400" dirty="0" err="1">
                <a:solidFill>
                  <a:schemeClr val="tx1"/>
                </a:solidFill>
                <a:latin typeface="Calibri" panose="020F0502020204030204" pitchFamily="34" charset="0"/>
                <a:cs typeface="Calibri" panose="020F0502020204030204" pitchFamily="34" charset="0"/>
              </a:rPr>
              <a:t>feedback</a:t>
            </a:r>
            <a:r>
              <a:rPr lang="es-ES" sz="24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7943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42704"/>
            <a:ext cx="12191999" cy="649956"/>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654518" y="1395964"/>
            <a:ext cx="10905423" cy="4983162"/>
          </a:xfrm>
        </p:spPr>
        <p:txBody>
          <a:bodyPr>
            <a:normAutofit fontScale="92500" lnSpcReduction="10000"/>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Aspectos de la Introspección</a:t>
            </a:r>
            <a:r>
              <a:rPr lang="en-GB" sz="3200" b="1" dirty="0">
                <a:solidFill>
                  <a:schemeClr val="tx1"/>
                </a:solidFill>
                <a:latin typeface="Calibri" panose="020F0502020204030204" pitchFamily="34" charset="0"/>
                <a:cs typeface="Calibri" panose="020F0502020204030204" pitchFamily="34" charset="0"/>
              </a:rPr>
              <a:t>[2]:</a:t>
            </a:r>
          </a:p>
          <a:p>
            <a:pPr marL="0" indent="0">
              <a:spcBef>
                <a:spcPts val="0"/>
              </a:spcBef>
              <a:spcAft>
                <a:spcPts val="0"/>
              </a:spcAft>
              <a:buNone/>
            </a:pPr>
            <a:endParaRPr lang="en-GB" sz="1600" b="1" dirty="0">
              <a:solidFill>
                <a:schemeClr val="tx1"/>
              </a:solidFill>
              <a:latin typeface="Calibri" panose="020F0502020204030204" pitchFamily="34" charset="0"/>
              <a:cs typeface="Calibri" panose="020F0502020204030204" pitchFamily="34" charset="0"/>
            </a:endParaRPr>
          </a:p>
          <a:p>
            <a:pPr marL="0" indent="0">
              <a:spcBef>
                <a:spcPts val="0"/>
              </a:spcBef>
              <a:spcAft>
                <a:spcPts val="0"/>
              </a:spcAft>
              <a:buNone/>
            </a:pPr>
            <a:r>
              <a:rPr lang="es-ES" sz="3200" b="1" dirty="0">
                <a:solidFill>
                  <a:schemeClr val="tx1"/>
                </a:solidFill>
                <a:latin typeface="Calibri" panose="020F0502020204030204" pitchFamily="34" charset="0"/>
                <a:cs typeface="Calibri" panose="020F0502020204030204" pitchFamily="34" charset="0"/>
              </a:rPr>
              <a:t>Entrenar</a:t>
            </a:r>
          </a:p>
          <a:p>
            <a:pPr>
              <a:spcBef>
                <a:spcPts val="0"/>
              </a:spcBef>
              <a:spcAft>
                <a:spcPts val="0"/>
              </a:spcAft>
              <a:buFont typeface="Wingdings" panose="05000000000000000000" pitchFamily="2" charset="2"/>
              <a:buChar char="§"/>
              <a:defRPr/>
            </a:pPr>
            <a:r>
              <a:rPr lang="es-ES" sz="2600" dirty="0">
                <a:solidFill>
                  <a:schemeClr val="tx1"/>
                </a:solidFill>
                <a:latin typeface="Calibri" panose="020F0502020204030204" pitchFamily="34" charset="0"/>
                <a:cs typeface="Calibri" panose="020F0502020204030204" pitchFamily="34" charset="0"/>
              </a:rPr>
              <a:t>¿Cómo trato de enseñar algo nuevo? ¿Siempre utilizo los mismos métodos de enseñanza?</a:t>
            </a:r>
          </a:p>
          <a:p>
            <a:pPr>
              <a:spcBef>
                <a:spcPts val="0"/>
              </a:spcBef>
              <a:spcAft>
                <a:spcPts val="0"/>
              </a:spcAft>
              <a:buFont typeface="Wingdings" panose="05000000000000000000" pitchFamily="2" charset="2"/>
              <a:buChar char="§"/>
              <a:defRPr/>
            </a:pPr>
            <a:r>
              <a:rPr lang="es-ES" sz="2600" dirty="0">
                <a:solidFill>
                  <a:schemeClr val="tx1"/>
                </a:solidFill>
                <a:latin typeface="Calibri" panose="020F0502020204030204" pitchFamily="34" charset="0"/>
                <a:cs typeface="Calibri" panose="020F0502020204030204" pitchFamily="34" charset="0"/>
              </a:rPr>
              <a:t>Cuando enseño algo nuevo, ¿podría usar la interrogación de forma mas eficaz? ¿Qué tipo de pregunta debería hacer? ¿Son mas complicadas? o ¿son simplemente de “sí” y “no”?</a:t>
            </a:r>
          </a:p>
          <a:p>
            <a:pPr>
              <a:spcBef>
                <a:spcPts val="0"/>
              </a:spcBef>
              <a:spcAft>
                <a:spcPts val="0"/>
              </a:spcAft>
              <a:buFont typeface="Wingdings" panose="05000000000000000000" pitchFamily="2" charset="2"/>
              <a:buChar char="§"/>
              <a:defRPr/>
            </a:pPr>
            <a:r>
              <a:rPr lang="es-ES" sz="2600" dirty="0">
                <a:solidFill>
                  <a:schemeClr val="tx1"/>
                </a:solidFill>
                <a:latin typeface="Calibri" panose="020F0502020204030204" pitchFamily="34" charset="0"/>
                <a:cs typeface="Calibri" panose="020F0502020204030204" pitchFamily="34" charset="0"/>
              </a:rPr>
              <a:t>¿Mis explicaciones son precisas?</a:t>
            </a:r>
          </a:p>
          <a:p>
            <a:pPr>
              <a:spcBef>
                <a:spcPts val="0"/>
              </a:spcBef>
              <a:spcAft>
                <a:spcPts val="0"/>
              </a:spcAft>
              <a:buFont typeface="Wingdings" panose="05000000000000000000" pitchFamily="2" charset="2"/>
              <a:buChar char="§"/>
              <a:defRPr/>
            </a:pPr>
            <a:r>
              <a:rPr lang="es-ES" sz="2600" dirty="0">
                <a:solidFill>
                  <a:schemeClr val="tx1"/>
                </a:solidFill>
                <a:latin typeface="Calibri" panose="020F0502020204030204" pitchFamily="34" charset="0"/>
                <a:cs typeface="Calibri" panose="020F0502020204030204" pitchFamily="34" charset="0"/>
              </a:rPr>
              <a:t>¿Cómo puedo comprobar que me han entendido?</a:t>
            </a:r>
          </a:p>
          <a:p>
            <a:pPr>
              <a:spcBef>
                <a:spcPts val="0"/>
              </a:spcBef>
              <a:spcAft>
                <a:spcPts val="0"/>
              </a:spcAft>
              <a:buFont typeface="Wingdings" panose="05000000000000000000" pitchFamily="2" charset="2"/>
              <a:buChar char="§"/>
              <a:defRPr/>
            </a:pPr>
            <a:r>
              <a:rPr lang="es-ES" sz="2600" dirty="0">
                <a:solidFill>
                  <a:schemeClr val="tx1"/>
                </a:solidFill>
                <a:latin typeface="Calibri" panose="020F0502020204030204" pitchFamily="34" charset="0"/>
                <a:cs typeface="Calibri" panose="020F0502020204030204" pitchFamily="34" charset="0"/>
              </a:rPr>
              <a:t>¿Estoy creando una sobrecarga de información? ¿Hablo demasiado?</a:t>
            </a:r>
          </a:p>
          <a:p>
            <a:pPr>
              <a:spcBef>
                <a:spcPts val="0"/>
              </a:spcBef>
              <a:spcAft>
                <a:spcPts val="0"/>
              </a:spcAft>
              <a:buFont typeface="Wingdings" panose="05000000000000000000" pitchFamily="2" charset="2"/>
              <a:buChar char="§"/>
              <a:defRPr/>
            </a:pPr>
            <a:r>
              <a:rPr lang="es-ES" sz="2600" dirty="0">
                <a:solidFill>
                  <a:schemeClr val="tx1"/>
                </a:solidFill>
                <a:latin typeface="Calibri" panose="020F0502020204030204" pitchFamily="34" charset="0"/>
                <a:cs typeface="Calibri" panose="020F0502020204030204" pitchFamily="34" charset="0"/>
              </a:rPr>
              <a:t>¿Mis demostraciones son claras? ¿Podría usar otras personas en las demostraciones?</a:t>
            </a:r>
          </a:p>
          <a:p>
            <a:pPr>
              <a:spcBef>
                <a:spcPts val="0"/>
              </a:spcBef>
              <a:spcAft>
                <a:spcPts val="0"/>
              </a:spcAft>
              <a:buFont typeface="Wingdings" panose="05000000000000000000" pitchFamily="2" charset="2"/>
              <a:buChar char="§"/>
              <a:defRPr/>
            </a:pPr>
            <a:r>
              <a:rPr lang="es-ES" sz="2600" dirty="0">
                <a:solidFill>
                  <a:schemeClr val="tx1"/>
                </a:solidFill>
                <a:latin typeface="Calibri" panose="020F0502020204030204" pitchFamily="34" charset="0"/>
                <a:cs typeface="Calibri" panose="020F0502020204030204" pitchFamily="34" charset="0"/>
              </a:rPr>
              <a:t>¿Dejo bastante tiempo para que practiquen lo nuevo antes de intervenir y dar </a:t>
            </a:r>
            <a:r>
              <a:rPr lang="es-ES" sz="2600" dirty="0" err="1">
                <a:solidFill>
                  <a:schemeClr val="tx1"/>
                </a:solidFill>
                <a:latin typeface="Calibri" panose="020F0502020204030204" pitchFamily="34" charset="0"/>
                <a:cs typeface="Calibri" panose="020F0502020204030204" pitchFamily="34" charset="0"/>
              </a:rPr>
              <a:t>feedback</a:t>
            </a:r>
            <a:r>
              <a:rPr lang="es-ES" sz="2600" dirty="0">
                <a:solidFill>
                  <a:schemeClr val="tx1"/>
                </a:solidFill>
                <a:latin typeface="Calibri" panose="020F0502020204030204" pitchFamily="34" charset="0"/>
                <a:cs typeface="Calibri" panose="020F0502020204030204" pitchFamily="34" charset="0"/>
              </a:rPr>
              <a:t>?</a:t>
            </a:r>
          </a:p>
          <a:p>
            <a:pPr>
              <a:spcBef>
                <a:spcPts val="0"/>
              </a:spcBef>
              <a:spcAft>
                <a:spcPts val="0"/>
              </a:spcAft>
              <a:buFont typeface="Wingdings" panose="05000000000000000000" pitchFamily="2" charset="2"/>
              <a:buChar char="§"/>
              <a:defRPr/>
            </a:pPr>
            <a:r>
              <a:rPr lang="es-ES" sz="2600" dirty="0">
                <a:solidFill>
                  <a:schemeClr val="tx1"/>
                </a:solidFill>
                <a:latin typeface="Calibri" panose="020F0502020204030204" pitchFamily="34" charset="0"/>
                <a:cs typeface="Calibri" panose="020F0502020204030204" pitchFamily="34" charset="0"/>
              </a:rPr>
              <a:t>¿Ofrezco actividades desafiantes?</a:t>
            </a:r>
          </a:p>
          <a:p>
            <a:pPr marL="0" indent="0">
              <a:lnSpc>
                <a:spcPct val="80000"/>
              </a:lnSpc>
              <a:spcAft>
                <a:spcPts val="0"/>
              </a:spcAft>
              <a:buNone/>
              <a:defRPr/>
            </a:pPr>
            <a:endParaRPr lang="en-US" sz="1400" dirty="0">
              <a:solidFill>
                <a:schemeClr val="tx1"/>
              </a:solidFill>
            </a:endParaRPr>
          </a:p>
          <a:p>
            <a:pPr marL="0" indent="0">
              <a:buNone/>
            </a:pPr>
            <a:endParaRPr lang="en-GB" sz="1400" dirty="0">
              <a:solidFill>
                <a:schemeClr val="tx1"/>
              </a:solidFill>
            </a:endParaRPr>
          </a:p>
          <a:p>
            <a:endParaRPr lang="en-GB" sz="1400" dirty="0"/>
          </a:p>
        </p:txBody>
      </p:sp>
    </p:spTree>
    <p:extLst>
      <p:ext uri="{BB962C8B-B14F-4D97-AF65-F5344CB8AC3E}">
        <p14:creationId xmlns:p14="http://schemas.microsoft.com/office/powerpoint/2010/main" val="262007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519363"/>
            <a:ext cx="12192000" cy="649956"/>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471638" y="1489174"/>
            <a:ext cx="11046108" cy="4940502"/>
          </a:xfrm>
        </p:spPr>
        <p:txBody>
          <a:bodyPr>
            <a:norm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Aspectos de la Introspección</a:t>
            </a:r>
            <a:r>
              <a:rPr lang="en-GB" sz="3200" b="1" dirty="0">
                <a:latin typeface="Calibri" panose="020F0502020204030204" pitchFamily="34" charset="0"/>
                <a:cs typeface="Calibri" panose="020F0502020204030204" pitchFamily="34" charset="0"/>
              </a:rPr>
              <a:t>[3]:</a:t>
            </a:r>
          </a:p>
          <a:p>
            <a:pPr marL="0" indent="0">
              <a:spcBef>
                <a:spcPts val="0"/>
              </a:spcBef>
              <a:spcAft>
                <a:spcPts val="0"/>
              </a:spcAft>
              <a:buNone/>
            </a:pPr>
            <a:endParaRPr lang="en-GB" sz="1100" b="1" dirty="0">
              <a:latin typeface="Calibri" panose="020F0502020204030204" pitchFamily="34" charset="0"/>
              <a:cs typeface="Calibri" panose="020F0502020204030204" pitchFamily="34" charset="0"/>
            </a:endParaRPr>
          </a:p>
          <a:p>
            <a:pPr marL="0" indent="0">
              <a:spcBef>
                <a:spcPts val="0"/>
              </a:spcBef>
              <a:spcAft>
                <a:spcPts val="0"/>
              </a:spcAft>
              <a:buNone/>
              <a:defRPr/>
            </a:pPr>
            <a:r>
              <a:rPr lang="es-ES" altLang="en-US" sz="3200" b="1" dirty="0">
                <a:solidFill>
                  <a:schemeClr val="tx1"/>
                </a:solidFill>
                <a:latin typeface="Calibri" panose="020F0502020204030204" pitchFamily="34" charset="0"/>
                <a:cs typeface="Calibri" panose="020F0502020204030204" pitchFamily="34" charset="0"/>
              </a:rPr>
              <a:t>Comunicar </a:t>
            </a:r>
            <a:r>
              <a:rPr lang="es-ES" altLang="en-US" sz="1400" b="1" dirty="0">
                <a:solidFill>
                  <a:schemeClr val="tx1"/>
                </a:solidFill>
                <a:latin typeface="Calibri" panose="020F0502020204030204" pitchFamily="34" charset="0"/>
                <a:cs typeface="Calibri" panose="020F0502020204030204" pitchFamily="34" charset="0"/>
              </a:rPr>
              <a:t>– </a:t>
            </a:r>
            <a:r>
              <a:rPr lang="es-ES" altLang="en-US" sz="3200" b="1" dirty="0">
                <a:solidFill>
                  <a:schemeClr val="tx1"/>
                </a:solidFill>
                <a:latin typeface="Calibri" panose="020F0502020204030204" pitchFamily="34" charset="0"/>
                <a:cs typeface="Calibri" panose="020F0502020204030204" pitchFamily="34" charset="0"/>
              </a:rPr>
              <a:t>esta es la esencia de entrenar</a:t>
            </a:r>
            <a:endParaRPr lang="es-ES" altLang="en-US" sz="3200"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endParaRPr lang="en-US" altLang="en-US" sz="1400" dirty="0">
              <a:solidFill>
                <a:schemeClr val="tx1"/>
              </a:solidFill>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defRPr/>
            </a:pPr>
            <a:r>
              <a:rPr lang="en-US" altLang="en-US" sz="2400" dirty="0">
                <a:solidFill>
                  <a:schemeClr val="tx1"/>
                </a:solidFill>
                <a:latin typeface="Calibri" panose="020F0502020204030204" pitchFamily="34" charset="0"/>
                <a:cs typeface="Calibri" panose="020F0502020204030204" pitchFamily="34" charset="0"/>
              </a:rPr>
              <a:t>¿</a:t>
            </a:r>
            <a:r>
              <a:rPr lang="es-ES" altLang="en-US" sz="2400" dirty="0">
                <a:solidFill>
                  <a:schemeClr val="tx1"/>
                </a:solidFill>
                <a:latin typeface="Calibri" panose="020F0502020204030204" pitchFamily="34" charset="0"/>
                <a:cs typeface="Calibri" panose="020F0502020204030204" pitchFamily="34" charset="0"/>
              </a:rPr>
              <a:t>Qué tipo de comunicación verbal utilizo mas? ¿Utilizo las afirmaciones (dando información), las órdenes (mandando qué hacer), o las preguntas (pidiendo información)?</a:t>
            </a:r>
          </a:p>
          <a:p>
            <a:pPr>
              <a:spcBef>
                <a:spcPts val="0"/>
              </a:spcBef>
              <a:spcAft>
                <a:spcPts val="0"/>
              </a:spcAft>
              <a:buFont typeface="Wingdings" panose="05000000000000000000" pitchFamily="2" charset="2"/>
              <a:buChar char="§"/>
              <a:defRPr/>
            </a:pPr>
            <a:r>
              <a:rPr lang="es-ES" altLang="en-US" sz="2400" dirty="0">
                <a:solidFill>
                  <a:schemeClr val="tx1"/>
                </a:solidFill>
                <a:latin typeface="Calibri" panose="020F0502020204030204" pitchFamily="34" charset="0"/>
                <a:cs typeface="Calibri" panose="020F0502020204030204" pitchFamily="34" charset="0"/>
              </a:rPr>
              <a:t>¿Qué dice mi comunicación no verbal? ¿Mi tono de voz y lenguaje corporal encajan con mi mensaje verbal?</a:t>
            </a:r>
          </a:p>
          <a:p>
            <a:pPr>
              <a:spcBef>
                <a:spcPts val="0"/>
              </a:spcBef>
              <a:spcAft>
                <a:spcPts val="0"/>
              </a:spcAft>
              <a:buFont typeface="Wingdings" panose="05000000000000000000" pitchFamily="2" charset="2"/>
              <a:buChar char="§"/>
              <a:defRPr/>
            </a:pPr>
            <a:r>
              <a:rPr lang="es-ES" altLang="en-US" sz="2400" dirty="0">
                <a:solidFill>
                  <a:schemeClr val="tx1"/>
                </a:solidFill>
                <a:latin typeface="Calibri" panose="020F0502020204030204" pitchFamily="34" charset="0"/>
                <a:cs typeface="Calibri" panose="020F0502020204030204" pitchFamily="34" charset="0"/>
              </a:rPr>
              <a:t>¿Podría modificar mi comunicación a la situación y las necesidades de los jugadores?</a:t>
            </a:r>
          </a:p>
          <a:p>
            <a:pPr>
              <a:spcBef>
                <a:spcPts val="0"/>
              </a:spcBef>
              <a:spcAft>
                <a:spcPts val="0"/>
              </a:spcAft>
              <a:buFont typeface="Wingdings" panose="05000000000000000000" pitchFamily="2" charset="2"/>
              <a:buChar char="§"/>
              <a:defRPr/>
            </a:pPr>
            <a:r>
              <a:rPr lang="es-ES" altLang="en-US" sz="2400" dirty="0">
                <a:solidFill>
                  <a:schemeClr val="tx1"/>
                </a:solidFill>
                <a:latin typeface="Calibri" panose="020F0502020204030204" pitchFamily="34" charset="0"/>
                <a:cs typeface="Calibri" panose="020F0502020204030204" pitchFamily="34" charset="0"/>
              </a:rPr>
              <a:t>¿Realmente escucho y entiendo lo que me dicen?</a:t>
            </a:r>
          </a:p>
          <a:p>
            <a:pPr>
              <a:spcBef>
                <a:spcPts val="0"/>
              </a:spcBef>
              <a:spcAft>
                <a:spcPts val="0"/>
              </a:spcAft>
              <a:buFont typeface="Wingdings" panose="05000000000000000000" pitchFamily="2" charset="2"/>
              <a:buChar char="§"/>
              <a:defRPr/>
            </a:pPr>
            <a:r>
              <a:rPr lang="es-ES" altLang="en-US" sz="2400" dirty="0">
                <a:solidFill>
                  <a:schemeClr val="tx1"/>
                </a:solidFill>
                <a:latin typeface="Calibri" panose="020F0502020204030204" pitchFamily="34" charset="0"/>
                <a:cs typeface="Calibri" panose="020F0502020204030204" pitchFamily="34" charset="0"/>
              </a:rPr>
              <a:t>¿Doy animo y elogio personalizado y especifico?</a:t>
            </a:r>
          </a:p>
          <a:p>
            <a:pPr>
              <a:spcBef>
                <a:spcPts val="0"/>
              </a:spcBef>
              <a:spcAft>
                <a:spcPts val="0"/>
              </a:spcAft>
              <a:buFont typeface="Wingdings" panose="05000000000000000000" pitchFamily="2" charset="2"/>
              <a:buChar char="§"/>
              <a:defRPr/>
            </a:pPr>
            <a:r>
              <a:rPr lang="es-ES" altLang="en-US" sz="2400" dirty="0">
                <a:solidFill>
                  <a:schemeClr val="tx1"/>
                </a:solidFill>
                <a:latin typeface="Calibri" panose="020F0502020204030204" pitchFamily="34" charset="0"/>
                <a:cs typeface="Calibri" panose="020F0502020204030204" pitchFamily="34" charset="0"/>
              </a:rPr>
              <a:t>¿Puedo comunicar de forma eficaz con los que se acercan a mi con problemas?</a:t>
            </a:r>
          </a:p>
          <a:p>
            <a:pPr>
              <a:spcBef>
                <a:spcPts val="0"/>
              </a:spcBef>
              <a:spcAft>
                <a:spcPts val="0"/>
              </a:spcAft>
              <a:buFont typeface="Wingdings" panose="05000000000000000000" pitchFamily="2" charset="2"/>
              <a:buChar char="§"/>
              <a:defRPr/>
            </a:pPr>
            <a:r>
              <a:rPr lang="es-ES" altLang="en-US" sz="2400" dirty="0">
                <a:solidFill>
                  <a:schemeClr val="tx1"/>
                </a:solidFill>
                <a:latin typeface="Calibri" panose="020F0502020204030204" pitchFamily="34" charset="0"/>
                <a:cs typeface="Calibri" panose="020F0502020204030204" pitchFamily="34" charset="0"/>
              </a:rPr>
              <a:t>¿Doy el mismo trato a todos? o ¿hablo más con unos que otros?</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594396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748-E8CD-4C7D-9C53-E35EA55E36F3}"/>
              </a:ext>
            </a:extLst>
          </p:cNvPr>
          <p:cNvSpPr>
            <a:spLocks noGrp="1"/>
          </p:cNvSpPr>
          <p:nvPr>
            <p:ph type="title"/>
          </p:nvPr>
        </p:nvSpPr>
        <p:spPr>
          <a:xfrm>
            <a:off x="0" y="484909"/>
            <a:ext cx="12191999" cy="835747"/>
          </a:xfrm>
        </p:spPr>
        <p:txBody>
          <a:bodyPr/>
          <a:lstStyle/>
          <a:p>
            <a:pPr algn="ctr"/>
            <a:r>
              <a:rPr lang="es-ES" sz="4000" cap="none" dirty="0">
                <a:latin typeface="Calibri" panose="020F0502020204030204" pitchFamily="34" charset="0"/>
                <a:cs typeface="Calibri" panose="020F0502020204030204" pitchFamily="34" charset="0"/>
              </a:rPr>
              <a:t>Planificación y Evaluación</a:t>
            </a:r>
            <a:endParaRPr lang="en-GB" sz="4000" dirty="0"/>
          </a:p>
        </p:txBody>
      </p:sp>
      <p:sp>
        <p:nvSpPr>
          <p:cNvPr id="3" name="Content Placeholder 2">
            <a:extLst>
              <a:ext uri="{FF2B5EF4-FFF2-40B4-BE49-F238E27FC236}">
                <a16:creationId xmlns:a16="http://schemas.microsoft.com/office/drawing/2014/main" id="{71276F07-6B5B-4441-BF0A-26DF7A6D6B88}"/>
              </a:ext>
            </a:extLst>
          </p:cNvPr>
          <p:cNvSpPr>
            <a:spLocks noGrp="1"/>
          </p:cNvSpPr>
          <p:nvPr>
            <p:ph sz="quarter" idx="13"/>
          </p:nvPr>
        </p:nvSpPr>
        <p:spPr>
          <a:xfrm>
            <a:off x="616017" y="1570957"/>
            <a:ext cx="11020926" cy="3153443"/>
          </a:xfrm>
        </p:spPr>
        <p:txBody>
          <a:bodyPr>
            <a:noAutofit/>
          </a:bodyPr>
          <a:lstStyle/>
          <a:p>
            <a:pPr marL="0" indent="0">
              <a:spcBef>
                <a:spcPts val="0"/>
              </a:spcBef>
              <a:spcAft>
                <a:spcPts val="0"/>
              </a:spcAft>
              <a:buNone/>
            </a:pPr>
            <a:r>
              <a:rPr lang="es-ES" sz="3200" b="1" dirty="0">
                <a:latin typeface="Calibri" panose="020F0502020204030204" pitchFamily="34" charset="0"/>
                <a:cs typeface="Calibri" panose="020F0502020204030204" pitchFamily="34" charset="0"/>
              </a:rPr>
              <a:t>En Resumen</a:t>
            </a:r>
            <a:r>
              <a:rPr lang="en-GB" sz="3200" b="1" dirty="0">
                <a:latin typeface="Calibri" panose="020F0502020204030204" pitchFamily="34" charset="0"/>
                <a:cs typeface="Calibri" panose="020F0502020204030204" pitchFamily="34" charset="0"/>
              </a:rPr>
              <a:t>: </a:t>
            </a:r>
          </a:p>
          <a:p>
            <a:pPr>
              <a:spcBef>
                <a:spcPts val="0"/>
              </a:spcBef>
              <a:spcAft>
                <a:spcPts val="0"/>
              </a:spcAft>
            </a:pPr>
            <a:endParaRPr lang="en-GB" sz="1400" b="1" dirty="0">
              <a:latin typeface="Calibri" panose="020F0502020204030204" pitchFamily="34" charset="0"/>
              <a:cs typeface="Calibri" panose="020F0502020204030204" pitchFamily="34" charset="0"/>
            </a:endParaRP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Planificar</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Hacer</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Revisar</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Autocriticar </a:t>
            </a:r>
          </a:p>
          <a:p>
            <a:pPr>
              <a:spcBef>
                <a:spcPts val="0"/>
              </a:spcBef>
              <a:spcAft>
                <a:spcPts val="0"/>
              </a:spcAft>
              <a:buFont typeface="Wingdings" panose="05000000000000000000" pitchFamily="2" charset="2"/>
              <a:buChar char="§"/>
            </a:pPr>
            <a:r>
              <a:rPr lang="es-ES" sz="3200" dirty="0">
                <a:latin typeface="Calibri" panose="020F0502020204030204" pitchFamily="34" charset="0"/>
                <a:cs typeface="Calibri" panose="020F0502020204030204" pitchFamily="34" charset="0"/>
              </a:rPr>
              <a:t>Planificar de nuevo</a:t>
            </a:r>
          </a:p>
        </p:txBody>
      </p:sp>
    </p:spTree>
    <p:extLst>
      <p:ext uri="{BB962C8B-B14F-4D97-AF65-F5344CB8AC3E}">
        <p14:creationId xmlns:p14="http://schemas.microsoft.com/office/powerpoint/2010/main" val="278494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17462B8-7FFA-4105-B7A2-4A1F74306C52}"/>
              </a:ext>
            </a:extLst>
          </p:cNvPr>
          <p:cNvSpPr>
            <a:spLocks noGrp="1"/>
          </p:cNvSpPr>
          <p:nvPr>
            <p:ph type="ctrTitle"/>
          </p:nvPr>
        </p:nvSpPr>
        <p:spPr>
          <a:xfrm>
            <a:off x="1508125" y="1292226"/>
            <a:ext cx="9144000" cy="923925"/>
          </a:xfrm>
        </p:spPr>
        <p:txBody>
          <a:bodyPr rtlCol="0"/>
          <a:lstStyle/>
          <a:p>
            <a:pPr lvl="0" algn="ctr" eaLnBrk="0" fontAlgn="base" hangingPunct="0">
              <a:spcBef>
                <a:spcPct val="0"/>
              </a:spcBef>
              <a:spcAft>
                <a:spcPct val="0"/>
              </a:spcAft>
            </a:pPr>
            <a:r>
              <a:rPr lang="es-ES" altLang="en-US" sz="4800" b="1" dirty="0">
                <a:solidFill>
                  <a:prstClr val="black"/>
                </a:solidFill>
                <a:latin typeface="Calibri" panose="020F0502020204030204" pitchFamily="34" charset="0"/>
                <a:cs typeface="Calibri" panose="020F0502020204030204" pitchFamily="34" charset="0"/>
              </a:rPr>
              <a:t>Entrenador de Nivel 1 de IRL</a:t>
            </a:r>
          </a:p>
        </p:txBody>
      </p:sp>
      <p:sp>
        <p:nvSpPr>
          <p:cNvPr id="7171" name="Subtitle 2">
            <a:extLst>
              <a:ext uri="{FF2B5EF4-FFF2-40B4-BE49-F238E27FC236}">
                <a16:creationId xmlns:a16="http://schemas.microsoft.com/office/drawing/2014/main" id="{37B73039-B760-4187-A28C-42BE5DB3A97F}"/>
              </a:ext>
            </a:extLst>
          </p:cNvPr>
          <p:cNvSpPr>
            <a:spLocks noGrp="1" noChangeArrowheads="1"/>
          </p:cNvSpPr>
          <p:nvPr>
            <p:ph type="subTitle" idx="1"/>
          </p:nvPr>
        </p:nvSpPr>
        <p:spPr>
          <a:xfrm>
            <a:off x="1901825" y="3212976"/>
            <a:ext cx="8388350" cy="646112"/>
          </a:xfrm>
        </p:spPr>
        <p:txBody>
          <a:bodyPr>
            <a:normAutofit fontScale="70000" lnSpcReduction="20000"/>
          </a:bodyPr>
          <a:lstStyle/>
          <a:p>
            <a:pPr algn="ctr" eaLnBrk="1" hangingPunct="1"/>
            <a:r>
              <a:rPr lang="en-AU" altLang="en-US" sz="4000" b="1" dirty="0" err="1">
                <a:latin typeface="Calibri" panose="020F0502020204030204" pitchFamily="34" charset="0"/>
                <a:cs typeface="Calibri" panose="020F0502020204030204" pitchFamily="34" charset="0"/>
              </a:rPr>
              <a:t>Mó</a:t>
            </a:r>
            <a:r>
              <a:rPr lang="es-ES" altLang="en-US" sz="4000" b="1" dirty="0" err="1">
                <a:latin typeface="Calibri" panose="020F0502020204030204" pitchFamily="34" charset="0"/>
                <a:cs typeface="Calibri" panose="020F0502020204030204" pitchFamily="34" charset="0"/>
              </a:rPr>
              <a:t>dulo</a:t>
            </a:r>
            <a:r>
              <a:rPr lang="es-ES" altLang="en-US" sz="4000" b="1" dirty="0">
                <a:latin typeface="Calibri" panose="020F0502020204030204" pitchFamily="34" charset="0"/>
                <a:cs typeface="Calibri" panose="020F0502020204030204" pitchFamily="34" charset="0"/>
              </a:rPr>
              <a:t> 5</a:t>
            </a:r>
            <a:r>
              <a:rPr lang="en-AU" altLang="en-US" sz="4000" b="1" dirty="0">
                <a:latin typeface="Calibri" panose="020F0502020204030204" pitchFamily="34" charset="0"/>
                <a:cs typeface="Calibri" panose="020F0502020204030204" pitchFamily="34" charset="0"/>
              </a:rPr>
              <a:t>: Las </a:t>
            </a:r>
            <a:r>
              <a:rPr lang="en-AU" altLang="en-US" sz="4000" b="1" dirty="0" err="1">
                <a:latin typeface="Calibri" panose="020F0502020204030204" pitchFamily="34" charset="0"/>
                <a:cs typeface="Calibri" panose="020F0502020204030204" pitchFamily="34" charset="0"/>
              </a:rPr>
              <a:t>Leyes</a:t>
            </a:r>
            <a:r>
              <a:rPr lang="en-AU" altLang="en-US" sz="4000" b="1" dirty="0">
                <a:latin typeface="Calibri" panose="020F0502020204030204" pitchFamily="34" charset="0"/>
                <a:cs typeface="Calibri" panose="020F0502020204030204" pitchFamily="34" charset="0"/>
              </a:rPr>
              <a:t> </a:t>
            </a:r>
            <a:r>
              <a:rPr lang="en-AU" altLang="en-US" sz="4000" b="1" dirty="0" err="1">
                <a:latin typeface="Calibri" panose="020F0502020204030204" pitchFamily="34" charset="0"/>
                <a:cs typeface="Calibri" panose="020F0502020204030204" pitchFamily="34" charset="0"/>
              </a:rPr>
              <a:t>Internacionales</a:t>
            </a:r>
            <a:r>
              <a:rPr lang="en-AU" altLang="en-US" sz="4000" b="1" dirty="0">
                <a:latin typeface="Calibri" panose="020F0502020204030204" pitchFamily="34" charset="0"/>
                <a:cs typeface="Calibri" panose="020F0502020204030204" pitchFamily="34" charset="0"/>
              </a:rPr>
              <a:t> de Rugby League</a:t>
            </a:r>
          </a:p>
        </p:txBody>
      </p:sp>
      <p:sp>
        <p:nvSpPr>
          <p:cNvPr id="7172" name="Rectangle 1">
            <a:extLst>
              <a:ext uri="{FF2B5EF4-FFF2-40B4-BE49-F238E27FC236}">
                <a16:creationId xmlns:a16="http://schemas.microsoft.com/office/drawing/2014/main" id="{1B891D8B-BAB7-4884-A9AE-ED7ED8FF9F38}"/>
              </a:ext>
            </a:extLst>
          </p:cNvPr>
          <p:cNvSpPr>
            <a:spLocks noChangeArrowheads="1"/>
          </p:cNvSpPr>
          <p:nvPr/>
        </p:nvSpPr>
        <p:spPr bwMode="auto">
          <a:xfrm>
            <a:off x="6311901" y="5661025"/>
            <a:ext cx="4143375" cy="96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nSpc>
                <a:spcPct val="107000"/>
              </a:lnSpc>
              <a:spcAft>
                <a:spcPts val="800"/>
              </a:spcAft>
              <a:buNone/>
            </a:pPr>
            <a:r>
              <a:rPr lang="es-E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Creado por IRL para su uso, con permiso y dirección, por educadores acreditados de la RLEF y APRLC.</a:t>
            </a:r>
            <a:endParaRPr lang="en-GB"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294FD7C-475F-8D40-BCC5-32BA08AF9D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32988" y="2216151"/>
            <a:ext cx="7157825" cy="1081627"/>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a:extLst>
              <a:ext uri="{FF2B5EF4-FFF2-40B4-BE49-F238E27FC236}">
                <a16:creationId xmlns:a16="http://schemas.microsoft.com/office/drawing/2014/main" id="{19BD23D5-1BAE-424C-B1D9-2D93BFE725AF}"/>
              </a:ext>
            </a:extLst>
          </p:cNvPr>
          <p:cNvSpPr txBox="1">
            <a:spLocks noChangeArrowheads="1"/>
          </p:cNvSpPr>
          <p:nvPr/>
        </p:nvSpPr>
        <p:spPr bwMode="auto">
          <a:xfrm>
            <a:off x="1517650" y="404814"/>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n-US" sz="4000" b="1" dirty="0">
                <a:solidFill>
                  <a:schemeClr val="tx1"/>
                </a:solidFill>
                <a:latin typeface="Calibri" panose="020F0502020204030204" pitchFamily="34" charset="0"/>
              </a:rPr>
              <a:t>Leyes del Juego Internacionales</a:t>
            </a:r>
            <a:endParaRPr lang="es-ES" altLang="en-US" sz="4000" dirty="0">
              <a:solidFill>
                <a:schemeClr val="tx1"/>
              </a:solidFill>
              <a:latin typeface="Calibri" panose="020F0502020204030204" pitchFamily="34" charset="0"/>
            </a:endParaRPr>
          </a:p>
        </p:txBody>
      </p:sp>
      <p:sp>
        <p:nvSpPr>
          <p:cNvPr id="9219" name="Text Box 6">
            <a:extLst>
              <a:ext uri="{FF2B5EF4-FFF2-40B4-BE49-F238E27FC236}">
                <a16:creationId xmlns:a16="http://schemas.microsoft.com/office/drawing/2014/main" id="{AB45F4EA-3DD4-4EED-AC62-1FAA3DDAFB83}"/>
              </a:ext>
            </a:extLst>
          </p:cNvPr>
          <p:cNvSpPr txBox="1">
            <a:spLocks noChangeArrowheads="1"/>
          </p:cNvSpPr>
          <p:nvPr/>
        </p:nvSpPr>
        <p:spPr bwMode="auto">
          <a:xfrm>
            <a:off x="1811339" y="1341439"/>
            <a:ext cx="856932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Wingdings" panose="05000000000000000000" pitchFamily="2" charset="2"/>
              <a:buChar char="§"/>
            </a:pPr>
            <a:r>
              <a:rPr lang="es-ES" altLang="en-US" sz="2000" b="1" dirty="0">
                <a:solidFill>
                  <a:schemeClr val="tx1"/>
                </a:solidFill>
                <a:latin typeface="Calibri" panose="020F0502020204030204" pitchFamily="34" charset="0"/>
              </a:rPr>
              <a:t>Objetivo</a:t>
            </a:r>
            <a:r>
              <a:rPr lang="es-ES" altLang="en-US" sz="2000" dirty="0">
                <a:solidFill>
                  <a:schemeClr val="tx1"/>
                </a:solidFill>
                <a:latin typeface="Calibri" panose="020F0502020204030204" pitchFamily="34" charset="0"/>
              </a:rPr>
              <a:t>: Posar el balón dentro de la zona de ensayo del equipo rival (marcar ensayos) y chutar el balón por encima del larguero del equipo rival (marcar goles).</a:t>
            </a:r>
          </a:p>
          <a:p>
            <a:pPr eaLnBrk="1" hangingPunct="1">
              <a:spcBef>
                <a:spcPct val="0"/>
              </a:spcBef>
              <a:buClrTx/>
              <a:buSzTx/>
              <a:buFont typeface="Wingdings" panose="05000000000000000000" pitchFamily="2" charset="2"/>
              <a:buChar char="§"/>
            </a:pPr>
            <a:r>
              <a:rPr lang="es-ES" altLang="en-US" sz="2000" b="1" dirty="0">
                <a:solidFill>
                  <a:schemeClr val="tx1"/>
                </a:solidFill>
                <a:latin typeface="Calibri" panose="020F0502020204030204" pitchFamily="34" charset="0"/>
              </a:rPr>
              <a:t>Comienzo</a:t>
            </a:r>
            <a:r>
              <a:rPr lang="es-ES" altLang="en-US" sz="2000" dirty="0">
                <a:solidFill>
                  <a:schemeClr val="tx1"/>
                </a:solidFill>
                <a:latin typeface="Calibri" panose="020F0502020204030204" pitchFamily="34" charset="0"/>
              </a:rPr>
              <a:t>: El árbitro hace un sorteo con los dos capitanes. El que gana puede elegir hacer el primer saque, o puede elegir qué campo quiere que su equipo defienda. El otro capitán toma la opción que quede.</a:t>
            </a:r>
          </a:p>
          <a:p>
            <a:pPr eaLnBrk="1" hangingPunct="1">
              <a:spcBef>
                <a:spcPct val="0"/>
              </a:spcBef>
              <a:buClrTx/>
              <a:buSzTx/>
              <a:buFont typeface="Wingdings" panose="05000000000000000000" pitchFamily="2" charset="2"/>
              <a:buChar char="§"/>
            </a:pPr>
            <a:r>
              <a:rPr lang="es-ES" altLang="en-US" sz="2000" b="1" dirty="0">
                <a:solidFill>
                  <a:schemeClr val="tx1"/>
                </a:solidFill>
                <a:latin typeface="Calibri" panose="020F0502020204030204" pitchFamily="34" charset="0"/>
              </a:rPr>
              <a:t>Modo</a:t>
            </a:r>
            <a:r>
              <a:rPr lang="es-ES" altLang="en-US" sz="2000" dirty="0">
                <a:solidFill>
                  <a:schemeClr val="tx1"/>
                </a:solidFill>
                <a:latin typeface="Calibri" panose="020F0502020204030204" pitchFamily="34" charset="0"/>
              </a:rPr>
              <a:t>: Una vez empiece el juego, cualquier jugador que no está fuera de juego y entra en el juego puede correr con el balón, chutarlo en cualquier dirección, y pasar o golpearlo en cualquier dirección (que no sea hacia la línea de ensayo del otro equipo). </a:t>
            </a:r>
          </a:p>
          <a:p>
            <a:pPr eaLnBrk="1" hangingPunct="1">
              <a:spcBef>
                <a:spcPct val="0"/>
              </a:spcBef>
              <a:buClrTx/>
              <a:buSzTx/>
              <a:buFont typeface="Wingdings" panose="05000000000000000000" pitchFamily="2" charset="2"/>
              <a:buChar char="§"/>
            </a:pPr>
            <a:r>
              <a:rPr lang="es-ES" altLang="en-US" sz="2000" b="1" dirty="0">
                <a:solidFill>
                  <a:schemeClr val="tx1"/>
                </a:solidFill>
                <a:latin typeface="Calibri" panose="020F0502020204030204" pitchFamily="34" charset="0"/>
              </a:rPr>
              <a:t>Placar</a:t>
            </a:r>
            <a:r>
              <a:rPr lang="es-ES" altLang="en-US" sz="2000" dirty="0">
                <a:solidFill>
                  <a:schemeClr val="tx1"/>
                </a:solidFill>
                <a:latin typeface="Calibri" panose="020F0502020204030204" pitchFamily="34" charset="0"/>
              </a:rPr>
              <a:t>: Un jugador quien tiene en su posesión el balón durante juego puede ser placado por un(os) jugador(es) del equipo rival para evitar que corra, chute, o pase.</a:t>
            </a:r>
          </a:p>
          <a:p>
            <a:pPr eaLnBrk="1" hangingPunct="1">
              <a:spcBef>
                <a:spcPct val="0"/>
              </a:spcBef>
              <a:buClrTx/>
              <a:buSzTx/>
              <a:buFont typeface="Wingdings" panose="05000000000000000000" pitchFamily="2" charset="2"/>
              <a:buChar char="§"/>
            </a:pPr>
            <a:r>
              <a:rPr lang="es-ES" altLang="en-US" sz="2000" b="1" dirty="0">
                <a:solidFill>
                  <a:schemeClr val="tx1"/>
                </a:solidFill>
                <a:latin typeface="Calibri" panose="020F0502020204030204" pitchFamily="34" charset="0"/>
              </a:rPr>
              <a:t>Obstrucción</a:t>
            </a:r>
            <a:r>
              <a:rPr lang="es-ES" altLang="en-US" sz="2000" dirty="0">
                <a:solidFill>
                  <a:schemeClr val="tx1"/>
                </a:solidFill>
                <a:latin typeface="Calibri" panose="020F0502020204030204" pitchFamily="34" charset="0"/>
              </a:rPr>
              <a:t>: No se puede placar o obstruir a un jugador que no lleve el balón.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a16="http://schemas.microsoft.com/office/drawing/2014/main" id="{5F1AEC39-BDB2-416E-A362-F5BC25BE9144}"/>
              </a:ext>
            </a:extLst>
          </p:cNvPr>
          <p:cNvSpPr txBox="1">
            <a:spLocks noChangeArrowheads="1"/>
          </p:cNvSpPr>
          <p:nvPr/>
        </p:nvSpPr>
        <p:spPr bwMode="auto">
          <a:xfrm>
            <a:off x="1524000" y="333375"/>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n-US" sz="4000" b="1" dirty="0">
                <a:solidFill>
                  <a:schemeClr val="tx1"/>
                </a:solidFill>
                <a:latin typeface="Calibri" panose="020F0502020204030204" pitchFamily="34" charset="0"/>
              </a:rPr>
              <a:t>   Iniciar y Reiniciar el Juego</a:t>
            </a:r>
            <a:endParaRPr lang="es-ES" altLang="en-US" sz="4000" dirty="0">
              <a:solidFill>
                <a:schemeClr val="tx1"/>
              </a:solidFill>
              <a:latin typeface="Calibri" panose="020F0502020204030204" pitchFamily="34" charset="0"/>
            </a:endParaRPr>
          </a:p>
        </p:txBody>
      </p:sp>
      <p:sp>
        <p:nvSpPr>
          <p:cNvPr id="11269" name="Text Box 8">
            <a:extLst>
              <a:ext uri="{FF2B5EF4-FFF2-40B4-BE49-F238E27FC236}">
                <a16:creationId xmlns:a16="http://schemas.microsoft.com/office/drawing/2014/main" id="{4ADF6EC3-915C-4D3F-8EA6-2CBF7C14FE8F}"/>
              </a:ext>
            </a:extLst>
          </p:cNvPr>
          <p:cNvSpPr txBox="1">
            <a:spLocks noChangeArrowheads="1"/>
          </p:cNvSpPr>
          <p:nvPr/>
        </p:nvSpPr>
        <p:spPr bwMode="auto">
          <a:xfrm>
            <a:off x="1882775" y="1125538"/>
            <a:ext cx="842645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s-ES" altLang="en-US" sz="2000" b="1" dirty="0">
                <a:solidFill>
                  <a:schemeClr val="tx1"/>
                </a:solidFill>
                <a:latin typeface="Calibri" panose="020F0502020204030204" pitchFamily="34" charset="0"/>
              </a:rPr>
              <a:t>Saque de Centro:</a:t>
            </a:r>
          </a:p>
          <a:p>
            <a:pPr eaLnBrk="1" hangingPunct="1">
              <a:spcBef>
                <a:spcPct val="0"/>
              </a:spcBef>
              <a:buClrTx/>
              <a:buSzTx/>
              <a:buFontTx/>
              <a:buNone/>
              <a:defRPr/>
            </a:pPr>
            <a:endParaRPr lang="en-US" altLang="en-US" sz="12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El juego comienza con un saque desde el suelo en el centro de la línea de mediocampo.</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Segunda parte: Igual que el inicio pero saca el equipo que no dio comienzo al principio de la primera parte.</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Tras puntuación: El equipo que no ha marcado reinicia con un saque de centro.</a:t>
            </a:r>
          </a:p>
          <a:p>
            <a:pPr eaLnBrk="1" hangingPunct="1">
              <a:spcBef>
                <a:spcPct val="0"/>
              </a:spcBef>
              <a:buClrTx/>
              <a:buSzTx/>
              <a:buFontTx/>
              <a:buNone/>
              <a:defRPr/>
            </a:pPr>
            <a:endParaRPr lang="en-US" altLang="en-US" sz="1200" dirty="0">
              <a:solidFill>
                <a:schemeClr val="tx1"/>
              </a:solidFill>
              <a:latin typeface="Calibri" panose="020F0502020204030204" pitchFamily="34" charset="0"/>
            </a:endParaRPr>
          </a:p>
          <a:p>
            <a:pPr eaLnBrk="1" hangingPunct="1">
              <a:spcBef>
                <a:spcPct val="0"/>
              </a:spcBef>
              <a:buClrTx/>
              <a:buSzTx/>
              <a:buFontTx/>
              <a:buNone/>
              <a:defRPr/>
            </a:pPr>
            <a:r>
              <a:rPr lang="es-ES" altLang="en-US" sz="2000" b="1" dirty="0">
                <a:solidFill>
                  <a:schemeClr val="tx1"/>
                </a:solidFill>
                <a:latin typeface="Calibri" panose="020F0502020204030204" pitchFamily="34" charset="0"/>
              </a:rPr>
              <a:t>Saque opcional a 20m:</a:t>
            </a:r>
          </a:p>
          <a:p>
            <a:pPr eaLnBrk="1" hangingPunct="1">
              <a:spcBef>
                <a:spcPct val="0"/>
              </a:spcBef>
              <a:buClrTx/>
              <a:buSzTx/>
              <a:buFont typeface="Wingdings 3" panose="05040102010807070707" pitchFamily="18" charset="2"/>
              <a:buNone/>
              <a:defRPr/>
            </a:pPr>
            <a:endParaRPr lang="en-US" altLang="en-US" sz="1200" dirty="0">
              <a:solidFill>
                <a:schemeClr val="tx1"/>
              </a:solidFill>
              <a:latin typeface="Calibri" panose="020F0502020204030204" pitchFamily="34" charset="0"/>
            </a:endParaRPr>
          </a:p>
          <a:p>
            <a:pPr eaLnBrk="1" hangingPunct="1">
              <a:spcBef>
                <a:spcPct val="0"/>
              </a:spcBef>
              <a:buClrTx/>
              <a:buSzTx/>
              <a:buFont typeface="Wingdings 3" panose="05040102010807070707" pitchFamily="18" charset="2"/>
              <a:buNone/>
              <a:defRPr/>
            </a:pPr>
            <a:r>
              <a:rPr lang="es-ES" altLang="en-US" dirty="0">
                <a:solidFill>
                  <a:schemeClr val="tx1"/>
                </a:solidFill>
                <a:latin typeface="Calibri" panose="020F0502020204030204" pitchFamily="34" charset="0"/>
              </a:rPr>
              <a:t>El juego se reinicia con un saque opcional (patada o </a:t>
            </a:r>
            <a:r>
              <a:rPr lang="es-ES" altLang="en-US" dirty="0" err="1">
                <a:solidFill>
                  <a:schemeClr val="tx1"/>
                </a:solidFill>
                <a:latin typeface="Calibri" panose="020F0502020204030204" pitchFamily="34" charset="0"/>
              </a:rPr>
              <a:t>tap</a:t>
            </a:r>
            <a:r>
              <a:rPr lang="es-ES" altLang="en-US" dirty="0">
                <a:solidFill>
                  <a:schemeClr val="tx1"/>
                </a:solidFill>
                <a:latin typeface="Calibri" panose="020F0502020204030204" pitchFamily="34" charset="0"/>
              </a:rPr>
              <a:t>) desde el centro de la línea de 20m cuando:</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un jugador del equipo en ataque es el último en tocar al balón antes de que pase por la línea de balón muerto o “</a:t>
            </a:r>
            <a:r>
              <a:rPr lang="es-ES" altLang="en-US" dirty="0" err="1">
                <a:solidFill>
                  <a:schemeClr val="tx1"/>
                </a:solidFill>
                <a:latin typeface="Calibri" panose="020F0502020204030204" pitchFamily="34" charset="0"/>
              </a:rPr>
              <a:t>touch</a:t>
            </a:r>
            <a:r>
              <a:rPr lang="es-ES" altLang="en-US" dirty="0">
                <a:solidFill>
                  <a:schemeClr val="tx1"/>
                </a:solidFill>
                <a:latin typeface="Calibri" panose="020F0502020204030204" pitchFamily="34" charset="0"/>
              </a:rPr>
              <a:t> </a:t>
            </a:r>
            <a:r>
              <a:rPr lang="es-ES" altLang="en-US" dirty="0" err="1">
                <a:solidFill>
                  <a:schemeClr val="tx1"/>
                </a:solidFill>
                <a:latin typeface="Calibri" panose="020F0502020204030204" pitchFamily="34" charset="0"/>
              </a:rPr>
              <a:t>in-goal</a:t>
            </a:r>
            <a:r>
              <a:rPr lang="es-ES" altLang="en-US" dirty="0">
                <a:solidFill>
                  <a:schemeClr val="tx1"/>
                </a:solidFill>
                <a:latin typeface="Calibri" panose="020F0502020204030204" pitchFamily="34" charset="0"/>
              </a:rPr>
              <a:t>”, salvo en el caso de que viene de un golpe de castigo o un saque de centro.</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el balón pasa por la línea de balón muerto o sale “</a:t>
            </a:r>
            <a:r>
              <a:rPr lang="es-ES" altLang="en-US" dirty="0" err="1">
                <a:solidFill>
                  <a:schemeClr val="tx1"/>
                </a:solidFill>
                <a:latin typeface="Calibri" panose="020F0502020204030204" pitchFamily="34" charset="0"/>
              </a:rPr>
              <a:t>touch</a:t>
            </a:r>
            <a:r>
              <a:rPr lang="es-ES" altLang="en-US" dirty="0">
                <a:solidFill>
                  <a:schemeClr val="tx1"/>
                </a:solidFill>
                <a:latin typeface="Calibri" panose="020F0502020204030204" pitchFamily="34" charset="0"/>
              </a:rPr>
              <a:t> </a:t>
            </a:r>
            <a:r>
              <a:rPr lang="es-ES" altLang="en-US" dirty="0" err="1">
                <a:solidFill>
                  <a:schemeClr val="tx1"/>
                </a:solidFill>
                <a:latin typeface="Calibri" panose="020F0502020204030204" pitchFamily="34" charset="0"/>
              </a:rPr>
              <a:t>in-goal</a:t>
            </a:r>
            <a:r>
              <a:rPr lang="es-ES" altLang="en-US" dirty="0">
                <a:solidFill>
                  <a:schemeClr val="tx1"/>
                </a:solidFill>
                <a:latin typeface="Calibri" panose="020F0502020204030204" pitchFamily="34" charset="0"/>
              </a:rPr>
              <a:t>” tras tocar un defensor que no tiene intención de tocarlo.</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un jugador del equipo en ataque infringe dentro de la zona de ensayo (</a:t>
            </a:r>
            <a:r>
              <a:rPr lang="es-ES" altLang="en-US" dirty="0" err="1">
                <a:solidFill>
                  <a:schemeClr val="tx1"/>
                </a:solidFill>
                <a:latin typeface="Calibri" panose="020F0502020204030204" pitchFamily="34" charset="0"/>
              </a:rPr>
              <a:t>knock</a:t>
            </a:r>
            <a:r>
              <a:rPr lang="es-ES" altLang="en-US" dirty="0">
                <a:solidFill>
                  <a:schemeClr val="tx1"/>
                </a:solidFill>
                <a:latin typeface="Calibri" panose="020F0502020204030204" pitchFamily="34" charset="0"/>
              </a:rPr>
              <a:t> </a:t>
            </a:r>
            <a:r>
              <a:rPr lang="es-ES" altLang="en-US" dirty="0" err="1">
                <a:solidFill>
                  <a:schemeClr val="tx1"/>
                </a:solidFill>
                <a:latin typeface="Calibri" panose="020F0502020204030204" pitchFamily="34" charset="0"/>
              </a:rPr>
              <a:t>on</a:t>
            </a:r>
            <a:r>
              <a:rPr lang="es-ES" altLang="en-US" dirty="0">
                <a:solidFill>
                  <a:schemeClr val="tx1"/>
                </a:solidFill>
                <a:latin typeface="Calibri" panose="020F0502020204030204" pitchFamily="34" charset="0"/>
              </a:rPr>
              <a:t>).</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un jugador, dentro de su propia zona de ensayo, coge el balón antes de que bote directamente de una patada del otro equipo en juego normal.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a:extLst>
              <a:ext uri="{FF2B5EF4-FFF2-40B4-BE49-F238E27FC236}">
                <a16:creationId xmlns:a16="http://schemas.microsoft.com/office/drawing/2014/main" id="{7E6E5442-605C-4EEB-8726-D1F4D4FF0E24}"/>
              </a:ext>
            </a:extLst>
          </p:cNvPr>
          <p:cNvSpPr txBox="1">
            <a:spLocks noChangeArrowheads="1"/>
          </p:cNvSpPr>
          <p:nvPr/>
        </p:nvSpPr>
        <p:spPr bwMode="auto">
          <a:xfrm>
            <a:off x="1524000" y="26035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 </a:t>
            </a:r>
            <a:r>
              <a:rPr lang="es-ES" altLang="en-US" sz="4000" b="1" dirty="0">
                <a:solidFill>
                  <a:schemeClr val="tx1"/>
                </a:solidFill>
                <a:latin typeface="Calibri" panose="020F0502020204030204" pitchFamily="34" charset="0"/>
              </a:rPr>
              <a:t>Iniciar y Reiniciar el Juego</a:t>
            </a:r>
            <a:r>
              <a:rPr lang="en-US" altLang="en-US" sz="4000" dirty="0">
                <a:solidFill>
                  <a:schemeClr val="tx1"/>
                </a:solidFill>
                <a:latin typeface="Calibri" panose="020F0502020204030204" pitchFamily="34" charset="0"/>
              </a:rPr>
              <a:t>[cont.]</a:t>
            </a:r>
          </a:p>
        </p:txBody>
      </p:sp>
      <p:sp>
        <p:nvSpPr>
          <p:cNvPr id="13317" name="Text Box 6">
            <a:extLst>
              <a:ext uri="{FF2B5EF4-FFF2-40B4-BE49-F238E27FC236}">
                <a16:creationId xmlns:a16="http://schemas.microsoft.com/office/drawing/2014/main" id="{F5581FEA-276F-4A73-82F7-513B5B5E4B72}"/>
              </a:ext>
            </a:extLst>
          </p:cNvPr>
          <p:cNvSpPr txBox="1">
            <a:spLocks noChangeArrowheads="1"/>
          </p:cNvSpPr>
          <p:nvPr/>
        </p:nvSpPr>
        <p:spPr bwMode="auto">
          <a:xfrm>
            <a:off x="1882775" y="1125539"/>
            <a:ext cx="842645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b="1" dirty="0">
                <a:solidFill>
                  <a:schemeClr val="tx1"/>
                </a:solidFill>
                <a:latin typeface="Calibri" panose="020F0502020204030204" pitchFamily="34" charset="0"/>
              </a:rPr>
              <a:t>Drop a 20m: </a:t>
            </a:r>
            <a:endParaRPr lang="en-US" altLang="en-US" dirty="0">
              <a:solidFill>
                <a:schemeClr val="tx1"/>
              </a:solidFill>
              <a:latin typeface="Calibri" panose="020F0502020204030204" pitchFamily="34" charset="0"/>
            </a:endParaRPr>
          </a:p>
          <a:p>
            <a:pPr marL="342900" indent="-34290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El juego se reinicia con un </a:t>
            </a:r>
            <a:r>
              <a:rPr lang="es-ES" altLang="en-US" dirty="0" err="1">
                <a:solidFill>
                  <a:schemeClr val="tx1"/>
                </a:solidFill>
                <a:latin typeface="Calibri" panose="020F0502020204030204" pitchFamily="34" charset="0"/>
              </a:rPr>
              <a:t>drop</a:t>
            </a:r>
            <a:r>
              <a:rPr lang="es-ES" altLang="en-US" dirty="0">
                <a:solidFill>
                  <a:schemeClr val="tx1"/>
                </a:solidFill>
                <a:latin typeface="Calibri" panose="020F0502020204030204" pitchFamily="34" charset="0"/>
              </a:rPr>
              <a:t> desde el centro de la línea de 20m cuando el balón sale por la línea de balón muerto o “</a:t>
            </a:r>
            <a:r>
              <a:rPr lang="es-ES" altLang="en-US" dirty="0" err="1">
                <a:solidFill>
                  <a:schemeClr val="tx1"/>
                </a:solidFill>
                <a:latin typeface="Calibri" panose="020F0502020204030204" pitchFamily="34" charset="0"/>
              </a:rPr>
              <a:t>touch</a:t>
            </a:r>
            <a:r>
              <a:rPr lang="es-ES" altLang="en-US" dirty="0">
                <a:solidFill>
                  <a:schemeClr val="tx1"/>
                </a:solidFill>
                <a:latin typeface="Calibri" panose="020F0502020204030204" pitchFamily="34" charset="0"/>
              </a:rPr>
              <a:t> </a:t>
            </a:r>
            <a:r>
              <a:rPr lang="es-ES" altLang="en-US" dirty="0" err="1">
                <a:solidFill>
                  <a:schemeClr val="tx1"/>
                </a:solidFill>
                <a:latin typeface="Calibri" panose="020F0502020204030204" pitchFamily="34" charset="0"/>
              </a:rPr>
              <a:t>in-goal</a:t>
            </a:r>
            <a:r>
              <a:rPr lang="es-ES" altLang="en-US" dirty="0">
                <a:solidFill>
                  <a:schemeClr val="tx1"/>
                </a:solidFill>
                <a:latin typeface="Calibri" panose="020F0502020204030204" pitchFamily="34" charset="0"/>
              </a:rPr>
              <a:t>” directamente desde una patada de golpe de castigo (o bien un intento a palos o bien sacando a </a:t>
            </a:r>
            <a:r>
              <a:rPr lang="es-ES" altLang="en-US" dirty="0" err="1">
                <a:solidFill>
                  <a:schemeClr val="tx1"/>
                </a:solidFill>
                <a:latin typeface="Calibri" panose="020F0502020204030204" pitchFamily="34" charset="0"/>
              </a:rPr>
              <a:t>touch</a:t>
            </a:r>
            <a:r>
              <a:rPr lang="es-ES" altLang="en-US" dirty="0">
                <a:solidFill>
                  <a:schemeClr val="tx1"/>
                </a:solidFill>
                <a:latin typeface="Calibri" panose="020F0502020204030204" pitchFamily="34" charset="0"/>
              </a:rPr>
              <a:t>).</a:t>
            </a:r>
          </a:p>
          <a:p>
            <a:pPr eaLnBrk="1" hangingPunct="1">
              <a:spcBef>
                <a:spcPct val="0"/>
              </a:spcBef>
              <a:buClrTx/>
              <a:buSzTx/>
              <a:buNone/>
              <a:defRPr/>
            </a:pPr>
            <a:endParaRPr lang="en-US" altLang="en-US" dirty="0">
              <a:solidFill>
                <a:schemeClr val="tx1"/>
              </a:solidFill>
              <a:latin typeface="Calibri" panose="020F0502020204030204" pitchFamily="34" charset="0"/>
            </a:endParaRPr>
          </a:p>
          <a:p>
            <a:pPr eaLnBrk="1" hangingPunct="1">
              <a:spcBef>
                <a:spcPct val="0"/>
              </a:spcBef>
              <a:buClrTx/>
              <a:buSzTx/>
              <a:buFont typeface="Wingdings 3" panose="05040102010807070707" pitchFamily="18" charset="2"/>
              <a:buNone/>
              <a:defRPr/>
            </a:pPr>
            <a:r>
              <a:rPr lang="en-US" altLang="en-US" b="1" dirty="0">
                <a:solidFill>
                  <a:schemeClr val="tx1"/>
                </a:solidFill>
                <a:latin typeface="Calibri" panose="020F0502020204030204" pitchFamily="34" charset="0"/>
              </a:rPr>
              <a:t>Drop Bajo Palos: </a:t>
            </a:r>
          </a:p>
          <a:p>
            <a:pPr marL="342900" indent="-34290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El juego se reinicia con un </a:t>
            </a:r>
            <a:r>
              <a:rPr lang="es-ES" altLang="en-US" dirty="0" err="1">
                <a:solidFill>
                  <a:schemeClr val="tx1"/>
                </a:solidFill>
                <a:latin typeface="Calibri" panose="020F0502020204030204" pitchFamily="34" charset="0"/>
              </a:rPr>
              <a:t>drop</a:t>
            </a:r>
            <a:r>
              <a:rPr lang="es-ES" altLang="en-US" dirty="0">
                <a:solidFill>
                  <a:schemeClr val="tx1"/>
                </a:solidFill>
                <a:latin typeface="Calibri" panose="020F0502020204030204" pitchFamily="34" charset="0"/>
              </a:rPr>
              <a:t> desde el centro de la línea de ensayo cuando:</a:t>
            </a:r>
          </a:p>
          <a:p>
            <a:pPr marL="342900" indent="-34290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un jugador está placado con el balón dentro de su propia zona de ensayo.</a:t>
            </a:r>
          </a:p>
          <a:p>
            <a:pPr marL="342900" indent="-34290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un saque de centro sale por la línea del balón muerto o “</a:t>
            </a:r>
            <a:r>
              <a:rPr lang="es-ES" altLang="en-US" dirty="0" err="1">
                <a:solidFill>
                  <a:schemeClr val="tx1"/>
                </a:solidFill>
                <a:latin typeface="Calibri" panose="020F0502020204030204" pitchFamily="34" charset="0"/>
              </a:rPr>
              <a:t>touch</a:t>
            </a:r>
            <a:r>
              <a:rPr lang="es-ES" altLang="en-US" dirty="0">
                <a:solidFill>
                  <a:schemeClr val="tx1"/>
                </a:solidFill>
                <a:latin typeface="Calibri" panose="020F0502020204030204" pitchFamily="34" charset="0"/>
              </a:rPr>
              <a:t> </a:t>
            </a:r>
            <a:r>
              <a:rPr lang="es-ES" altLang="en-US" dirty="0" err="1">
                <a:solidFill>
                  <a:schemeClr val="tx1"/>
                </a:solidFill>
                <a:latin typeface="Calibri" panose="020F0502020204030204" pitchFamily="34" charset="0"/>
              </a:rPr>
              <a:t>in-goal</a:t>
            </a:r>
            <a:r>
              <a:rPr lang="es-ES" altLang="en-US" dirty="0">
                <a:solidFill>
                  <a:schemeClr val="tx1"/>
                </a:solidFill>
                <a:latin typeface="Calibri" panose="020F0502020204030204" pitchFamily="34" charset="0"/>
              </a:rPr>
              <a:t>” después de haber botado dentro del campo.</a:t>
            </a:r>
          </a:p>
          <a:p>
            <a:pPr marL="342900" indent="-34290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un Defensor es el último en tocar el balón (queriendo) antes de que salga por la línea de balón muerto o “</a:t>
            </a:r>
            <a:r>
              <a:rPr lang="es-ES" altLang="en-US" dirty="0" err="1">
                <a:solidFill>
                  <a:schemeClr val="tx1"/>
                </a:solidFill>
                <a:latin typeface="Calibri" panose="020F0502020204030204" pitchFamily="34" charset="0"/>
              </a:rPr>
              <a:t>touch</a:t>
            </a:r>
            <a:r>
              <a:rPr lang="es-ES" altLang="en-US" dirty="0">
                <a:solidFill>
                  <a:schemeClr val="tx1"/>
                </a:solidFill>
                <a:latin typeface="Calibri" panose="020F0502020204030204" pitchFamily="34" charset="0"/>
              </a:rPr>
              <a:t> </a:t>
            </a:r>
            <a:r>
              <a:rPr lang="es-ES" altLang="en-US" dirty="0" err="1">
                <a:solidFill>
                  <a:schemeClr val="tx1"/>
                </a:solidFill>
                <a:latin typeface="Calibri" panose="020F0502020204030204" pitchFamily="34" charset="0"/>
              </a:rPr>
              <a:t>in-goal</a:t>
            </a:r>
            <a:r>
              <a:rPr lang="es-ES" altLang="en-US" dirty="0">
                <a:solidFill>
                  <a:schemeClr val="tx1"/>
                </a:solidFill>
                <a:latin typeface="Calibri" panose="020F0502020204030204" pitchFamily="34" charset="0"/>
              </a:rPr>
              <a:t>”.</a:t>
            </a:r>
          </a:p>
          <a:p>
            <a:pPr marL="342900" indent="-34290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un jugador infringe (</a:t>
            </a:r>
            <a:r>
              <a:rPr lang="es-ES" altLang="en-US" dirty="0" err="1">
                <a:solidFill>
                  <a:schemeClr val="tx1"/>
                </a:solidFill>
                <a:latin typeface="Calibri" panose="020F0502020204030204" pitchFamily="34" charset="0"/>
              </a:rPr>
              <a:t>knock</a:t>
            </a:r>
            <a:r>
              <a:rPr lang="es-ES" altLang="en-US" dirty="0">
                <a:solidFill>
                  <a:schemeClr val="tx1"/>
                </a:solidFill>
                <a:latin typeface="Calibri" panose="020F0502020204030204" pitchFamily="34" charset="0"/>
              </a:rPr>
              <a:t> </a:t>
            </a:r>
            <a:r>
              <a:rPr lang="es-ES" altLang="en-US" dirty="0" err="1">
                <a:solidFill>
                  <a:schemeClr val="tx1"/>
                </a:solidFill>
                <a:latin typeface="Calibri" panose="020F0502020204030204" pitchFamily="34" charset="0"/>
              </a:rPr>
              <a:t>on</a:t>
            </a:r>
            <a:r>
              <a:rPr lang="es-ES" altLang="en-US" dirty="0">
                <a:solidFill>
                  <a:schemeClr val="tx1"/>
                </a:solidFill>
                <a:latin typeface="Calibri" panose="020F0502020204030204" pitchFamily="34" charset="0"/>
              </a:rPr>
              <a:t>) dentro de su propia zona de ensayo, o posa el balón.</a:t>
            </a:r>
          </a:p>
          <a:p>
            <a:pPr marL="342900" indent="-34290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un jugador chuta el balón fuera directo desde su propia zona de ensayo</a:t>
            </a:r>
          </a:p>
          <a:p>
            <a:pPr marL="342900" indent="-34290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el balón o un defensor llevando el balón toca el arbitro (o linier) dentro de la zona de ensayo y el juego se ve afectado.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id="{EB5B0C7F-34D3-46D7-9CF9-F086F2C16562}"/>
              </a:ext>
            </a:extLst>
          </p:cNvPr>
          <p:cNvSpPr txBox="1">
            <a:spLocks noChangeArrowheads="1"/>
          </p:cNvSpPr>
          <p:nvPr/>
        </p:nvSpPr>
        <p:spPr bwMode="auto">
          <a:xfrm>
            <a:off x="1524000" y="404814"/>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 </a:t>
            </a:r>
            <a:r>
              <a:rPr lang="es-ES" altLang="en-US" sz="4000" b="1" dirty="0">
                <a:solidFill>
                  <a:schemeClr val="tx1"/>
                </a:solidFill>
                <a:latin typeface="Calibri" panose="020F0502020204030204" pitchFamily="34" charset="0"/>
              </a:rPr>
              <a:t>Iniciar y Reiniciar el Juego</a:t>
            </a:r>
            <a:r>
              <a:rPr lang="en-US" altLang="en-US" sz="4000" dirty="0">
                <a:solidFill>
                  <a:schemeClr val="tx1"/>
                </a:solidFill>
                <a:latin typeface="Calibri" panose="020F0502020204030204" pitchFamily="34" charset="0"/>
              </a:rPr>
              <a:t>[cont.]</a:t>
            </a:r>
          </a:p>
        </p:txBody>
      </p:sp>
      <p:sp>
        <p:nvSpPr>
          <p:cNvPr id="14341" name="Text Box 6">
            <a:extLst>
              <a:ext uri="{FF2B5EF4-FFF2-40B4-BE49-F238E27FC236}">
                <a16:creationId xmlns:a16="http://schemas.microsoft.com/office/drawing/2014/main" id="{FFF6963C-E33C-4B65-9F99-F22E521FA33A}"/>
              </a:ext>
            </a:extLst>
          </p:cNvPr>
          <p:cNvSpPr txBox="1">
            <a:spLocks noChangeArrowheads="1"/>
          </p:cNvSpPr>
          <p:nvPr/>
        </p:nvSpPr>
        <p:spPr bwMode="auto">
          <a:xfrm>
            <a:off x="1847851" y="1341439"/>
            <a:ext cx="842486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s-ES" altLang="en-US" sz="2000" b="1" dirty="0">
                <a:solidFill>
                  <a:schemeClr val="tx1"/>
                </a:solidFill>
                <a:latin typeface="Calibri" panose="020F0502020204030204" pitchFamily="34" charset="0"/>
              </a:rPr>
              <a:t>Los Inicios y Reinicios deben cumplir con los siguientes criterios:</a:t>
            </a:r>
            <a:endParaRPr lang="es-ES" altLang="en-US" sz="12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Los saques y </a:t>
            </a:r>
            <a:r>
              <a:rPr lang="es-ES" altLang="en-US" sz="2000" dirty="0" err="1">
                <a:solidFill>
                  <a:schemeClr val="tx1"/>
                </a:solidFill>
                <a:latin typeface="Calibri" panose="020F0502020204030204" pitchFamily="34" charset="0"/>
              </a:rPr>
              <a:t>drops</a:t>
            </a:r>
            <a:r>
              <a:rPr lang="es-ES" altLang="en-US" sz="2000" dirty="0">
                <a:solidFill>
                  <a:schemeClr val="tx1"/>
                </a:solidFill>
                <a:latin typeface="Calibri" panose="020F0502020204030204" pitchFamily="34" charset="0"/>
              </a:rPr>
              <a:t> desde mediocampo, la línea de ensayo (bajo palos), y la línea de 20m deben ir al menos 10m hacia delante.</a:t>
            </a:r>
          </a:p>
          <a:p>
            <a:pPr marL="285750" indent="-28575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El balón debe botar dentro del campo o ser tocado/cogido por un jugador.</a:t>
            </a:r>
          </a:p>
          <a:p>
            <a:pPr marL="285750" indent="-28575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Los jugadores del equipo recibidor deben estar al menos 10m de la línea de donde se saca.</a:t>
            </a:r>
          </a:p>
          <a:p>
            <a:pPr marL="285750" indent="-28575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En un saque opcional de 20m (</a:t>
            </a:r>
            <a:r>
              <a:rPr lang="es-ES" altLang="en-US" sz="2000" dirty="0" err="1">
                <a:solidFill>
                  <a:schemeClr val="tx1"/>
                </a:solidFill>
                <a:latin typeface="Calibri" panose="020F0502020204030204" pitchFamily="34" charset="0"/>
              </a:rPr>
              <a:t>tap</a:t>
            </a:r>
            <a:r>
              <a:rPr lang="es-ES" altLang="en-US" sz="2000" dirty="0">
                <a:solidFill>
                  <a:schemeClr val="tx1"/>
                </a:solidFill>
                <a:latin typeface="Calibri" panose="020F0502020204030204" pitchFamily="34" charset="0"/>
              </a:rPr>
              <a:t>), no hace falta que el balón salga de las manos, pero por lo menos se debe tocar con el pie.</a:t>
            </a:r>
          </a:p>
          <a:p>
            <a:pPr marL="285750" indent="-28575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Si el balón sale después de haber botado dentro del campo desde un saque de centro o cualquier reinicio desde bajo palos o la línea de 20m, la melé será para el equipo que ha sacado.</a:t>
            </a:r>
          </a:p>
          <a:p>
            <a:pPr marL="285750" indent="-28575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En al caso que desde de uno de los reinicios ya comentados el balón bota dentro del campo antes de salir por la línea de balón muerto o “</a:t>
            </a:r>
            <a:r>
              <a:rPr lang="es-ES" altLang="en-US" sz="2000" dirty="0" err="1">
                <a:solidFill>
                  <a:schemeClr val="tx1"/>
                </a:solidFill>
                <a:latin typeface="Calibri" panose="020F0502020204030204" pitchFamily="34" charset="0"/>
              </a:rPr>
              <a:t>touch</a:t>
            </a:r>
            <a:r>
              <a:rPr lang="es-ES" altLang="en-US" sz="2000" dirty="0">
                <a:solidFill>
                  <a:schemeClr val="tx1"/>
                </a:solidFill>
                <a:latin typeface="Calibri" panose="020F0502020204030204" pitchFamily="34" charset="0"/>
              </a:rPr>
              <a:t> in </a:t>
            </a:r>
            <a:r>
              <a:rPr lang="es-ES" altLang="en-US" sz="2000" dirty="0" err="1">
                <a:solidFill>
                  <a:schemeClr val="tx1"/>
                </a:solidFill>
                <a:latin typeface="Calibri" panose="020F0502020204030204" pitchFamily="34" charset="0"/>
              </a:rPr>
              <a:t>goal</a:t>
            </a:r>
            <a:r>
              <a:rPr lang="es-ES" altLang="en-US" sz="2000" dirty="0">
                <a:solidFill>
                  <a:schemeClr val="tx1"/>
                </a:solidFill>
                <a:latin typeface="Calibri" panose="020F0502020204030204" pitchFamily="34" charset="0"/>
              </a:rPr>
              <a:t>”, el juego se reiniciará con un </a:t>
            </a:r>
            <a:r>
              <a:rPr lang="es-ES" altLang="en-US" sz="2000" dirty="0" err="1">
                <a:solidFill>
                  <a:schemeClr val="tx1"/>
                </a:solidFill>
                <a:latin typeface="Calibri" panose="020F0502020204030204" pitchFamily="34" charset="0"/>
              </a:rPr>
              <a:t>drop</a:t>
            </a:r>
            <a:r>
              <a:rPr lang="es-ES" altLang="en-US" sz="2000" dirty="0">
                <a:solidFill>
                  <a:schemeClr val="tx1"/>
                </a:solidFill>
                <a:latin typeface="Calibri" panose="020F0502020204030204" pitchFamily="34" charset="0"/>
              </a:rPr>
              <a:t> bajo palos.</a:t>
            </a:r>
          </a:p>
        </p:txBody>
      </p:sp>
    </p:spTree>
    <p:extLst>
      <p:ext uri="{BB962C8B-B14F-4D97-AF65-F5344CB8AC3E}">
        <p14:creationId xmlns:p14="http://schemas.microsoft.com/office/powerpoint/2010/main" val="3608665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a:extLst>
              <a:ext uri="{FF2B5EF4-FFF2-40B4-BE49-F238E27FC236}">
                <a16:creationId xmlns:a16="http://schemas.microsoft.com/office/drawing/2014/main" id="{38319241-5268-4C9D-81A4-69177A2328F5}"/>
              </a:ext>
            </a:extLst>
          </p:cNvPr>
          <p:cNvSpPr txBox="1">
            <a:spLocks noChangeArrowheads="1"/>
          </p:cNvSpPr>
          <p:nvPr/>
        </p:nvSpPr>
        <p:spPr bwMode="auto">
          <a:xfrm>
            <a:off x="1524000" y="26035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 </a:t>
            </a:r>
            <a:r>
              <a:rPr lang="es-ES" altLang="en-US" sz="4000" b="1" dirty="0">
                <a:solidFill>
                  <a:schemeClr val="tx1"/>
                </a:solidFill>
                <a:latin typeface="Calibri" panose="020F0502020204030204" pitchFamily="34" charset="0"/>
              </a:rPr>
              <a:t>Iniciar y Reiniciar el Juego</a:t>
            </a:r>
            <a:r>
              <a:rPr lang="en-US" altLang="en-US" sz="4000" dirty="0">
                <a:solidFill>
                  <a:schemeClr val="tx1"/>
                </a:solidFill>
                <a:latin typeface="Calibri" panose="020F0502020204030204" pitchFamily="34" charset="0"/>
              </a:rPr>
              <a:t>[cont.]</a:t>
            </a:r>
          </a:p>
        </p:txBody>
      </p:sp>
      <p:sp>
        <p:nvSpPr>
          <p:cNvPr id="15365" name="Text Box 6">
            <a:extLst>
              <a:ext uri="{FF2B5EF4-FFF2-40B4-BE49-F238E27FC236}">
                <a16:creationId xmlns:a16="http://schemas.microsoft.com/office/drawing/2014/main" id="{38409ABB-577A-4E9B-8DD8-5EBE481EEBEA}"/>
              </a:ext>
            </a:extLst>
          </p:cNvPr>
          <p:cNvSpPr txBox="1">
            <a:spLocks noChangeArrowheads="1"/>
          </p:cNvSpPr>
          <p:nvPr/>
        </p:nvSpPr>
        <p:spPr bwMode="auto">
          <a:xfrm>
            <a:off x="1835150" y="1052513"/>
            <a:ext cx="85217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s-ES" altLang="en-US" sz="2000" b="1" dirty="0">
                <a:solidFill>
                  <a:schemeClr val="tx1"/>
                </a:solidFill>
                <a:latin typeface="Calibri" panose="020F0502020204030204" pitchFamily="34" charset="0"/>
              </a:rPr>
              <a:t>Si hay golpe de castigo en un inicio o reinicio:</a:t>
            </a:r>
            <a:endParaRPr lang="es-E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Infracciones en un saque de centro: golpe desde el centro de la línea de mediocampo</a:t>
            </a:r>
          </a:p>
          <a:p>
            <a:pPr marL="285750" indent="-28575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Infracciones en un saque de 20m: golpe desde el centro de la línea de 20m</a:t>
            </a:r>
          </a:p>
          <a:p>
            <a:pPr marL="285750" indent="-28575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Infracciones en un </a:t>
            </a:r>
            <a:r>
              <a:rPr lang="es-ES" altLang="en-US" sz="2000" dirty="0" err="1">
                <a:solidFill>
                  <a:schemeClr val="tx1"/>
                </a:solidFill>
                <a:latin typeface="Calibri" panose="020F0502020204030204" pitchFamily="34" charset="0"/>
              </a:rPr>
              <a:t>drop</a:t>
            </a:r>
            <a:r>
              <a:rPr lang="es-ES" altLang="en-US" sz="2000" dirty="0">
                <a:solidFill>
                  <a:schemeClr val="tx1"/>
                </a:solidFill>
                <a:latin typeface="Calibri" panose="020F0502020204030204" pitchFamily="34" charset="0"/>
              </a:rPr>
              <a:t> bajo palos: golpe desde el centro de la línea de 10m</a:t>
            </a:r>
          </a:p>
          <a:p>
            <a:pPr eaLnBrk="1" hangingPunct="1">
              <a:spcBef>
                <a:spcPct val="0"/>
              </a:spcBef>
              <a:buClrTx/>
              <a:buSzTx/>
              <a:buFontTx/>
              <a:buNone/>
              <a:defRPr/>
            </a:pPr>
            <a:endParaRPr lang="en-US" altLang="en-US" sz="1200" dirty="0">
              <a:solidFill>
                <a:schemeClr val="tx1"/>
              </a:solidFill>
              <a:latin typeface="Calibri" panose="020F0502020204030204" pitchFamily="34" charset="0"/>
            </a:endParaRPr>
          </a:p>
          <a:p>
            <a:pPr eaLnBrk="1" hangingPunct="1">
              <a:spcBef>
                <a:spcPct val="0"/>
              </a:spcBef>
              <a:buClrTx/>
              <a:buSzTx/>
              <a:buFontTx/>
              <a:buNone/>
              <a:defRPr/>
            </a:pPr>
            <a:r>
              <a:rPr lang="es-ES" altLang="en-US" sz="2000" b="1" dirty="0">
                <a:solidFill>
                  <a:schemeClr val="tx1"/>
                </a:solidFill>
                <a:latin typeface="Calibri" panose="020F0502020204030204" pitchFamily="34" charset="0"/>
              </a:rPr>
              <a:t>Se penaliza al pateador en un saque de centro, </a:t>
            </a:r>
            <a:r>
              <a:rPr lang="es-ES" altLang="en-US" sz="2000" b="1" dirty="0" err="1">
                <a:solidFill>
                  <a:schemeClr val="tx1"/>
                </a:solidFill>
                <a:latin typeface="Calibri" panose="020F0502020204030204" pitchFamily="34" charset="0"/>
              </a:rPr>
              <a:t>drop</a:t>
            </a:r>
            <a:r>
              <a:rPr lang="es-ES" altLang="en-US" sz="2000" b="1" dirty="0">
                <a:solidFill>
                  <a:schemeClr val="tx1"/>
                </a:solidFill>
                <a:latin typeface="Calibri" panose="020F0502020204030204" pitchFamily="34" charset="0"/>
              </a:rPr>
              <a:t> de 20m, o </a:t>
            </a:r>
            <a:r>
              <a:rPr lang="es-ES" altLang="en-US" sz="2000" b="1" dirty="0" err="1">
                <a:solidFill>
                  <a:schemeClr val="tx1"/>
                </a:solidFill>
                <a:latin typeface="Calibri" panose="020F0502020204030204" pitchFamily="34" charset="0"/>
              </a:rPr>
              <a:t>drop</a:t>
            </a:r>
            <a:r>
              <a:rPr lang="es-ES" altLang="en-US" sz="2000" b="1" dirty="0">
                <a:solidFill>
                  <a:schemeClr val="tx1"/>
                </a:solidFill>
                <a:latin typeface="Calibri" panose="020F0502020204030204" pitchFamily="34" charset="0"/>
              </a:rPr>
              <a:t> bajo palos si:</a:t>
            </a:r>
          </a:p>
          <a:p>
            <a:pPr marL="342900" indent="-34290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Cruza la línea designada antes de sacar</a:t>
            </a:r>
          </a:p>
          <a:p>
            <a:pPr marL="342900" indent="-34290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El balón sale directamente (sin botar dentro del campo) por las bandas laterales, la línea de balón muerto, o “</a:t>
            </a:r>
            <a:r>
              <a:rPr lang="es-ES" altLang="en-US" sz="2000" dirty="0" err="1">
                <a:solidFill>
                  <a:schemeClr val="tx1"/>
                </a:solidFill>
                <a:latin typeface="Calibri" panose="020F0502020204030204" pitchFamily="34" charset="0"/>
              </a:rPr>
              <a:t>touch</a:t>
            </a:r>
            <a:r>
              <a:rPr lang="es-ES" altLang="en-US" sz="2000" dirty="0">
                <a:solidFill>
                  <a:schemeClr val="tx1"/>
                </a:solidFill>
                <a:latin typeface="Calibri" panose="020F0502020204030204" pitchFamily="34" charset="0"/>
              </a:rPr>
              <a:t> in </a:t>
            </a:r>
            <a:r>
              <a:rPr lang="es-ES" altLang="en-US" sz="2000" dirty="0" err="1">
                <a:solidFill>
                  <a:schemeClr val="tx1"/>
                </a:solidFill>
                <a:latin typeface="Calibri" panose="020F0502020204030204" pitchFamily="34" charset="0"/>
              </a:rPr>
              <a:t>goal</a:t>
            </a:r>
            <a:r>
              <a:rPr lang="es-ES" altLang="en-US" sz="2000" dirty="0">
                <a:solidFill>
                  <a:schemeClr val="tx1"/>
                </a:solidFill>
                <a:latin typeface="Calibri" panose="020F0502020204030204" pitchFamily="34" charset="0"/>
              </a:rPr>
              <a:t>”</a:t>
            </a:r>
          </a:p>
          <a:p>
            <a:pPr marL="342900" indent="-34290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El balón no recorre 10m hacia delante</a:t>
            </a:r>
          </a:p>
          <a:p>
            <a:pPr marL="342900" indent="-34290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No patea de la forma prescrita (por ejemplo desde el suelo en un saque de centro)</a:t>
            </a:r>
          </a:p>
          <a:p>
            <a:pPr eaLnBrk="1" hangingPunct="1">
              <a:spcBef>
                <a:spcPct val="0"/>
              </a:spcBef>
              <a:buClrTx/>
              <a:buSzTx/>
              <a:buFontTx/>
              <a:buNone/>
              <a:defRPr/>
            </a:pPr>
            <a:endParaRPr lang="es-ES" altLang="en-US" sz="1200" dirty="0">
              <a:solidFill>
                <a:schemeClr val="tx1"/>
              </a:solidFill>
              <a:latin typeface="Calibri" panose="020F0502020204030204" pitchFamily="34" charset="0"/>
            </a:endParaRPr>
          </a:p>
          <a:p>
            <a:pPr eaLnBrk="1" hangingPunct="1">
              <a:spcBef>
                <a:spcPct val="0"/>
              </a:spcBef>
              <a:buClrTx/>
              <a:buSzTx/>
              <a:buFontTx/>
              <a:buNone/>
              <a:defRPr/>
            </a:pPr>
            <a:r>
              <a:rPr lang="es-ES" altLang="en-US" sz="2000" b="1" dirty="0">
                <a:solidFill>
                  <a:schemeClr val="tx1"/>
                </a:solidFill>
                <a:latin typeface="Calibri" panose="020F0502020204030204" pitchFamily="34" charset="0"/>
              </a:rPr>
              <a:t>Se penaliza a cualquier jugador si: </a:t>
            </a:r>
            <a:endParaRPr lang="es-ES" altLang="en-US" sz="20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Adelanta la línea antes de que se patea el balón</a:t>
            </a:r>
          </a:p>
          <a:p>
            <a:pPr marL="285750" indent="-285750">
              <a:spcBef>
                <a:spcPct val="0"/>
              </a:spcBef>
              <a:buClrTx/>
              <a:buSzTx/>
              <a:buFont typeface="Wingdings" panose="05000000000000000000" pitchFamily="2" charset="2"/>
              <a:buChar char="§"/>
              <a:defRPr/>
            </a:pPr>
            <a:r>
              <a:rPr lang="es-ES" altLang="en-US" sz="2000" dirty="0">
                <a:solidFill>
                  <a:schemeClr val="tx1"/>
                </a:solidFill>
                <a:latin typeface="Calibri" panose="020F0502020204030204" pitchFamily="34" charset="0"/>
              </a:rPr>
              <a:t>Toca el balón a propósito, antes de que recorra los 10m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501192" y="1874845"/>
            <a:ext cx="11134217" cy="3743589"/>
          </a:xfrm>
          <a:prstGeom prst="rect">
            <a:avLst/>
          </a:prstGeom>
          <a:noFill/>
          <a:ln>
            <a:noFill/>
          </a:ln>
        </p:spPr>
        <p:txBody>
          <a:bodyPr wrap="square" rtlCol="0" anchor="ctr" anchorCtr="1">
            <a:spAutoFit/>
          </a:bodyPr>
          <a:lstStyle/>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Sé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Justo</a:t>
            </a:r>
            <a:r>
              <a:rPr lang="es-ES" sz="3200" dirty="0">
                <a:effectLst/>
                <a:latin typeface="Calibri" panose="020F0502020204030204" pitchFamily="34" charset="0"/>
                <a:ea typeface="Calibri" panose="020F0502020204030204" pitchFamily="34" charset="0"/>
                <a:cs typeface="Times New Roman" panose="02020603050405020304" pitchFamily="18" charset="0"/>
              </a:rPr>
              <a:t> y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Constante</a:t>
            </a:r>
            <a:r>
              <a:rPr lang="es-ES" sz="3200" dirty="0">
                <a:effectLst/>
                <a:latin typeface="Calibri" panose="020F0502020204030204" pitchFamily="34" charset="0"/>
                <a:ea typeface="Calibri" panose="020F0502020204030204" pitchFamily="34" charset="0"/>
                <a:cs typeface="Times New Roman" panose="02020603050405020304" pitchFamily="18" charset="0"/>
              </a:rPr>
              <a:t> con los jugadores.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Demuestra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Respeto</a:t>
            </a:r>
            <a:r>
              <a:rPr lang="es-ES" sz="3200" dirty="0">
                <a:effectLst/>
                <a:latin typeface="Calibri" panose="020F0502020204030204" pitchFamily="34" charset="0"/>
                <a:ea typeface="Calibri" panose="020F0502020204030204" pitchFamily="34" charset="0"/>
                <a:cs typeface="Times New Roman" panose="02020603050405020304" pitchFamily="18" charset="0"/>
              </a:rPr>
              <a:t> a todos.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Sé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Sincero</a:t>
            </a:r>
            <a:r>
              <a:rPr lang="es-ES" sz="3200" dirty="0">
                <a:effectLst/>
                <a:latin typeface="Calibri" panose="020F0502020204030204" pitchFamily="34" charset="0"/>
                <a:ea typeface="Calibri" panose="020F0502020204030204" pitchFamily="34" charset="0"/>
                <a:cs typeface="Times New Roman" panose="02020603050405020304" pitchFamily="18" charset="0"/>
              </a:rPr>
              <a:t> siempre y con todos.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Demuestra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Honradez </a:t>
            </a:r>
            <a:r>
              <a:rPr lang="es-ES" sz="3200" dirty="0">
                <a:effectLst/>
                <a:latin typeface="Calibri" panose="020F0502020204030204" pitchFamily="34" charset="0"/>
                <a:ea typeface="Calibri" panose="020F0502020204030204" pitchFamily="34" charset="0"/>
                <a:cs typeface="Times New Roman" panose="02020603050405020304" pitchFamily="18" charset="0"/>
              </a:rPr>
              <a:t>y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Credibilidad.</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Nunca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Abuses / Acoses </a:t>
            </a:r>
            <a:r>
              <a:rPr lang="es-ES" sz="3200" dirty="0">
                <a:effectLst/>
                <a:latin typeface="Calibri" panose="020F0502020204030204" pitchFamily="34" charset="0"/>
                <a:ea typeface="Calibri" panose="020F0502020204030204" pitchFamily="34" charset="0"/>
                <a:cs typeface="Times New Roman" panose="02020603050405020304" pitchFamily="18" charset="0"/>
              </a:rPr>
              <a:t>a nadie - ni jugadores, ni árbitros.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Observa la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Legislación de la Protección de Menores </a:t>
            </a:r>
            <a:r>
              <a:rPr lang="es-ES" sz="3200" dirty="0">
                <a:effectLst/>
                <a:latin typeface="Calibri" panose="020F0502020204030204" pitchFamily="34" charset="0"/>
                <a:ea typeface="Calibri" panose="020F0502020204030204" pitchFamily="34" charset="0"/>
                <a:cs typeface="Times New Roman" panose="02020603050405020304" pitchFamily="18" charset="0"/>
              </a:rPr>
              <a:t>de tu país.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F1DAFE0-7003-4C79-A1E0-A44315A0B357}"/>
              </a:ext>
            </a:extLst>
          </p:cNvPr>
          <p:cNvSpPr txBox="1"/>
          <p:nvPr/>
        </p:nvSpPr>
        <p:spPr>
          <a:xfrm>
            <a:off x="317369" y="531015"/>
            <a:ext cx="11557262" cy="597087"/>
          </a:xfrm>
          <a:prstGeom prst="rect">
            <a:avLst/>
          </a:prstGeom>
          <a:noFill/>
          <a:ln>
            <a:noFill/>
          </a:ln>
        </p:spPr>
        <p:txBody>
          <a:bodyPr wrap="square" rtlCol="0" anchor="ctr" anchorCtr="1">
            <a:spAutoFit/>
          </a:bodyPr>
          <a:lstStyle/>
          <a:p>
            <a:pPr algn="ctr">
              <a:lnSpc>
                <a:spcPct val="80000"/>
              </a:lnSpc>
            </a:pPr>
            <a:r>
              <a:rPr lang="es-ES" altLang="en-US" sz="4000" b="1" dirty="0">
                <a:ln w="0"/>
                <a:latin typeface="Calibri" panose="020F0502020204030204" pitchFamily="34" charset="0"/>
                <a:cs typeface="Calibri" panose="020F0502020204030204" pitchFamily="34" charset="0"/>
              </a:rPr>
              <a:t>El Código de Ética </a:t>
            </a:r>
            <a:r>
              <a:rPr lang="en-US" altLang="en-US" sz="4000" b="1" dirty="0">
                <a:ln w="0"/>
                <a:latin typeface="Calibri" panose="020F0502020204030204" pitchFamily="34" charset="0"/>
                <a:cs typeface="Calibri" panose="020F0502020204030204" pitchFamily="34" charset="0"/>
              </a:rPr>
              <a:t>de </a:t>
            </a:r>
            <a:r>
              <a:rPr lang="es-ES" altLang="en-US" sz="4000" b="1" dirty="0">
                <a:ln w="0"/>
                <a:latin typeface="Calibri" panose="020F0502020204030204" pitchFamily="34" charset="0"/>
                <a:cs typeface="Calibri" panose="020F0502020204030204" pitchFamily="34" charset="0"/>
              </a:rPr>
              <a:t>un Entrenador</a:t>
            </a:r>
          </a:p>
        </p:txBody>
      </p:sp>
    </p:spTree>
    <p:extLst>
      <p:ext uri="{BB962C8B-B14F-4D97-AF65-F5344CB8AC3E}">
        <p14:creationId xmlns:p14="http://schemas.microsoft.com/office/powerpoint/2010/main" val="19578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E4F8D485-018E-468B-8A93-9F4C377396FD}"/>
              </a:ext>
            </a:extLst>
          </p:cNvPr>
          <p:cNvSpPr txBox="1">
            <a:spLocks noChangeArrowheads="1"/>
          </p:cNvSpPr>
          <p:nvPr/>
        </p:nvSpPr>
        <p:spPr bwMode="auto">
          <a:xfrm>
            <a:off x="1524000" y="280989"/>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El </a:t>
            </a:r>
            <a:r>
              <a:rPr lang="en-US" altLang="en-US" sz="4000" b="1" dirty="0" err="1">
                <a:solidFill>
                  <a:schemeClr val="tx1"/>
                </a:solidFill>
                <a:latin typeface="Calibri" panose="020F0502020204030204" pitchFamily="34" charset="0"/>
              </a:rPr>
              <a:t>Placaje</a:t>
            </a:r>
            <a:endParaRPr lang="en-US" altLang="en-US" sz="4000" b="1" dirty="0">
              <a:solidFill>
                <a:schemeClr val="tx1"/>
              </a:solidFill>
              <a:latin typeface="Calibri" panose="020F0502020204030204" pitchFamily="34" charset="0"/>
            </a:endParaRPr>
          </a:p>
        </p:txBody>
      </p:sp>
      <p:sp>
        <p:nvSpPr>
          <p:cNvPr id="17413" name="Text Box 6">
            <a:extLst>
              <a:ext uri="{FF2B5EF4-FFF2-40B4-BE49-F238E27FC236}">
                <a16:creationId xmlns:a16="http://schemas.microsoft.com/office/drawing/2014/main" id="{290F6D70-B114-4848-9578-3687221CB605}"/>
              </a:ext>
            </a:extLst>
          </p:cNvPr>
          <p:cNvSpPr txBox="1">
            <a:spLocks noChangeArrowheads="1"/>
          </p:cNvSpPr>
          <p:nvPr/>
        </p:nvSpPr>
        <p:spPr bwMode="auto">
          <a:xfrm>
            <a:off x="1847850" y="989014"/>
            <a:ext cx="84963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sz="1600" b="1" dirty="0">
                <a:solidFill>
                  <a:schemeClr val="tx1"/>
                </a:solidFill>
                <a:latin typeface="Calibri" panose="020F0502020204030204" pitchFamily="34" charset="0"/>
              </a:rPr>
              <a:t>El </a:t>
            </a:r>
            <a:r>
              <a:rPr lang="en-US" altLang="en-US" sz="1600" b="1" dirty="0" err="1">
                <a:solidFill>
                  <a:schemeClr val="tx1"/>
                </a:solidFill>
                <a:latin typeface="Calibri" panose="020F0502020204030204" pitchFamily="34" charset="0"/>
              </a:rPr>
              <a:t>placaje</a:t>
            </a:r>
            <a:r>
              <a:rPr lang="en-US" altLang="en-US" sz="1600" b="1" dirty="0">
                <a:solidFill>
                  <a:schemeClr val="tx1"/>
                </a:solidFill>
                <a:latin typeface="Calibri" panose="020F0502020204030204" pitchFamily="34" charset="0"/>
              </a:rPr>
              <a:t> e</a:t>
            </a:r>
            <a:r>
              <a:rPr lang="es-ES" altLang="en-US" sz="1600" b="1" dirty="0" err="1">
                <a:solidFill>
                  <a:schemeClr val="tx1"/>
                </a:solidFill>
                <a:latin typeface="Calibri" panose="020F0502020204030204" pitchFamily="34" charset="0"/>
              </a:rPr>
              <a:t>stá</a:t>
            </a:r>
            <a:r>
              <a:rPr lang="es-ES" altLang="en-US" sz="1600" b="1" dirty="0">
                <a:solidFill>
                  <a:schemeClr val="tx1"/>
                </a:solidFill>
                <a:latin typeface="Calibri" panose="020F0502020204030204" pitchFamily="34" charset="0"/>
              </a:rPr>
              <a:t> completado cuando:</a:t>
            </a: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El portador del balón está cogido por al menos un rival y el balón o el brazo que lo lleva toca el suelo</a:t>
            </a: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El jugador está cogido por el defensor, manteniéndose de pie pero sin opción de avanzar (placaje asfixiante)</a:t>
            </a: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El jugador está cogido y deja claro que no quiere avanzar (sucumbe)</a:t>
            </a: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Un jugador con balón está en el suelo y está tocado por un defensor</a:t>
            </a:r>
            <a:endParaRPr lang="en-US" altLang="en-US" sz="1600" dirty="0">
              <a:solidFill>
                <a:schemeClr val="tx1"/>
              </a:solidFill>
              <a:latin typeface="Calibri" panose="020F0502020204030204" pitchFamily="34" charset="0"/>
            </a:endParaRPr>
          </a:p>
          <a:p>
            <a:pPr eaLnBrk="1" hangingPunct="1">
              <a:spcBef>
                <a:spcPct val="0"/>
              </a:spcBef>
              <a:buClrTx/>
              <a:buSzTx/>
              <a:buFont typeface="Wingdings 3" panose="05040102010807070707" pitchFamily="18" charset="2"/>
              <a:buNone/>
              <a:defRPr/>
            </a:pPr>
            <a:endParaRPr lang="en-US" altLang="en-US" sz="1600" dirty="0">
              <a:solidFill>
                <a:schemeClr val="tx1"/>
              </a:solidFill>
              <a:latin typeface="Calibri" panose="020F0502020204030204" pitchFamily="34" charset="0"/>
            </a:endParaRPr>
          </a:p>
          <a:p>
            <a:pPr eaLnBrk="1" hangingPunct="1">
              <a:spcBef>
                <a:spcPct val="0"/>
              </a:spcBef>
              <a:buClrTx/>
              <a:buSzTx/>
              <a:buNone/>
              <a:defRPr/>
            </a:pPr>
            <a:r>
              <a:rPr lang="en-US" altLang="en-US" sz="1600" b="1" dirty="0">
                <a:solidFill>
                  <a:schemeClr val="tx1"/>
                </a:solidFill>
                <a:latin typeface="Calibri" panose="020F0502020204030204" pitchFamily="34" charset="0"/>
              </a:rPr>
              <a:t>El </a:t>
            </a:r>
            <a:r>
              <a:rPr lang="en-US" altLang="en-US" sz="1600" b="1" dirty="0" err="1">
                <a:solidFill>
                  <a:schemeClr val="tx1"/>
                </a:solidFill>
                <a:latin typeface="Calibri" panose="020F0502020204030204" pitchFamily="34" charset="0"/>
              </a:rPr>
              <a:t>placaje</a:t>
            </a:r>
            <a:r>
              <a:rPr lang="en-US" altLang="en-US" sz="1600" b="1" dirty="0">
                <a:solidFill>
                  <a:schemeClr val="tx1"/>
                </a:solidFill>
                <a:latin typeface="Calibri" panose="020F0502020204030204" pitchFamily="34" charset="0"/>
              </a:rPr>
              <a:t> no e</a:t>
            </a:r>
            <a:r>
              <a:rPr lang="es-ES" altLang="en-US" sz="1600" b="1" dirty="0" err="1">
                <a:solidFill>
                  <a:schemeClr val="tx1"/>
                </a:solidFill>
                <a:latin typeface="Calibri" panose="020F0502020204030204" pitchFamily="34" charset="0"/>
              </a:rPr>
              <a:t>stá</a:t>
            </a:r>
            <a:r>
              <a:rPr lang="es-ES" altLang="en-US" sz="1600" b="1" dirty="0">
                <a:solidFill>
                  <a:schemeClr val="tx1"/>
                </a:solidFill>
                <a:latin typeface="Calibri" panose="020F0502020204030204" pitchFamily="34" charset="0"/>
              </a:rPr>
              <a:t> completado cuando:</a:t>
            </a:r>
            <a:endParaRPr lang="en-US" altLang="en-US" sz="16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Antes de llegar al suelo, un jugador con posesión se libra de un placaje</a:t>
            </a:r>
          </a:p>
          <a:p>
            <a:pPr eaLnBrk="1" hangingPunct="1">
              <a:spcBef>
                <a:spcPct val="0"/>
              </a:spcBef>
              <a:buClrTx/>
              <a:buSzTx/>
              <a:buFont typeface="Wingdings 3" panose="05040102010807070707" pitchFamily="18" charset="2"/>
              <a:buNone/>
              <a:defRPr/>
            </a:pPr>
            <a:endParaRPr lang="es-ES" altLang="en-US" sz="1600" dirty="0">
              <a:solidFill>
                <a:schemeClr val="tx1"/>
              </a:solidFill>
              <a:latin typeface="Calibri" panose="020F0502020204030204" pitchFamily="34" charset="0"/>
            </a:endParaRPr>
          </a:p>
          <a:p>
            <a:pPr eaLnBrk="1" hangingPunct="1">
              <a:spcBef>
                <a:spcPct val="0"/>
              </a:spcBef>
              <a:buClrTx/>
              <a:buSzTx/>
              <a:buFontTx/>
              <a:buNone/>
              <a:defRPr/>
            </a:pPr>
            <a:r>
              <a:rPr lang="es-ES" altLang="en-US" sz="1600" b="1" dirty="0">
                <a:solidFill>
                  <a:schemeClr val="tx1"/>
                </a:solidFill>
                <a:latin typeface="Calibri" panose="020F0502020204030204" pitchFamily="34" charset="0"/>
              </a:rPr>
              <a:t>Otras consideraciones: </a:t>
            </a:r>
            <a:endParaRPr lang="es-ES" altLang="en-US" sz="1600"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No hay limite al número de jugadores que puedan placar al que lleva el balón</a:t>
            </a: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Queda prohibido placar u obstruir a un jugador sin balón</a:t>
            </a: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El placador no debe utilizar ningún agarre o derribo especial, ni las rodillas</a:t>
            </a: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Si no hay ningún </a:t>
            </a:r>
            <a:r>
              <a:rPr lang="es-ES" altLang="en-US" sz="1600" dirty="0" err="1">
                <a:solidFill>
                  <a:schemeClr val="tx1"/>
                </a:solidFill>
                <a:latin typeface="Calibri" panose="020F0502020204030204" pitchFamily="34" charset="0"/>
              </a:rPr>
              <a:t>dummy</a:t>
            </a:r>
            <a:r>
              <a:rPr lang="es-ES" altLang="en-US" sz="1600" dirty="0">
                <a:solidFill>
                  <a:schemeClr val="tx1"/>
                </a:solidFill>
                <a:latin typeface="Calibri" panose="020F0502020204030204" pitchFamily="34" charset="0"/>
              </a:rPr>
              <a:t> </a:t>
            </a:r>
            <a:r>
              <a:rPr lang="es-ES" altLang="en-US" sz="1600" dirty="0" err="1">
                <a:solidFill>
                  <a:schemeClr val="tx1"/>
                </a:solidFill>
                <a:latin typeface="Calibri" panose="020F0502020204030204" pitchFamily="34" charset="0"/>
              </a:rPr>
              <a:t>half</a:t>
            </a:r>
            <a:r>
              <a:rPr lang="es-ES" altLang="en-US" sz="1600" dirty="0">
                <a:solidFill>
                  <a:schemeClr val="tx1"/>
                </a:solidFill>
                <a:latin typeface="Calibri" panose="020F0502020204030204" pitchFamily="34" charset="0"/>
              </a:rPr>
              <a:t> (9) colocado detrás del </a:t>
            </a:r>
            <a:r>
              <a:rPr lang="es-ES" altLang="en-US" sz="1600" dirty="0" err="1">
                <a:solidFill>
                  <a:schemeClr val="tx1"/>
                </a:solidFill>
                <a:latin typeface="Calibri" panose="020F0502020204030204" pitchFamily="34" charset="0"/>
              </a:rPr>
              <a:t>play-the-ball</a:t>
            </a:r>
            <a:r>
              <a:rPr lang="es-ES" altLang="en-US" sz="1600" dirty="0">
                <a:solidFill>
                  <a:schemeClr val="tx1"/>
                </a:solidFill>
                <a:latin typeface="Calibri" panose="020F0502020204030204" pitchFamily="34" charset="0"/>
              </a:rPr>
              <a:t>, se puede tirar encima del balón</a:t>
            </a: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Si, debido a su momento, un jugador se desliza por el suelo, el placaje se considera completado en el punto donde se termina este movimiento</a:t>
            </a: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 Con el placaje completado, la defensa no puede mover al portador del balón de este punto</a:t>
            </a:r>
          </a:p>
          <a:p>
            <a:pPr marL="285750" indent="-285750">
              <a:spcBef>
                <a:spcPct val="0"/>
              </a:spcBef>
              <a:buClrTx/>
              <a:buSzTx/>
              <a:buFont typeface="Wingdings" panose="05000000000000000000" pitchFamily="2" charset="2"/>
              <a:buChar char="§"/>
              <a:defRPr/>
            </a:pPr>
            <a:r>
              <a:rPr lang="es-ES" altLang="en-US" sz="1600" dirty="0">
                <a:solidFill>
                  <a:schemeClr val="tx1"/>
                </a:solidFill>
                <a:latin typeface="Calibri" panose="020F0502020204030204" pitchFamily="34" charset="0"/>
              </a:rPr>
              <a:t>Ante la duda, el arbitro debería cantar o “</a:t>
            </a:r>
            <a:r>
              <a:rPr lang="es-ES" altLang="en-US" sz="1600" dirty="0" err="1">
                <a:solidFill>
                  <a:schemeClr val="tx1"/>
                </a:solidFill>
                <a:latin typeface="Calibri" panose="020F0502020204030204" pitchFamily="34" charset="0"/>
              </a:rPr>
              <a:t>held</a:t>
            </a:r>
            <a:r>
              <a:rPr lang="es-ES" altLang="en-US" sz="1600" dirty="0">
                <a:solidFill>
                  <a:schemeClr val="tx1"/>
                </a:solidFill>
                <a:latin typeface="Calibri" panose="020F0502020204030204" pitchFamily="34" charset="0"/>
              </a:rPr>
              <a:t>” (cogido) o “</a:t>
            </a:r>
            <a:r>
              <a:rPr lang="es-ES" altLang="en-US" sz="1600" dirty="0" err="1">
                <a:solidFill>
                  <a:schemeClr val="tx1"/>
                </a:solidFill>
                <a:latin typeface="Calibri" panose="020F0502020204030204" pitchFamily="34" charset="0"/>
              </a:rPr>
              <a:t>play</a:t>
            </a:r>
            <a:r>
              <a:rPr lang="es-ES" altLang="en-US" sz="1600" dirty="0">
                <a:solidFill>
                  <a:schemeClr val="tx1"/>
                </a:solidFill>
                <a:latin typeface="Calibri" panose="020F0502020204030204" pitchFamily="34" charset="0"/>
              </a:rPr>
              <a:t> </a:t>
            </a:r>
            <a:r>
              <a:rPr lang="es-ES" altLang="en-US" sz="1600" dirty="0" err="1">
                <a:solidFill>
                  <a:schemeClr val="tx1"/>
                </a:solidFill>
                <a:latin typeface="Calibri" panose="020F0502020204030204" pitchFamily="34" charset="0"/>
              </a:rPr>
              <a:t>on</a:t>
            </a:r>
            <a:r>
              <a:rPr lang="es-ES" altLang="en-US" sz="1600" dirty="0">
                <a:solidFill>
                  <a:schemeClr val="tx1"/>
                </a:solidFill>
                <a:latin typeface="Calibri" panose="020F0502020204030204" pitchFamily="34" charset="0"/>
              </a:rPr>
              <a:t>” (jueguen)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33821890-A387-41AB-8006-722F55EA1BBF}"/>
              </a:ext>
            </a:extLst>
          </p:cNvPr>
          <p:cNvSpPr txBox="1">
            <a:spLocks noChangeArrowheads="1"/>
          </p:cNvSpPr>
          <p:nvPr/>
        </p:nvSpPr>
        <p:spPr bwMode="auto">
          <a:xfrm>
            <a:off x="1524000" y="26035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Sexto </a:t>
            </a:r>
            <a:r>
              <a:rPr lang="en-US" altLang="en-US" sz="4000" b="1" dirty="0" err="1">
                <a:solidFill>
                  <a:schemeClr val="tx1"/>
                </a:solidFill>
                <a:latin typeface="Calibri" panose="020F0502020204030204" pitchFamily="34" charset="0"/>
              </a:rPr>
              <a:t>Placaje</a:t>
            </a:r>
            <a:r>
              <a:rPr lang="en-US" altLang="en-US" sz="4000" b="1" dirty="0">
                <a:solidFill>
                  <a:schemeClr val="tx1"/>
                </a:solidFill>
                <a:latin typeface="Calibri" panose="020F0502020204030204" pitchFamily="34" charset="0"/>
              </a:rPr>
              <a:t> y </a:t>
            </a:r>
            <a:r>
              <a:rPr lang="en-US" altLang="en-US" sz="4000" b="1" dirty="0" err="1">
                <a:solidFill>
                  <a:schemeClr val="tx1"/>
                </a:solidFill>
                <a:latin typeface="Calibri" panose="020F0502020204030204" pitchFamily="34" charset="0"/>
              </a:rPr>
              <a:t>Placaje</a:t>
            </a:r>
            <a:r>
              <a:rPr lang="en-US" altLang="en-US" sz="4000" b="1" dirty="0">
                <a:solidFill>
                  <a:schemeClr val="tx1"/>
                </a:solidFill>
                <a:latin typeface="Calibri" panose="020F0502020204030204" pitchFamily="34" charset="0"/>
              </a:rPr>
              <a:t> Cero</a:t>
            </a:r>
            <a:endParaRPr lang="en-US" altLang="en-US" sz="4000" dirty="0">
              <a:solidFill>
                <a:schemeClr val="tx1"/>
              </a:solidFill>
              <a:latin typeface="Calibri" panose="020F0502020204030204" pitchFamily="34" charset="0"/>
            </a:endParaRPr>
          </a:p>
        </p:txBody>
      </p:sp>
      <p:sp>
        <p:nvSpPr>
          <p:cNvPr id="18437" name="Text Box 6">
            <a:extLst>
              <a:ext uri="{FF2B5EF4-FFF2-40B4-BE49-F238E27FC236}">
                <a16:creationId xmlns:a16="http://schemas.microsoft.com/office/drawing/2014/main" id="{A18BD355-6E68-4C51-BF83-D284E93B4A85}"/>
              </a:ext>
            </a:extLst>
          </p:cNvPr>
          <p:cNvSpPr txBox="1">
            <a:spLocks noChangeArrowheads="1"/>
          </p:cNvSpPr>
          <p:nvPr/>
        </p:nvSpPr>
        <p:spPr bwMode="auto">
          <a:xfrm>
            <a:off x="1847851" y="1185863"/>
            <a:ext cx="8424863"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s-ES" altLang="en-US" b="1" dirty="0">
                <a:solidFill>
                  <a:schemeClr val="tx1"/>
                </a:solidFill>
                <a:latin typeface="Calibri" panose="020F0502020204030204" pitchFamily="34" charset="0"/>
              </a:rPr>
              <a:t>Sexto Placaje: </a:t>
            </a:r>
            <a:r>
              <a:rPr lang="es-ES" altLang="en-US" dirty="0">
                <a:solidFill>
                  <a:schemeClr val="tx1"/>
                </a:solidFill>
                <a:latin typeface="Calibri" panose="020F0502020204030204" pitchFamily="34" charset="0"/>
              </a:rPr>
              <a:t>Un cambio de posesión ocurre después del quinto PTB cuando: </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Se efectúa un placaje al equipo con posesión, salvo en el caso que estén dentro de su propia zona de ensayo</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El equipo con posesión comete un error que normalmente daría una melé al otro equipo  (por ejemplo, un </a:t>
            </a:r>
            <a:r>
              <a:rPr lang="es-ES" altLang="en-US" dirty="0" err="1">
                <a:solidFill>
                  <a:schemeClr val="tx1"/>
                </a:solidFill>
                <a:latin typeface="Calibri" panose="020F0502020204030204" pitchFamily="34" charset="0"/>
              </a:rPr>
              <a:t>knock</a:t>
            </a:r>
            <a:r>
              <a:rPr lang="es-ES" altLang="en-US" dirty="0">
                <a:solidFill>
                  <a:schemeClr val="tx1"/>
                </a:solidFill>
                <a:latin typeface="Calibri" panose="020F0502020204030204" pitchFamily="34" charset="0"/>
              </a:rPr>
              <a:t> </a:t>
            </a:r>
            <a:r>
              <a:rPr lang="es-ES" altLang="en-US" dirty="0" err="1">
                <a:solidFill>
                  <a:schemeClr val="tx1"/>
                </a:solidFill>
                <a:latin typeface="Calibri" panose="020F0502020204030204" pitchFamily="34" charset="0"/>
              </a:rPr>
              <a:t>on</a:t>
            </a:r>
            <a:r>
              <a:rPr lang="es-ES" altLang="en-US" dirty="0">
                <a:solidFill>
                  <a:schemeClr val="tx1"/>
                </a:solidFill>
                <a:latin typeface="Calibri" panose="020F0502020204030204" pitchFamily="34" charset="0"/>
              </a:rPr>
              <a:t>)</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Un jugador con posesión resulta “</a:t>
            </a:r>
            <a:r>
              <a:rPr lang="es-ES" altLang="en-US" dirty="0" err="1">
                <a:solidFill>
                  <a:schemeClr val="tx1"/>
                </a:solidFill>
                <a:latin typeface="Calibri" panose="020F0502020204030204" pitchFamily="34" charset="0"/>
              </a:rPr>
              <a:t>held</a:t>
            </a:r>
            <a:r>
              <a:rPr lang="es-ES" altLang="en-US" dirty="0">
                <a:solidFill>
                  <a:schemeClr val="tx1"/>
                </a:solidFill>
                <a:latin typeface="Calibri" panose="020F0502020204030204" pitchFamily="34" charset="0"/>
              </a:rPr>
              <a:t>-up” (cogido) dentro de la zona de ensayo del otro equipo</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El balón se patea fuera directamente (sin botar dentro del campo). En este caso el cambio de posesión se efectúa en el punto de la patada.</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Si el balón bota dentro del campo antes de salir por la banda lateral después del quinto placaje, el juego se reinicia con una melé a 20m de la banda.</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Si, con el ultimo placaje, el jugador sale fuera por la banda lateral, o el balón se pasa fuera, el cambio de posesión de efectúa a 10m de la banda</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El </a:t>
            </a:r>
            <a:r>
              <a:rPr lang="es-ES" altLang="en-US" dirty="0" err="1">
                <a:solidFill>
                  <a:schemeClr val="tx1"/>
                </a:solidFill>
                <a:latin typeface="Calibri" panose="020F0502020204030204" pitchFamily="34" charset="0"/>
              </a:rPr>
              <a:t>play-the-ball</a:t>
            </a:r>
            <a:r>
              <a:rPr lang="es-ES" altLang="en-US" dirty="0">
                <a:solidFill>
                  <a:schemeClr val="tx1"/>
                </a:solidFill>
                <a:latin typeface="Calibri" panose="020F0502020204030204" pitchFamily="34" charset="0"/>
              </a:rPr>
              <a:t> para reiniciar el juego después de un cambio de posesión no se cuenta</a:t>
            </a:r>
          </a:p>
          <a:p>
            <a:pPr eaLnBrk="1" hangingPunct="1">
              <a:spcBef>
                <a:spcPct val="0"/>
              </a:spcBef>
              <a:buClrTx/>
              <a:buSzTx/>
              <a:buFontTx/>
              <a:buNone/>
              <a:defRPr/>
            </a:pPr>
            <a:endParaRPr lang="es-ES" altLang="en-US" sz="1200" dirty="0">
              <a:solidFill>
                <a:schemeClr val="tx1"/>
              </a:solidFill>
              <a:latin typeface="Calibri" panose="020F0502020204030204" pitchFamily="34" charset="0"/>
            </a:endParaRPr>
          </a:p>
          <a:p>
            <a:pPr eaLnBrk="1" hangingPunct="1">
              <a:spcBef>
                <a:spcPct val="0"/>
              </a:spcBef>
              <a:buClrTx/>
              <a:buSzTx/>
              <a:buFontTx/>
              <a:buNone/>
              <a:defRPr/>
            </a:pPr>
            <a:r>
              <a:rPr lang="es-ES" altLang="en-US" b="1" dirty="0">
                <a:solidFill>
                  <a:schemeClr val="tx1"/>
                </a:solidFill>
                <a:latin typeface="Calibri" panose="020F0502020204030204" pitchFamily="34" charset="0"/>
              </a:rPr>
              <a:t>Placaje Cero:</a:t>
            </a:r>
            <a:endParaRPr lang="es-E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Ocurre tras un error (</a:t>
            </a:r>
            <a:r>
              <a:rPr lang="es-ES" altLang="en-US" dirty="0" err="1">
                <a:solidFill>
                  <a:schemeClr val="tx1"/>
                </a:solidFill>
                <a:latin typeface="Calibri" panose="020F0502020204030204" pitchFamily="34" charset="0"/>
              </a:rPr>
              <a:t>knock</a:t>
            </a:r>
            <a:r>
              <a:rPr lang="es-ES" altLang="en-US" dirty="0">
                <a:solidFill>
                  <a:schemeClr val="tx1"/>
                </a:solidFill>
                <a:latin typeface="Calibri" panose="020F0502020204030204" pitchFamily="34" charset="0"/>
              </a:rPr>
              <a:t> </a:t>
            </a:r>
            <a:r>
              <a:rPr lang="es-ES" altLang="en-US" dirty="0" err="1">
                <a:solidFill>
                  <a:schemeClr val="tx1"/>
                </a:solidFill>
                <a:latin typeface="Calibri" panose="020F0502020204030204" pitchFamily="34" charset="0"/>
              </a:rPr>
              <a:t>on</a:t>
            </a:r>
            <a:r>
              <a:rPr lang="es-ES" altLang="en-US" dirty="0">
                <a:solidFill>
                  <a:schemeClr val="tx1"/>
                </a:solidFill>
                <a:latin typeface="Calibri" panose="020F0502020204030204" pitchFamily="34" charset="0"/>
              </a:rPr>
              <a:t> o pase adelantado). Si un jugador del equipo que no ha cometido el error coge el balón, puede seguir jugando y el placaje subsiguiente se cuenta como “cero”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a:extLst>
              <a:ext uri="{FF2B5EF4-FFF2-40B4-BE49-F238E27FC236}">
                <a16:creationId xmlns:a16="http://schemas.microsoft.com/office/drawing/2014/main" id="{A056354A-3566-4D81-ADB0-B06027B2D31E}"/>
              </a:ext>
            </a:extLst>
          </p:cNvPr>
          <p:cNvSpPr txBox="1">
            <a:spLocks noChangeArrowheads="1"/>
          </p:cNvSpPr>
          <p:nvPr/>
        </p:nvSpPr>
        <p:spPr bwMode="auto">
          <a:xfrm>
            <a:off x="1524000" y="260351"/>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err="1">
                <a:solidFill>
                  <a:schemeClr val="tx1"/>
                </a:solidFill>
                <a:latin typeface="Calibri" panose="020F0502020204030204" pitchFamily="34" charset="0"/>
              </a:rPr>
              <a:t>Placajes</a:t>
            </a:r>
            <a:r>
              <a:rPr lang="en-US" altLang="en-US" sz="4000" b="1" dirty="0">
                <a:solidFill>
                  <a:schemeClr val="tx1"/>
                </a:solidFill>
                <a:latin typeface="Calibri" panose="020F0502020204030204" pitchFamily="34" charset="0"/>
              </a:rPr>
              <a:t> </a:t>
            </a:r>
            <a:r>
              <a:rPr lang="en-US" altLang="en-US" sz="4000" b="1" dirty="0" err="1">
                <a:solidFill>
                  <a:schemeClr val="tx1"/>
                </a:solidFill>
                <a:latin typeface="Calibri" panose="020F0502020204030204" pitchFamily="34" charset="0"/>
              </a:rPr>
              <a:t>Peligrosos</a:t>
            </a:r>
            <a:r>
              <a:rPr lang="en-US" altLang="en-US" sz="4000" b="1" dirty="0">
                <a:solidFill>
                  <a:schemeClr val="tx1"/>
                </a:solidFill>
                <a:latin typeface="Calibri" panose="020F0502020204030204" pitchFamily="34" charset="0"/>
              </a:rPr>
              <a:t> y Robo de </a:t>
            </a:r>
            <a:r>
              <a:rPr lang="en-US" altLang="en-US" sz="4000" b="1" dirty="0" err="1">
                <a:solidFill>
                  <a:schemeClr val="tx1"/>
                </a:solidFill>
                <a:latin typeface="Calibri" panose="020F0502020204030204" pitchFamily="34" charset="0"/>
              </a:rPr>
              <a:t>Balón</a:t>
            </a:r>
            <a:endParaRPr lang="en-US" altLang="en-US" sz="4000" dirty="0">
              <a:solidFill>
                <a:schemeClr val="tx1"/>
              </a:solidFill>
              <a:latin typeface="Calibri" panose="020F0502020204030204" pitchFamily="34" charset="0"/>
            </a:endParaRPr>
          </a:p>
        </p:txBody>
      </p:sp>
      <p:sp>
        <p:nvSpPr>
          <p:cNvPr id="19461" name="Text Box 6">
            <a:extLst>
              <a:ext uri="{FF2B5EF4-FFF2-40B4-BE49-F238E27FC236}">
                <a16:creationId xmlns:a16="http://schemas.microsoft.com/office/drawing/2014/main" id="{2A8FD2C3-ED88-4790-B88C-4BA3E71B56E8}"/>
              </a:ext>
            </a:extLst>
          </p:cNvPr>
          <p:cNvSpPr txBox="1">
            <a:spLocks noChangeArrowheads="1"/>
          </p:cNvSpPr>
          <p:nvPr/>
        </p:nvSpPr>
        <p:spPr bwMode="auto">
          <a:xfrm>
            <a:off x="1847850" y="1052513"/>
            <a:ext cx="84963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s-ES" altLang="en-US" b="1" dirty="0">
                <a:solidFill>
                  <a:schemeClr val="tx1"/>
                </a:solidFill>
                <a:latin typeface="Calibri" panose="020F0502020204030204" pitchFamily="34" charset="0"/>
              </a:rPr>
              <a:t>Placajes en el aire: </a:t>
            </a:r>
            <a:endParaRPr lang="es-E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Si un jugador salta para coger una patada en el aire, no se puede placar hasta que no llegue al suelo</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Queda prohibido tirarse a las piernas de un pateador después de una patada</a:t>
            </a:r>
          </a:p>
          <a:p>
            <a:pPr eaLnBrk="1" hangingPunct="1">
              <a:spcBef>
                <a:spcPct val="0"/>
              </a:spcBef>
              <a:buClrTx/>
              <a:buSzTx/>
              <a:buFont typeface="Wingdings 3" panose="05040102010807070707" pitchFamily="18" charset="2"/>
              <a:buNone/>
              <a:defRPr/>
            </a:pPr>
            <a:endParaRPr lang="es-ES" altLang="en-US" sz="1200" dirty="0">
              <a:solidFill>
                <a:schemeClr val="tx1"/>
              </a:solidFill>
              <a:latin typeface="Calibri" panose="020F0502020204030204" pitchFamily="34" charset="0"/>
            </a:endParaRPr>
          </a:p>
          <a:p>
            <a:pPr eaLnBrk="1" hangingPunct="1">
              <a:spcBef>
                <a:spcPct val="0"/>
              </a:spcBef>
              <a:buClrTx/>
              <a:buSzTx/>
              <a:buFontTx/>
              <a:buNone/>
              <a:defRPr/>
            </a:pPr>
            <a:r>
              <a:rPr lang="es-ES" altLang="en-US" b="1" dirty="0">
                <a:solidFill>
                  <a:schemeClr val="tx1"/>
                </a:solidFill>
                <a:latin typeface="Calibri" panose="020F0502020204030204" pitchFamily="34" charset="0"/>
              </a:rPr>
              <a:t>“Corta césped”: </a:t>
            </a:r>
            <a:endParaRPr lang="es-E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El defensor no puede cortar las piernas del portador del balón sin un contacto previo con los brazos</a:t>
            </a:r>
          </a:p>
          <a:p>
            <a:pPr eaLnBrk="1" hangingPunct="1">
              <a:spcBef>
                <a:spcPct val="0"/>
              </a:spcBef>
              <a:buClrTx/>
              <a:buSzTx/>
              <a:buFontTx/>
              <a:buNone/>
              <a:defRPr/>
            </a:pPr>
            <a:endParaRPr lang="es-ES" altLang="en-US" b="1" dirty="0">
              <a:solidFill>
                <a:schemeClr val="tx1"/>
              </a:solidFill>
              <a:latin typeface="Calibri" panose="020F0502020204030204" pitchFamily="34" charset="0"/>
            </a:endParaRPr>
          </a:p>
          <a:p>
            <a:pPr eaLnBrk="1" hangingPunct="1">
              <a:spcBef>
                <a:spcPct val="0"/>
              </a:spcBef>
              <a:buClrTx/>
              <a:buSzTx/>
              <a:buFontTx/>
              <a:buNone/>
              <a:defRPr/>
            </a:pPr>
            <a:r>
              <a:rPr lang="es-ES" altLang="en-US" b="1" dirty="0">
                <a:solidFill>
                  <a:schemeClr val="tx1"/>
                </a:solidFill>
                <a:latin typeface="Calibri" panose="020F0502020204030204" pitchFamily="34" charset="0"/>
              </a:rPr>
              <a:t>Carga de hombro: </a:t>
            </a:r>
            <a:endParaRPr lang="es-E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No se permite el uso de la carga de hombro al efectuar el placaje</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Los defensores deben intentar usar los brazos en el placaje</a:t>
            </a:r>
          </a:p>
          <a:p>
            <a:pPr eaLnBrk="1" hangingPunct="1">
              <a:spcBef>
                <a:spcPct val="0"/>
              </a:spcBef>
              <a:buClrTx/>
              <a:buSzTx/>
              <a:buFont typeface="Wingdings 3" panose="05040102010807070707" pitchFamily="18" charset="2"/>
              <a:buNone/>
              <a:defRPr/>
            </a:pPr>
            <a:endParaRPr lang="es-ES" altLang="en-US" sz="1200" dirty="0">
              <a:solidFill>
                <a:schemeClr val="tx1"/>
              </a:solidFill>
              <a:latin typeface="Calibri" panose="020F0502020204030204" pitchFamily="34" charset="0"/>
            </a:endParaRPr>
          </a:p>
          <a:p>
            <a:pPr eaLnBrk="1" hangingPunct="1">
              <a:spcBef>
                <a:spcPct val="0"/>
              </a:spcBef>
              <a:buClrTx/>
              <a:buSzTx/>
              <a:buFontTx/>
              <a:buNone/>
              <a:defRPr/>
            </a:pPr>
            <a:r>
              <a:rPr lang="es-ES" altLang="en-US" dirty="0">
                <a:solidFill>
                  <a:schemeClr val="tx1"/>
                </a:solidFill>
                <a:latin typeface="Calibri" panose="020F0502020204030204" pitchFamily="34" charset="0"/>
              </a:rPr>
              <a:t> </a:t>
            </a:r>
            <a:r>
              <a:rPr lang="es-ES" altLang="en-US" b="1" dirty="0">
                <a:solidFill>
                  <a:schemeClr val="tx1"/>
                </a:solidFill>
                <a:latin typeface="Calibri" panose="020F0502020204030204" pitchFamily="34" charset="0"/>
              </a:rPr>
              <a:t>Robo de balón: </a:t>
            </a:r>
            <a:endParaRPr lang="es-ES" altLang="en-US" dirty="0">
              <a:solidFill>
                <a:schemeClr val="tx1"/>
              </a:solidFill>
              <a:latin typeface="Calibri" panose="020F0502020204030204" pitchFamily="34" charset="0"/>
            </a:endParaRP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Una vez completado el placaje, no se puede quitar el balón</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En un placaje de un solo defensor, se puede quitar el balón antes de su terminación, y el juego continua</a:t>
            </a:r>
          </a:p>
          <a:p>
            <a:pPr marL="285750" indent="-285750">
              <a:spcBef>
                <a:spcPct val="0"/>
              </a:spcBef>
              <a:buClrTx/>
              <a:buSzTx/>
              <a:buFont typeface="Wingdings" panose="05000000000000000000" pitchFamily="2" charset="2"/>
              <a:buChar char="§"/>
              <a:defRPr/>
            </a:pPr>
            <a:r>
              <a:rPr lang="es-ES" altLang="en-US" dirty="0">
                <a:solidFill>
                  <a:schemeClr val="tx1"/>
                </a:solidFill>
                <a:latin typeface="Calibri" panose="020F0502020204030204" pitchFamily="34" charset="0"/>
              </a:rPr>
              <a:t>En placajes con dos o más defensores, no se puede quitar el balón de forma intencionada, incluso cuando un placador original se quede fuera del placaje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333375"/>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Play the Ball (PTB) </a:t>
            </a:r>
          </a:p>
        </p:txBody>
      </p:sp>
      <p:sp>
        <p:nvSpPr>
          <p:cNvPr id="2" name="CuadroTexto 1">
            <a:extLst>
              <a:ext uri="{FF2B5EF4-FFF2-40B4-BE49-F238E27FC236}">
                <a16:creationId xmlns:a16="http://schemas.microsoft.com/office/drawing/2014/main" id="{11FBCC49-CED8-48ED-B5B8-DEE156D143C8}"/>
              </a:ext>
            </a:extLst>
          </p:cNvPr>
          <p:cNvSpPr txBox="1"/>
          <p:nvPr/>
        </p:nvSpPr>
        <p:spPr>
          <a:xfrm>
            <a:off x="2135560" y="1340769"/>
            <a:ext cx="8208912" cy="4692375"/>
          </a:xfrm>
          <a:prstGeom prst="rect">
            <a:avLst/>
          </a:prstGeom>
          <a:noFill/>
        </p:spPr>
        <p:txBody>
          <a:bodyPr wrap="square" rtlCol="0">
            <a:spAutoFit/>
          </a:bodyPr>
          <a:lstStyle/>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Tras la terminación del placaje, se debe soltar al jugador placado y no volver a tocarle hasta la terminación del PTB</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El jugador placado debe ponerse de pie en el punto del placaje lo antes posible</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El jugador placado debe estar de pie para hacer el PTB (sin apoyarse en el brazo / la mano / la rodilla)</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Se debe levantar el balón del suelo durante la acción de levantarse, antes de ponerse cara a la línea del otro equipo y volver a posar el delante del pie</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Se debe impulsar el balón hacia atrás con el pie. Está en juego una vez pase su talón</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Uno o dos miembros del equipo contrario se pueden colocar delante del jugador como “</a:t>
            </a:r>
            <a:r>
              <a:rPr lang="es-ES" sz="1400" dirty="0" err="1">
                <a:latin typeface="Calibri" panose="020F0502020204030204" pitchFamily="34" charset="0"/>
                <a:ea typeface="Calibri" panose="020F0502020204030204" pitchFamily="34" charset="0"/>
                <a:cs typeface="Times New Roman" panose="02020603050405020304" pitchFamily="18" charset="0"/>
              </a:rPr>
              <a:t>markers</a:t>
            </a:r>
            <a:r>
              <a:rPr lang="es-ES" sz="14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Los </a:t>
            </a:r>
            <a:r>
              <a:rPr lang="es-ES" sz="1400" dirty="0" err="1">
                <a:latin typeface="Calibri" panose="020F0502020204030204" pitchFamily="34" charset="0"/>
                <a:ea typeface="Calibri" panose="020F0502020204030204" pitchFamily="34" charset="0"/>
                <a:cs typeface="Times New Roman" panose="02020603050405020304" pitchFamily="18" charset="0"/>
              </a:rPr>
              <a:t>markers</a:t>
            </a:r>
            <a:r>
              <a:rPr lang="es-ES" sz="1400" dirty="0">
                <a:latin typeface="Calibri" panose="020F0502020204030204" pitchFamily="34" charset="0"/>
                <a:ea typeface="Calibri" panose="020F0502020204030204" pitchFamily="34" charset="0"/>
                <a:cs typeface="Times New Roman" panose="02020603050405020304" pitchFamily="18" charset="0"/>
              </a:rPr>
              <a:t> no pueden tocar al jugador placado ni intentar hacer una jugada al balón</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Los demás defensores deben colocarse al menos 10m del PTB (hacia su propia línea de ensayo) o en su propia línea de ensayo</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La defensa no puede avanzar hasta la terminación del PTB</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Miembros del equipo atacante están “fuera de juego” si no están detrás del PTB en el momento en el que se hace</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Se penaliza a cualquier jugador que provoque un retraso en el PTB</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Si un jugador placado se encuentra dentro de la zona de ensayo, pero el balón está fuera de ella, se efectúa el PTB donde está el balón</a:t>
            </a:r>
          </a:p>
          <a:p>
            <a:pPr marL="342900" indent="-342900">
              <a:lnSpc>
                <a:spcPct val="107000"/>
              </a:lnSpc>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Si un jugador queda “placado” de pie, pero con un pie dentro de la zona de ensayo y el otro fuera de ella, se considera como dentro</a:t>
            </a:r>
          </a:p>
          <a:p>
            <a:pPr marL="342900" indent="-342900">
              <a:lnSpc>
                <a:spcPct val="107000"/>
              </a:lnSpc>
              <a:spcAft>
                <a:spcPts val="800"/>
              </a:spcAft>
              <a:buFont typeface="Wingdings" panose="05000000000000000000" pitchFamily="2" charset="2"/>
              <a:buChar char=""/>
            </a:pPr>
            <a:r>
              <a:rPr lang="es-ES" sz="1400" dirty="0">
                <a:latin typeface="Calibri" panose="020F0502020204030204" pitchFamily="34" charset="0"/>
                <a:ea typeface="Calibri" panose="020F0502020204030204" pitchFamily="34" charset="0"/>
                <a:cs typeface="Times New Roman" panose="02020603050405020304" pitchFamily="18" charset="0"/>
              </a:rPr>
              <a:t>En caso de duda sobre quien tiene la posesión, el arbitro comunica de quien 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333375"/>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Knock-on y </a:t>
            </a:r>
            <a:r>
              <a:rPr lang="en-US" altLang="en-US" sz="4000" b="1" dirty="0" err="1">
                <a:solidFill>
                  <a:schemeClr val="tx1"/>
                </a:solidFill>
                <a:latin typeface="Calibri" panose="020F0502020204030204" pitchFamily="34" charset="0"/>
              </a:rPr>
              <a:t>Pase</a:t>
            </a:r>
            <a:r>
              <a:rPr lang="en-US" altLang="en-US" sz="4000" b="1" dirty="0">
                <a:solidFill>
                  <a:schemeClr val="tx1"/>
                </a:solidFill>
                <a:latin typeface="Calibri" panose="020F0502020204030204" pitchFamily="34" charset="0"/>
              </a:rPr>
              <a:t> Adelantado</a:t>
            </a:r>
            <a:endParaRPr lang="en-US" altLang="en-US" sz="4000" dirty="0">
              <a:solidFill>
                <a:schemeClr val="tx1"/>
              </a:solidFill>
              <a:latin typeface="Calibri" panose="020F0502020204030204" pitchFamily="34" charset="0"/>
            </a:endParaRPr>
          </a:p>
        </p:txBody>
      </p:sp>
      <p:sp>
        <p:nvSpPr>
          <p:cNvPr id="2" name="CuadroTexto 1">
            <a:extLst>
              <a:ext uri="{FF2B5EF4-FFF2-40B4-BE49-F238E27FC236}">
                <a16:creationId xmlns:a16="http://schemas.microsoft.com/office/drawing/2014/main" id="{11FBCC49-CED8-48ED-B5B8-DEE156D143C8}"/>
              </a:ext>
            </a:extLst>
          </p:cNvPr>
          <p:cNvSpPr txBox="1"/>
          <p:nvPr/>
        </p:nvSpPr>
        <p:spPr>
          <a:xfrm>
            <a:off x="1991544" y="1039813"/>
            <a:ext cx="8352928" cy="6057556"/>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Knock-on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El </a:t>
            </a:r>
            <a:r>
              <a:rPr lang="es-ES" dirty="0" err="1">
                <a:latin typeface="Calibri" panose="020F0502020204030204" pitchFamily="34" charset="0"/>
                <a:ea typeface="Calibri" panose="020F0502020204030204" pitchFamily="34" charset="0"/>
                <a:cs typeface="Times New Roman" panose="02020603050405020304" pitchFamily="18" charset="0"/>
              </a:rPr>
              <a:t>knock-on</a:t>
            </a:r>
            <a:r>
              <a:rPr lang="es-ES" dirty="0">
                <a:latin typeface="Calibri" panose="020F0502020204030204" pitchFamily="34" charset="0"/>
                <a:ea typeface="Calibri" panose="020F0502020204030204" pitchFamily="34" charset="0"/>
                <a:cs typeface="Times New Roman" panose="02020603050405020304" pitchFamily="18" charset="0"/>
              </a:rPr>
              <a:t> ocurre cuando el equipo con posesión impulsa el balón hacia la línea de ensayo del equipo rival</a:t>
            </a:r>
          </a:p>
          <a:p>
            <a:pPr marL="342900" indent="-342900">
              <a:lnSpc>
                <a:spcPct val="107000"/>
              </a:lnSpc>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Tras un </a:t>
            </a:r>
            <a:r>
              <a:rPr lang="es-ES" dirty="0" err="1">
                <a:latin typeface="Calibri" panose="020F0502020204030204" pitchFamily="34" charset="0"/>
                <a:ea typeface="Calibri" panose="020F0502020204030204" pitchFamily="34" charset="0"/>
                <a:cs typeface="Times New Roman" panose="02020603050405020304" pitchFamily="18" charset="0"/>
              </a:rPr>
              <a:t>knock-on</a:t>
            </a:r>
            <a:r>
              <a:rPr lang="es-ES" dirty="0">
                <a:latin typeface="Calibri" panose="020F0502020204030204" pitchFamily="34" charset="0"/>
                <a:ea typeface="Calibri" panose="020F0502020204030204" pitchFamily="34" charset="0"/>
                <a:cs typeface="Times New Roman" panose="02020603050405020304" pitchFamily="18" charset="0"/>
              </a:rPr>
              <a:t>, se para el juego y se forma una melé (salvo en el sexto placaje)</a:t>
            </a:r>
          </a:p>
          <a:p>
            <a:pPr marL="342900" indent="-342900">
              <a:lnSpc>
                <a:spcPct val="107000"/>
              </a:lnSpc>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El árbitro debería permitir que el juego continúe para ver si el otro equipo puede ganar ventaja</a:t>
            </a:r>
          </a:p>
          <a:p>
            <a:pPr marL="342900" indent="-342900">
              <a:lnSpc>
                <a:spcPct val="107000"/>
              </a:lnSpc>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Un defensor puede bloquear una patada con los brazos, las manos o el cuerpo, sin que cuente como </a:t>
            </a:r>
            <a:r>
              <a:rPr lang="es-ES" dirty="0" err="1">
                <a:latin typeface="Calibri" panose="020F0502020204030204" pitchFamily="34" charset="0"/>
                <a:ea typeface="Calibri" panose="020F0502020204030204" pitchFamily="34" charset="0"/>
                <a:cs typeface="Times New Roman" panose="02020603050405020304" pitchFamily="18" charset="0"/>
              </a:rPr>
              <a:t>knock</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err="1">
                <a:latin typeface="Calibri" panose="020F0502020204030204" pitchFamily="34" charset="0"/>
                <a:ea typeface="Calibri" panose="020F0502020204030204" pitchFamily="34" charset="0"/>
                <a:cs typeface="Times New Roman" panose="02020603050405020304" pitchFamily="18" charset="0"/>
              </a:rPr>
              <a:t>on</a:t>
            </a:r>
            <a:r>
              <a:rPr lang="es-ES" dirty="0">
                <a:latin typeface="Calibri" panose="020F0502020204030204" pitchFamily="34" charset="0"/>
                <a:ea typeface="Calibri" panose="020F0502020204030204" pitchFamily="34" charset="0"/>
                <a:cs typeface="Times New Roman" panose="02020603050405020304" pitchFamily="18" charset="0"/>
              </a:rPr>
              <a:t>. Sin embargo, será placaje para el equipo que recupere el balón</a:t>
            </a:r>
          </a:p>
          <a:p>
            <a:pPr marL="342900" indent="-342900">
              <a:lnSpc>
                <a:spcPct val="107000"/>
              </a:lnSpc>
              <a:spcAft>
                <a:spcPts val="80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En caso de un </a:t>
            </a:r>
            <a:r>
              <a:rPr lang="es-ES" dirty="0" err="1">
                <a:latin typeface="Calibri" panose="020F0502020204030204" pitchFamily="34" charset="0"/>
                <a:ea typeface="Calibri" panose="020F0502020204030204" pitchFamily="34" charset="0"/>
                <a:cs typeface="Times New Roman" panose="02020603050405020304" pitchFamily="18" charset="0"/>
              </a:rPr>
              <a:t>knock-on</a:t>
            </a:r>
            <a:r>
              <a:rPr lang="es-ES" dirty="0">
                <a:latin typeface="Calibri" panose="020F0502020204030204" pitchFamily="34" charset="0"/>
                <a:ea typeface="Calibri" panose="020F0502020204030204" pitchFamily="34" charset="0"/>
                <a:cs typeface="Times New Roman" panose="02020603050405020304" pitchFamily="18" charset="0"/>
              </a:rPr>
              <a:t> intencional, se penaliza con golpe de castigo</a:t>
            </a:r>
          </a:p>
          <a:p>
            <a:pPr>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Forward Pass </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Se penaliza con golpe de castigo un pase adelantado intencionado</a:t>
            </a:r>
          </a:p>
          <a:p>
            <a:pPr marL="342900" indent="-342900">
              <a:lnSpc>
                <a:spcPct val="107000"/>
              </a:lnSpc>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En caso de que no sea intencionado, se forma una melé</a:t>
            </a:r>
          </a:p>
          <a:p>
            <a:pPr marL="342900" indent="-342900">
              <a:lnSpc>
                <a:spcPct val="107000"/>
              </a:lnSpc>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Si se pasa el balón de forma correcta pero luego va adelantado tras botar o por el aire, no hay infracción</a:t>
            </a:r>
          </a:p>
          <a:p>
            <a:pPr marL="342900" indent="-342900">
              <a:lnSpc>
                <a:spcPct val="107000"/>
              </a:lnSpc>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dirección del pase – es relativo al jugador que lo hace y no al trayecto del balón relativo al suelo</a:t>
            </a:r>
          </a:p>
          <a:p>
            <a:pPr marL="342900" indent="-342900">
              <a:lnSpc>
                <a:spcPct val="107000"/>
              </a:lnSpc>
              <a:spcAft>
                <a:spcPts val="80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No se permite avanzar el balón con la cabeza</a:t>
            </a:r>
          </a:p>
          <a:p>
            <a:pPr marL="342900" indent="-342900">
              <a:lnSpc>
                <a:spcPct val="107000"/>
              </a:lnSpc>
              <a:spcAft>
                <a:spcPts val="800"/>
              </a:spcAft>
              <a:buFont typeface="Wingdings" panose="05000000000000000000" pitchFamily="2" charset="2"/>
              <a:buChar char=""/>
            </a:pPr>
            <a:endParaRPr lang="es-E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64450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333375"/>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Puntos </a:t>
            </a:r>
            <a:r>
              <a:rPr lang="en-US" altLang="en-US" sz="4000" b="1" dirty="0" err="1">
                <a:solidFill>
                  <a:schemeClr val="tx1"/>
                </a:solidFill>
                <a:latin typeface="Calibri" panose="020F0502020204030204" pitchFamily="34" charset="0"/>
              </a:rPr>
              <a:t>relacionados</a:t>
            </a:r>
            <a:r>
              <a:rPr lang="en-US" altLang="en-US" sz="4000" b="1" dirty="0">
                <a:solidFill>
                  <a:schemeClr val="tx1"/>
                </a:solidFill>
                <a:latin typeface="Calibri" panose="020F0502020204030204" pitchFamily="34" charset="0"/>
              </a:rPr>
              <a:t> con la </a:t>
            </a:r>
            <a:r>
              <a:rPr lang="en-US" altLang="en-US" sz="4000" b="1" dirty="0" err="1">
                <a:solidFill>
                  <a:schemeClr val="tx1"/>
                </a:solidFill>
                <a:latin typeface="Calibri" panose="020F0502020204030204" pitchFamily="34" charset="0"/>
              </a:rPr>
              <a:t>Melé</a:t>
            </a:r>
            <a:endParaRPr lang="en-US" altLang="en-US" sz="4000" dirty="0">
              <a:solidFill>
                <a:schemeClr val="tx1"/>
              </a:solidFill>
              <a:latin typeface="Calibri" panose="020F0502020204030204" pitchFamily="34" charset="0"/>
            </a:endParaRPr>
          </a:p>
        </p:txBody>
      </p:sp>
      <p:sp>
        <p:nvSpPr>
          <p:cNvPr id="2" name="CuadroTexto 1">
            <a:extLst>
              <a:ext uri="{FF2B5EF4-FFF2-40B4-BE49-F238E27FC236}">
                <a16:creationId xmlns:a16="http://schemas.microsoft.com/office/drawing/2014/main" id="{11FBCC49-CED8-48ED-B5B8-DEE156D143C8}"/>
              </a:ext>
            </a:extLst>
          </p:cNvPr>
          <p:cNvSpPr txBox="1"/>
          <p:nvPr/>
        </p:nvSpPr>
        <p:spPr>
          <a:xfrm>
            <a:off x="1919536" y="1340769"/>
            <a:ext cx="8352928" cy="5026761"/>
          </a:xfrm>
          <a:prstGeom prst="rect">
            <a:avLst/>
          </a:prstGeom>
          <a:noFill/>
        </p:spPr>
        <p:txBody>
          <a:bodyPr wrap="square" rtlCol="0">
            <a:spAutoFit/>
          </a:bodyPr>
          <a:lstStyle/>
          <a:p>
            <a:pPr>
              <a:lnSpc>
                <a:spcPct val="107000"/>
              </a:lnSpc>
              <a:spcAft>
                <a:spcPts val="800"/>
              </a:spcAft>
            </a:pPr>
            <a:r>
              <a:rPr lang="en-US" sz="1400" b="1" dirty="0" err="1">
                <a:latin typeface="Calibri" panose="020F0502020204030204" pitchFamily="34" charset="0"/>
                <a:ea typeface="Calibri" panose="020F0502020204030204" pitchFamily="34" charset="0"/>
                <a:cs typeface="Times New Roman" panose="02020603050405020304" pitchFamily="18" charset="0"/>
              </a:rPr>
              <a:t>Formando</a:t>
            </a:r>
            <a:r>
              <a:rPr lang="en-US" sz="1400" b="1" dirty="0">
                <a:latin typeface="Calibri" panose="020F0502020204030204" pitchFamily="34" charset="0"/>
                <a:ea typeface="Calibri" panose="020F0502020204030204" pitchFamily="34" charset="0"/>
                <a:cs typeface="Times New Roman" panose="02020603050405020304" pitchFamily="18" charset="0"/>
              </a:rPr>
              <a:t> la </a:t>
            </a:r>
            <a:r>
              <a:rPr lang="en-US" sz="1400" b="1" dirty="0" err="1">
                <a:latin typeface="Calibri" panose="020F0502020204030204" pitchFamily="34" charset="0"/>
                <a:ea typeface="Calibri" panose="020F0502020204030204" pitchFamily="34" charset="0"/>
                <a:cs typeface="Times New Roman" panose="02020603050405020304" pitchFamily="18" charset="0"/>
              </a:rPr>
              <a:t>melé</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Se usa para reiniciar el juego en cualquier caso que no sea saque de centro, </a:t>
            </a:r>
            <a:r>
              <a:rPr lang="es-ES" sz="1400" dirty="0" err="1">
                <a:latin typeface="Calibri" panose="020F0502020204030204" pitchFamily="34" charset="0"/>
                <a:ea typeface="Calibri" panose="020F0502020204030204" pitchFamily="34" charset="0"/>
                <a:cs typeface="Times New Roman" panose="02020603050405020304" pitchFamily="18" charset="0"/>
              </a:rPr>
              <a:t>tap</a:t>
            </a:r>
            <a:r>
              <a:rPr lang="es-ES" sz="1400" dirty="0">
                <a:latin typeface="Calibri" panose="020F0502020204030204" pitchFamily="34" charset="0"/>
                <a:ea typeface="Calibri" panose="020F0502020204030204" pitchFamily="34" charset="0"/>
                <a:cs typeface="Times New Roman" panose="02020603050405020304" pitchFamily="18" charset="0"/>
              </a:rPr>
              <a:t> 20m, </a:t>
            </a:r>
            <a:r>
              <a:rPr lang="es-ES" sz="1400" dirty="0" err="1">
                <a:latin typeface="Calibri" panose="020F0502020204030204" pitchFamily="34" charset="0"/>
                <a:ea typeface="Calibri" panose="020F0502020204030204" pitchFamily="34" charset="0"/>
                <a:cs typeface="Times New Roman" panose="02020603050405020304" pitchFamily="18" charset="0"/>
              </a:rPr>
              <a:t>drop</a:t>
            </a:r>
            <a:r>
              <a:rPr lang="es-ES" sz="1400" dirty="0">
                <a:latin typeface="Calibri" panose="020F0502020204030204" pitchFamily="34" charset="0"/>
                <a:ea typeface="Calibri" panose="020F0502020204030204" pitchFamily="34" charset="0"/>
                <a:cs typeface="Times New Roman" panose="02020603050405020304" pitchFamily="18" charset="0"/>
              </a:rPr>
              <a:t> bajo palos, </a:t>
            </a:r>
            <a:r>
              <a:rPr lang="es-ES" sz="1400" dirty="0" err="1">
                <a:latin typeface="Calibri" panose="020F0502020204030204" pitchFamily="34" charset="0"/>
                <a:ea typeface="Calibri" panose="020F0502020204030204" pitchFamily="34" charset="0"/>
                <a:cs typeface="Times New Roman" panose="02020603050405020304" pitchFamily="18" charset="0"/>
              </a:rPr>
              <a:t>drop</a:t>
            </a:r>
            <a:r>
              <a:rPr lang="es-ES" sz="1400" dirty="0">
                <a:latin typeface="Calibri" panose="020F0502020204030204" pitchFamily="34" charset="0"/>
                <a:ea typeface="Calibri" panose="020F0502020204030204" pitchFamily="34" charset="0"/>
                <a:cs typeface="Times New Roman" panose="02020603050405020304" pitchFamily="18" charset="0"/>
              </a:rPr>
              <a:t> de 20m, golpe de castigo, o PTB</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Se forma en el punto donde ocurrió la infracción – al menos 20m de la banda lateral y al menos 10m de la línea de ensayo – paralela a la banda lateral</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No puede haber más que 7 tres cuartos una vez formada la melé</a:t>
            </a:r>
          </a:p>
          <a:p>
            <a:pPr>
              <a:lnSpc>
                <a:spcPct val="107000"/>
              </a:lnSpc>
              <a:spcAft>
                <a:spcPts val="800"/>
              </a:spcAft>
            </a:pPr>
            <a:r>
              <a:rPr lang="en-US" sz="1400" b="1" dirty="0" err="1">
                <a:latin typeface="Calibri" panose="020F0502020204030204" pitchFamily="34" charset="0"/>
                <a:ea typeface="Calibri" panose="020F0502020204030204" pitchFamily="34" charset="0"/>
                <a:cs typeface="Times New Roman" panose="02020603050405020304" pitchFamily="18" charset="0"/>
              </a:rPr>
              <a:t>Proceso</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El equipo que no ha cometido el error tiene la “cabeza y entrada”</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El balón se considera fuera de la melé cuando aparece entre y detrás de los pies interiores de la segunda línea</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Los tres cuartos deben estar a 10m del punto de la melé (túnel)</a:t>
            </a:r>
          </a:p>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a:t>
            </a:r>
            <a:r>
              <a:rPr lang="es-ES" sz="1400" b="1" dirty="0" err="1">
                <a:latin typeface="Calibri" panose="020F0502020204030204" pitchFamily="34" charset="0"/>
                <a:ea typeface="Calibri" panose="020F0502020204030204" pitchFamily="34" charset="0"/>
                <a:cs typeface="Times New Roman" panose="02020603050405020304" pitchFamily="18" charset="0"/>
              </a:rPr>
              <a:t>Held</a:t>
            </a:r>
            <a:r>
              <a:rPr lang="es-ES" sz="1400" b="1" dirty="0">
                <a:latin typeface="Calibri" panose="020F0502020204030204" pitchFamily="34" charset="0"/>
                <a:ea typeface="Calibri" panose="020F0502020204030204" pitchFamily="34" charset="0"/>
                <a:cs typeface="Times New Roman" panose="02020603050405020304" pitchFamily="18" charset="0"/>
              </a:rPr>
              <a:t> Up” dentro de la zona de ensayo</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un portador de balón resulta “</a:t>
            </a:r>
            <a:r>
              <a:rPr lang="es-ES" sz="1400" dirty="0" err="1">
                <a:latin typeface="Calibri" panose="020F0502020204030204" pitchFamily="34" charset="0"/>
                <a:ea typeface="Calibri" panose="020F0502020204030204" pitchFamily="34" charset="0"/>
                <a:cs typeface="Times New Roman" panose="02020603050405020304" pitchFamily="18" charset="0"/>
              </a:rPr>
              <a:t>held</a:t>
            </a:r>
            <a:r>
              <a:rPr lang="es-ES" sz="1400" dirty="0">
                <a:latin typeface="Calibri" panose="020F0502020204030204" pitchFamily="34" charset="0"/>
                <a:ea typeface="Calibri" panose="020F0502020204030204" pitchFamily="34" charset="0"/>
                <a:cs typeface="Times New Roman" panose="02020603050405020304" pitchFamily="18" charset="0"/>
              </a:rPr>
              <a:t>” dentro de la zona de ensayo del equipo rival, y no puede posar el balón, el juego se reinicia con un PTB a 10m de la línea y en línea con el punto del placaje. Los placajes cuentan con normalidad</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En caso de que esto pase en el ultimo (6º) placaje, hay un cambio de posesión y el otro equipo empieza con un PTB a 10m</a:t>
            </a:r>
          </a:p>
        </p:txBody>
      </p:sp>
    </p:spTree>
    <p:extLst>
      <p:ext uri="{BB962C8B-B14F-4D97-AF65-F5344CB8AC3E}">
        <p14:creationId xmlns:p14="http://schemas.microsoft.com/office/powerpoint/2010/main" val="12351491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333375"/>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Golpes de </a:t>
            </a:r>
            <a:r>
              <a:rPr lang="en-US" altLang="en-US" sz="4000" b="1" dirty="0" err="1">
                <a:solidFill>
                  <a:schemeClr val="tx1"/>
                </a:solidFill>
                <a:latin typeface="Calibri" panose="020F0502020204030204" pitchFamily="34" charset="0"/>
              </a:rPr>
              <a:t>Castigo</a:t>
            </a:r>
            <a:r>
              <a:rPr lang="en-US" altLang="en-US" sz="4000" dirty="0">
                <a:solidFill>
                  <a:schemeClr val="tx1"/>
                </a:solidFill>
                <a:latin typeface="Calibri" panose="020F0502020204030204" pitchFamily="34" charset="0"/>
              </a:rPr>
              <a:t> </a:t>
            </a:r>
          </a:p>
        </p:txBody>
      </p:sp>
      <p:sp>
        <p:nvSpPr>
          <p:cNvPr id="2" name="CuadroTexto 1">
            <a:extLst>
              <a:ext uri="{FF2B5EF4-FFF2-40B4-BE49-F238E27FC236}">
                <a16:creationId xmlns:a16="http://schemas.microsoft.com/office/drawing/2014/main" id="{11FBCC49-CED8-48ED-B5B8-DEE156D143C8}"/>
              </a:ext>
            </a:extLst>
          </p:cNvPr>
          <p:cNvSpPr txBox="1"/>
          <p:nvPr/>
        </p:nvSpPr>
        <p:spPr>
          <a:xfrm>
            <a:off x="1919536" y="1340768"/>
            <a:ext cx="8352928" cy="5206618"/>
          </a:xfrm>
          <a:prstGeom prst="rect">
            <a:avLst/>
          </a:prstGeom>
          <a:noFill/>
        </p:spPr>
        <p:txBody>
          <a:bodyPr wrap="square" rtlCol="0">
            <a:spAutoFit/>
          </a:bodyPr>
          <a:lstStyle/>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Dónde y Cuando se da un Golpe de Castigo:</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Va en contra del jugador quien ha contravenido la ley</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En general, el golpe será donde ha ocurrido la infracción, salvo en estos casos:</a:t>
            </a:r>
          </a:p>
          <a:p>
            <a:pPr marL="742950" lvl="1" indent="-285750">
              <a:lnSpc>
                <a:spcPct val="107000"/>
              </a:lnSpc>
              <a:spcAft>
                <a:spcPts val="800"/>
              </a:spcAft>
              <a:buFont typeface="Wingdings" panose="05000000000000000000" pitchFamily="2" charset="2"/>
              <a:buChar char=""/>
              <a:tabLst>
                <a:tab pos="9144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Fuera del campo (</a:t>
            </a:r>
            <a:r>
              <a:rPr lang="es-ES" sz="1400" dirty="0" err="1">
                <a:latin typeface="Calibri" panose="020F0502020204030204" pitchFamily="34" charset="0"/>
                <a:ea typeface="Calibri" panose="020F0502020204030204" pitchFamily="34" charset="0"/>
                <a:cs typeface="Times New Roman" panose="02020603050405020304" pitchFamily="18" charset="0"/>
              </a:rPr>
              <a:t>touch</a:t>
            </a:r>
            <a:r>
              <a:rPr lang="es-ES" sz="1400" dirty="0">
                <a:latin typeface="Calibri" panose="020F0502020204030204" pitchFamily="34" charset="0"/>
                <a:ea typeface="Calibri" panose="020F0502020204030204" pitchFamily="34" charset="0"/>
                <a:cs typeface="Times New Roman" panose="02020603050405020304" pitchFamily="18" charset="0"/>
              </a:rPr>
              <a:t>) : el golpe será a 10m de la banda y el punto donde ocurrió</a:t>
            </a:r>
          </a:p>
          <a:p>
            <a:pPr marL="742950" lvl="1" indent="-285750">
              <a:lnSpc>
                <a:spcPct val="107000"/>
              </a:lnSpc>
              <a:spcAft>
                <a:spcPts val="800"/>
              </a:spcAft>
              <a:buFont typeface="Wingdings" panose="05000000000000000000" pitchFamily="2" charset="2"/>
              <a:buChar char=""/>
              <a:tabLst>
                <a:tab pos="9144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Contra un pateador : el golpe será donde el balón cae al suelo o está cogido</a:t>
            </a:r>
          </a:p>
          <a:p>
            <a:pPr marL="742950" lvl="1" indent="-285750">
              <a:lnSpc>
                <a:spcPct val="107000"/>
              </a:lnSpc>
              <a:spcAft>
                <a:spcPts val="800"/>
              </a:spcAft>
              <a:buFont typeface="Wingdings" panose="05000000000000000000" pitchFamily="2" charset="2"/>
              <a:buChar char=""/>
              <a:tabLst>
                <a:tab pos="9144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Dentro de la zona de ensayo : el golpe será a 10m de la línea de ensayo </a:t>
            </a:r>
          </a:p>
          <a:p>
            <a:pPr marL="742950" lvl="1" indent="-285750">
              <a:lnSpc>
                <a:spcPct val="107000"/>
              </a:lnSpc>
              <a:spcAft>
                <a:spcPts val="800"/>
              </a:spcAft>
              <a:buFont typeface="Wingdings" panose="05000000000000000000" pitchFamily="2" charset="2"/>
              <a:buChar char=""/>
              <a:tabLst>
                <a:tab pos="9144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Por disentimiento tras otro golpe : el golpe avanza 10m más desde el punto original</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Un equipo puede optar por chutar a palos (si no es “diferencial”), patear el balón fuera por la banda lateral, o hacer un “</a:t>
            </a:r>
            <a:r>
              <a:rPr lang="es-ES" sz="1400" dirty="0" err="1">
                <a:latin typeface="Calibri" panose="020F0502020204030204" pitchFamily="34" charset="0"/>
                <a:ea typeface="Calibri" panose="020F0502020204030204" pitchFamily="34" charset="0"/>
                <a:cs typeface="Times New Roman" panose="02020603050405020304" pitchFamily="18" charset="0"/>
              </a:rPr>
              <a:t>tap</a:t>
            </a:r>
            <a:r>
              <a:rPr lang="es-ES" sz="1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Colocación de los jugadores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El equipo con posesión debe tener todos sus jugadores detrás del balón cuando se hace la patada o el </a:t>
            </a:r>
            <a:r>
              <a:rPr lang="es-ES" sz="1400" dirty="0" err="1">
                <a:latin typeface="Calibri" panose="020F0502020204030204" pitchFamily="34" charset="0"/>
                <a:ea typeface="Calibri" panose="020F0502020204030204" pitchFamily="34" charset="0"/>
                <a:cs typeface="Times New Roman" panose="02020603050405020304" pitchFamily="18" charset="0"/>
              </a:rPr>
              <a:t>tap</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La defensa debe estar al menos 10m atrás (hacia su línea) o encima de su propia línea de ensayo</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La defensa solo puede avanzar una vez se toca el balón</a:t>
            </a:r>
          </a:p>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Golpe Diferencial (melé)</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Golpe diferencial : solo en una melé – no se puede chutar a palos</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Golpe diferencial : se aplica a todos tanto dentro como fuera de la melé</a:t>
            </a:r>
          </a:p>
        </p:txBody>
      </p:sp>
    </p:spTree>
    <p:extLst>
      <p:ext uri="{BB962C8B-B14F-4D97-AF65-F5344CB8AC3E}">
        <p14:creationId xmlns:p14="http://schemas.microsoft.com/office/powerpoint/2010/main" val="42596807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333375"/>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Golpes de </a:t>
            </a:r>
            <a:r>
              <a:rPr lang="en-US" altLang="en-US" sz="4000" b="1" dirty="0" err="1">
                <a:solidFill>
                  <a:schemeClr val="tx1"/>
                </a:solidFill>
                <a:latin typeface="Calibri" panose="020F0502020204030204" pitchFamily="34" charset="0"/>
              </a:rPr>
              <a:t>Castigo</a:t>
            </a:r>
            <a:r>
              <a:rPr lang="en-US" altLang="en-US" sz="4000" b="1" dirty="0">
                <a:solidFill>
                  <a:schemeClr val="tx1"/>
                </a:solidFill>
                <a:latin typeface="Calibri" panose="020F0502020204030204" pitchFamily="34" charset="0"/>
              </a:rPr>
              <a:t> [cont.] </a:t>
            </a:r>
            <a:r>
              <a:rPr lang="en-US" altLang="en-US" sz="4000" dirty="0">
                <a:solidFill>
                  <a:schemeClr val="tx1"/>
                </a:solidFill>
                <a:latin typeface="Calibri" panose="020F0502020204030204" pitchFamily="34" charset="0"/>
              </a:rPr>
              <a:t> </a:t>
            </a:r>
          </a:p>
        </p:txBody>
      </p:sp>
      <p:sp>
        <p:nvSpPr>
          <p:cNvPr id="2" name="CuadroTexto 1">
            <a:extLst>
              <a:ext uri="{FF2B5EF4-FFF2-40B4-BE49-F238E27FC236}">
                <a16:creationId xmlns:a16="http://schemas.microsoft.com/office/drawing/2014/main" id="{11FBCC49-CED8-48ED-B5B8-DEE156D143C8}"/>
              </a:ext>
            </a:extLst>
          </p:cNvPr>
          <p:cNvSpPr txBox="1"/>
          <p:nvPr/>
        </p:nvSpPr>
        <p:spPr>
          <a:xfrm>
            <a:off x="1919536" y="1340769"/>
            <a:ext cx="8352928" cy="4565737"/>
          </a:xfrm>
          <a:prstGeom prst="rect">
            <a:avLst/>
          </a:prstGeom>
          <a:noFill/>
        </p:spPr>
        <p:txBody>
          <a:bodyPr wrap="square" rtlCol="0">
            <a:spAutoFit/>
          </a:bodyPr>
          <a:lstStyle/>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Sacando el balón a </a:t>
            </a:r>
            <a:r>
              <a:rPr lang="es-ES" sz="1400" b="1" dirty="0" err="1">
                <a:latin typeface="Calibri" panose="020F0502020204030204" pitchFamily="34" charset="0"/>
                <a:ea typeface="Calibri" panose="020F0502020204030204" pitchFamily="34" charset="0"/>
                <a:cs typeface="Times New Roman" panose="02020603050405020304" pitchFamily="18" charset="0"/>
              </a:rPr>
              <a:t>touch</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el equipo no infractor patea el balón fuera del campo por la banda lateral, hacen una segunda fase con un </a:t>
            </a:r>
            <a:r>
              <a:rPr lang="es-ES" sz="1400" dirty="0" err="1">
                <a:latin typeface="Calibri" panose="020F0502020204030204" pitchFamily="34" charset="0"/>
                <a:ea typeface="Calibri" panose="020F0502020204030204" pitchFamily="34" charset="0"/>
                <a:cs typeface="Times New Roman" panose="02020603050405020304" pitchFamily="18" charset="0"/>
              </a:rPr>
              <a:t>tap</a:t>
            </a:r>
            <a:r>
              <a:rPr lang="es-ES" sz="1400" dirty="0">
                <a:latin typeface="Calibri" panose="020F0502020204030204" pitchFamily="34" charset="0"/>
                <a:ea typeface="Calibri" panose="020F0502020204030204" pitchFamily="34" charset="0"/>
                <a:cs typeface="Times New Roman" panose="02020603050405020304" pitchFamily="18" charset="0"/>
              </a:rPr>
              <a:t> a 10m desde la banda y el punto donde salió el balón</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un defensor toca el balón antes de que salga desde la patada, el juego se reinicia con una melé (a 20m de la banda) – el equipo pateador introducirá el balón en dicha melé</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el balón sale por la línea de balón muerto o “</a:t>
            </a:r>
            <a:r>
              <a:rPr lang="es-ES" sz="1400" dirty="0" err="1">
                <a:latin typeface="Calibri" panose="020F0502020204030204" pitchFamily="34" charset="0"/>
                <a:ea typeface="Calibri" panose="020F0502020204030204" pitchFamily="34" charset="0"/>
                <a:cs typeface="Times New Roman" panose="02020603050405020304" pitchFamily="18" charset="0"/>
              </a:rPr>
              <a:t>touch</a:t>
            </a:r>
            <a:r>
              <a:rPr lang="es-ES" sz="1400" dirty="0">
                <a:latin typeface="Calibri" panose="020F0502020204030204" pitchFamily="34" charset="0"/>
                <a:ea typeface="Calibri" panose="020F0502020204030204" pitchFamily="34" charset="0"/>
                <a:cs typeface="Times New Roman" panose="02020603050405020304" pitchFamily="18" charset="0"/>
              </a:rPr>
              <a:t> in </a:t>
            </a:r>
            <a:r>
              <a:rPr lang="es-ES" sz="1400" dirty="0" err="1">
                <a:latin typeface="Calibri" panose="020F0502020204030204" pitchFamily="34" charset="0"/>
                <a:ea typeface="Calibri" panose="020F0502020204030204" pitchFamily="34" charset="0"/>
                <a:cs typeface="Times New Roman" panose="02020603050405020304" pitchFamily="18" charset="0"/>
              </a:rPr>
              <a:t>goal</a:t>
            </a:r>
            <a:r>
              <a:rPr lang="es-ES" sz="1400" dirty="0">
                <a:latin typeface="Calibri" panose="020F0502020204030204" pitchFamily="34" charset="0"/>
                <a:ea typeface="Calibri" panose="020F0502020204030204" pitchFamily="34" charset="0"/>
                <a:cs typeface="Times New Roman" panose="02020603050405020304" pitchFamily="18" charset="0"/>
              </a:rPr>
              <a:t>”, el juego se reinicia con un </a:t>
            </a:r>
            <a:r>
              <a:rPr lang="es-ES" sz="1400" dirty="0" err="1">
                <a:latin typeface="Calibri" panose="020F0502020204030204" pitchFamily="34" charset="0"/>
                <a:ea typeface="Calibri" panose="020F0502020204030204" pitchFamily="34" charset="0"/>
                <a:cs typeface="Times New Roman" panose="02020603050405020304" pitchFamily="18" charset="0"/>
              </a:rPr>
              <a:t>drop</a:t>
            </a:r>
            <a:r>
              <a:rPr lang="es-ES" sz="1400" dirty="0">
                <a:latin typeface="Calibri" panose="020F0502020204030204" pitchFamily="34" charset="0"/>
                <a:ea typeface="Calibri" panose="020F0502020204030204" pitchFamily="34" charset="0"/>
                <a:cs typeface="Times New Roman" panose="02020603050405020304" pitchFamily="18" charset="0"/>
              </a:rPr>
              <a:t> a 20m</a:t>
            </a: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Tap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Se puede hacer de cualquier manera una vez la patada haya salido desde el golpe</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Ningún jugador puede retrasar en reinicio desde un golpe de castigo</a:t>
            </a:r>
          </a:p>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Infracción contra un jugador en el acto de marcar</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un defensor comete una infracción contra un rival en el proceso de marcar un ensayo, el ensayo y la transformación se dan con normalidad</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Un intento a palos (patada) adicional también se efectúa a 10m de la línea de ensayo y delante de los palos – efectivamente se convierte en un “ensayo de 8 puntos”</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Se reinicia el juego con un saque de centro independientemente del resultado de esta segunda patada</a:t>
            </a:r>
          </a:p>
        </p:txBody>
      </p:sp>
    </p:spTree>
    <p:extLst>
      <p:ext uri="{BB962C8B-B14F-4D97-AF65-F5344CB8AC3E}">
        <p14:creationId xmlns:p14="http://schemas.microsoft.com/office/powerpoint/2010/main" val="7893505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333375"/>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err="1">
                <a:solidFill>
                  <a:schemeClr val="tx1"/>
                </a:solidFill>
                <a:latin typeface="Calibri" panose="020F0502020204030204" pitchFamily="34" charset="0"/>
              </a:rPr>
              <a:t>Fuera</a:t>
            </a:r>
            <a:r>
              <a:rPr lang="en-US" altLang="en-US" sz="4000" b="1" dirty="0">
                <a:solidFill>
                  <a:schemeClr val="tx1"/>
                </a:solidFill>
                <a:latin typeface="Calibri" panose="020F0502020204030204" pitchFamily="34" charset="0"/>
              </a:rPr>
              <a:t> de </a:t>
            </a:r>
            <a:r>
              <a:rPr lang="en-US" altLang="en-US" sz="4000" b="1" dirty="0" err="1">
                <a:solidFill>
                  <a:schemeClr val="tx1"/>
                </a:solidFill>
                <a:latin typeface="Calibri" panose="020F0502020204030204" pitchFamily="34" charset="0"/>
              </a:rPr>
              <a:t>Juego</a:t>
            </a:r>
            <a:r>
              <a:rPr lang="en-US" altLang="en-US" sz="4000" dirty="0">
                <a:solidFill>
                  <a:schemeClr val="tx1"/>
                </a:solidFill>
                <a:latin typeface="Calibri" panose="020F0502020204030204" pitchFamily="34" charset="0"/>
              </a:rPr>
              <a:t> </a:t>
            </a:r>
          </a:p>
        </p:txBody>
      </p:sp>
      <p:sp>
        <p:nvSpPr>
          <p:cNvPr id="2" name="CuadroTexto 1">
            <a:extLst>
              <a:ext uri="{FF2B5EF4-FFF2-40B4-BE49-F238E27FC236}">
                <a16:creationId xmlns:a16="http://schemas.microsoft.com/office/drawing/2014/main" id="{11FBCC49-CED8-48ED-B5B8-DEE156D143C8}"/>
              </a:ext>
            </a:extLst>
          </p:cNvPr>
          <p:cNvSpPr txBox="1"/>
          <p:nvPr/>
        </p:nvSpPr>
        <p:spPr>
          <a:xfrm>
            <a:off x="1919536" y="1340768"/>
            <a:ext cx="8352928" cy="5001434"/>
          </a:xfrm>
          <a:prstGeom prst="rect">
            <a:avLst/>
          </a:prstGeom>
          <a:noFill/>
        </p:spPr>
        <p:txBody>
          <a:bodyPr wrap="square" rtlCol="0">
            <a:spAutoFit/>
          </a:bodyPr>
          <a:lstStyle/>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¿Cuándo está fuera de juego un jugador?</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toca el balón después de que ha sido tocado por un compañero detrás de él.</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Los jugadores en fuera de juego no pueden participar ni influenciar al juego</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Los jugadores en fuera de juego tienen que dar 10m al jugador rival que tiene o recibe el balón</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Un jugador con posesión no debe buscar contacto, de manera intencionada, con un jugador en fuera de juego. En este caso, el juego se continua</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El fuera de juego no existe dentro de su propia zona de ensayo</a:t>
            </a:r>
          </a:p>
          <a:p>
            <a:pPr>
              <a:lnSpc>
                <a:spcPct val="107000"/>
              </a:lnSpc>
              <a:spcAft>
                <a:spcPts val="800"/>
              </a:spcAft>
            </a:pPr>
            <a:r>
              <a:rPr lang="en-US" sz="1400" b="1" dirty="0" err="1">
                <a:latin typeface="Calibri" panose="020F0502020204030204" pitchFamily="34" charset="0"/>
                <a:ea typeface="Calibri" panose="020F0502020204030204" pitchFamily="34" charset="0"/>
                <a:cs typeface="Times New Roman" panose="02020603050405020304" pitchFamily="18" charset="0"/>
              </a:rPr>
              <a:t>Jugador</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err="1">
                <a:latin typeface="Calibri" panose="020F0502020204030204" pitchFamily="34" charset="0"/>
                <a:ea typeface="Calibri" panose="020F0502020204030204" pitchFamily="34" charset="0"/>
                <a:cs typeface="Times New Roman" panose="02020603050405020304" pitchFamily="18" charset="0"/>
              </a:rPr>
              <a:t>puesto</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err="1">
                <a:latin typeface="Calibri" panose="020F0502020204030204" pitchFamily="34" charset="0"/>
                <a:ea typeface="Calibri" panose="020F0502020204030204" pitchFamily="34" charset="0"/>
                <a:cs typeface="Times New Roman" panose="02020603050405020304" pitchFamily="18" charset="0"/>
              </a:rPr>
              <a:t>en</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err="1">
                <a:latin typeface="Calibri" panose="020F0502020204030204" pitchFamily="34" charset="0"/>
                <a:ea typeface="Calibri" panose="020F0502020204030204" pitchFamily="34" charset="0"/>
                <a:cs typeface="Times New Roman" panose="02020603050405020304" pitchFamily="18" charset="0"/>
              </a:rPr>
              <a:t>juego</a:t>
            </a:r>
            <a:r>
              <a:rPr lang="en-US" sz="1400" b="1" dirty="0">
                <a:latin typeface="Calibri" panose="020F0502020204030204" pitchFamily="34" charset="0"/>
                <a:ea typeface="Calibri" panose="020F0502020204030204" pitchFamily="34" charset="0"/>
                <a:cs typeface="Times New Roman" panose="02020603050405020304" pitchFamily="18" charset="0"/>
              </a:rPr>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el jugador rival corre 10m o más con el balón</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El jugador rival toca el balón sin quedar con posesión </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Un compañero en posesión del balón lo adelanta</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El jugador en fuera de juego recupera una posición detrás del punto donde el balón fue tocado por un compañero</a:t>
            </a:r>
          </a:p>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Fuera de Juego Accidental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la intromisión del jugador en fuera de juego es accidental, el juego se reinicia con una melé, salvo en caso de que ocurrió en el ultimo (6º) placaje (en este caso, se efectúa un cambio de posesión)</a:t>
            </a:r>
          </a:p>
        </p:txBody>
      </p:sp>
    </p:spTree>
    <p:extLst>
      <p:ext uri="{BB962C8B-B14F-4D97-AF65-F5344CB8AC3E}">
        <p14:creationId xmlns:p14="http://schemas.microsoft.com/office/powerpoint/2010/main" val="37506579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333375"/>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a:solidFill>
                  <a:schemeClr val="tx1"/>
                </a:solidFill>
                <a:latin typeface="Calibri" panose="020F0502020204030204" pitchFamily="34" charset="0"/>
              </a:rPr>
              <a:t>Touch y Touch-In-Goal</a:t>
            </a:r>
            <a:r>
              <a:rPr lang="en-US" altLang="en-US" sz="4000" dirty="0">
                <a:solidFill>
                  <a:schemeClr val="tx1"/>
                </a:solidFill>
                <a:latin typeface="Calibri" panose="020F0502020204030204" pitchFamily="34" charset="0"/>
              </a:rPr>
              <a:t> </a:t>
            </a:r>
          </a:p>
        </p:txBody>
      </p:sp>
      <p:sp>
        <p:nvSpPr>
          <p:cNvPr id="2" name="CuadroTexto 1">
            <a:extLst>
              <a:ext uri="{FF2B5EF4-FFF2-40B4-BE49-F238E27FC236}">
                <a16:creationId xmlns:a16="http://schemas.microsoft.com/office/drawing/2014/main" id="{11FBCC49-CED8-48ED-B5B8-DEE156D143C8}"/>
              </a:ext>
            </a:extLst>
          </p:cNvPr>
          <p:cNvSpPr txBox="1"/>
          <p:nvPr/>
        </p:nvSpPr>
        <p:spPr>
          <a:xfrm>
            <a:off x="1919536" y="1039815"/>
            <a:ext cx="8424936" cy="5401863"/>
          </a:xfrm>
          <a:prstGeom prst="rect">
            <a:avLst/>
          </a:prstGeom>
          <a:noFill/>
        </p:spPr>
        <p:txBody>
          <a:bodyPr wrap="square" rtlCol="0">
            <a:spAutoFit/>
          </a:bodyPr>
          <a:lstStyle/>
          <a:p>
            <a:pPr>
              <a:lnSpc>
                <a:spcPct val="107000"/>
              </a:lnSpc>
              <a:spcAft>
                <a:spcPts val="800"/>
              </a:spcAft>
            </a:pPr>
            <a:r>
              <a:rPr lang="es-ES" sz="1600" b="1" dirty="0" err="1">
                <a:latin typeface="Calibri" panose="020F0502020204030204" pitchFamily="34" charset="0"/>
                <a:ea typeface="Calibri" panose="020F0502020204030204" pitchFamily="34" charset="0"/>
                <a:cs typeface="Times New Roman" panose="02020603050405020304" pitchFamily="18" charset="0"/>
              </a:rPr>
              <a:t>Touch</a:t>
            </a:r>
            <a:r>
              <a:rPr lang="es-ES" sz="1600" b="1" dirty="0">
                <a:latin typeface="Calibri" panose="020F0502020204030204" pitchFamily="34" charset="0"/>
                <a:ea typeface="Calibri" panose="020F0502020204030204" pitchFamily="34" charset="0"/>
                <a:cs typeface="Times New Roman" panose="02020603050405020304" pitchFamily="18" charset="0"/>
              </a:rPr>
              <a:t>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Se considera que el balón está fuera si: </a:t>
            </a:r>
          </a:p>
          <a:p>
            <a:pPr marL="342900" indent="-342900">
              <a:lnSpc>
                <a:spcPct val="107000"/>
              </a:lnSpc>
              <a:spcAft>
                <a:spcPts val="800"/>
              </a:spcAft>
              <a:buFont typeface="Wingdings" panose="05000000000000000000" pitchFamily="2" charset="2"/>
              <a:buChar char=""/>
              <a:tabLst>
                <a:tab pos="457200" algn="l"/>
              </a:tabLst>
            </a:pPr>
            <a:r>
              <a:rPr lang="es-ES" sz="1600" dirty="0">
                <a:latin typeface="Calibri" panose="020F0502020204030204" pitchFamily="34" charset="0"/>
                <a:ea typeface="Calibri" panose="020F0502020204030204" pitchFamily="34" charset="0"/>
                <a:cs typeface="Times New Roman" panose="02020603050405020304" pitchFamily="18" charset="0"/>
              </a:rPr>
              <a:t>El, o un jugador en contacto con él, toca la línea lateral o fuera </a:t>
            </a:r>
          </a:p>
          <a:p>
            <a:pPr marL="342900" indent="-342900">
              <a:lnSpc>
                <a:spcPct val="107000"/>
              </a:lnSpc>
              <a:spcAft>
                <a:spcPts val="800"/>
              </a:spcAft>
              <a:buFont typeface="Wingdings" panose="05000000000000000000" pitchFamily="2" charset="2"/>
              <a:buChar char=""/>
              <a:tabLst>
                <a:tab pos="457200" algn="l"/>
              </a:tabLst>
            </a:pPr>
            <a:r>
              <a:rPr lang="es-ES" sz="1600" dirty="0">
                <a:latin typeface="Calibri" panose="020F0502020204030204" pitchFamily="34" charset="0"/>
                <a:ea typeface="Calibri" panose="020F0502020204030204" pitchFamily="34" charset="0"/>
                <a:cs typeface="Times New Roman" panose="02020603050405020304" pitchFamily="18" charset="0"/>
              </a:rPr>
              <a:t>Se considera fuera donde ha cruzado la banda lateral por primera vez</a:t>
            </a:r>
          </a:p>
          <a:p>
            <a:pPr marL="342900" indent="-342900">
              <a:lnSpc>
                <a:spcPct val="107000"/>
              </a:lnSpc>
              <a:spcAft>
                <a:spcPts val="800"/>
              </a:spcAft>
              <a:buFont typeface="Wingdings" panose="05000000000000000000" pitchFamily="2" charset="2"/>
              <a:buChar char=""/>
              <a:tabLst>
                <a:tab pos="457200" algn="l"/>
              </a:tabLst>
            </a:pPr>
            <a:r>
              <a:rPr lang="es-ES" sz="1600" dirty="0">
                <a:latin typeface="Calibri" panose="020F0502020204030204" pitchFamily="34" charset="0"/>
                <a:ea typeface="Calibri" panose="020F0502020204030204" pitchFamily="34" charset="0"/>
                <a:cs typeface="Times New Roman" panose="02020603050405020304" pitchFamily="18" charset="0"/>
              </a:rPr>
              <a:t>No es “</a:t>
            </a:r>
            <a:r>
              <a:rPr lang="es-ES" sz="1600" dirty="0" err="1">
                <a:latin typeface="Calibri" panose="020F0502020204030204" pitchFamily="34" charset="0"/>
                <a:ea typeface="Calibri" panose="020F0502020204030204" pitchFamily="34" charset="0"/>
                <a:cs typeface="Times New Roman" panose="02020603050405020304" pitchFamily="18" charset="0"/>
              </a:rPr>
              <a:t>touch</a:t>
            </a:r>
            <a:r>
              <a:rPr lang="es-ES" sz="1600" dirty="0">
                <a:latin typeface="Calibri" panose="020F0502020204030204" pitchFamily="34" charset="0"/>
                <a:ea typeface="Calibri" panose="020F0502020204030204" pitchFamily="34" charset="0"/>
                <a:cs typeface="Times New Roman" panose="02020603050405020304" pitchFamily="18" charset="0"/>
              </a:rPr>
              <a:t>” si un jugador placado toca la línea o fuera mientras se levanta tras el placaje</a:t>
            </a:r>
          </a:p>
          <a:p>
            <a:pPr marL="342900" indent="-342900">
              <a:lnSpc>
                <a:spcPct val="107000"/>
              </a:lnSpc>
              <a:spcAft>
                <a:spcPts val="800"/>
              </a:spcAft>
              <a:buFont typeface="Wingdings" panose="05000000000000000000" pitchFamily="2" charset="2"/>
              <a:buChar char=""/>
              <a:tabLst>
                <a:tab pos="457200" algn="l"/>
              </a:tabLst>
            </a:pPr>
            <a:r>
              <a:rPr lang="es-ES" sz="1600" dirty="0">
                <a:latin typeface="Calibri" panose="020F0502020204030204" pitchFamily="34" charset="0"/>
                <a:ea typeface="Calibri" panose="020F0502020204030204" pitchFamily="34" charset="0"/>
                <a:cs typeface="Times New Roman" panose="02020603050405020304" pitchFamily="18" charset="0"/>
              </a:rPr>
              <a:t>Si un jugador salta desde fuera del campo y toca el balón mientras todavía está en el aire – está fuera. Sin embargo, si el jugador salta desde dentro del campo y golpea el balón dentro del campo mientras esté todavía en el aire, el juego continua</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Touch In-Goal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Se considera que el balón está </a:t>
            </a:r>
            <a:r>
              <a:rPr lang="en-US" sz="1600" dirty="0">
                <a:latin typeface="Calibri" panose="020F0502020204030204" pitchFamily="34" charset="0"/>
                <a:ea typeface="Calibri" panose="020F0502020204030204" pitchFamily="34" charset="0"/>
                <a:cs typeface="Times New Roman" panose="02020603050405020304" pitchFamily="18" charset="0"/>
              </a:rPr>
              <a:t>touch in-goal </a:t>
            </a:r>
            <a:r>
              <a:rPr lang="en-US" sz="1600" dirty="0" err="1">
                <a:latin typeface="Calibri" panose="020F0502020204030204" pitchFamily="34" charset="0"/>
                <a:ea typeface="Calibri" panose="020F0502020204030204" pitchFamily="34" charset="0"/>
                <a:cs typeface="Times New Roman" panose="02020603050405020304" pitchFamily="18" charset="0"/>
              </a:rPr>
              <a:t>si</a:t>
            </a: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600" dirty="0">
                <a:latin typeface="Calibri" panose="020F0502020204030204" pitchFamily="34" charset="0"/>
                <a:ea typeface="Calibri" panose="020F0502020204030204" pitchFamily="34" charset="0"/>
                <a:cs typeface="Times New Roman" panose="02020603050405020304" pitchFamily="18" charset="0"/>
              </a:rPr>
              <a:t>Cruza o toca la línea de </a:t>
            </a:r>
            <a:r>
              <a:rPr lang="es-ES" sz="1600" dirty="0" err="1">
                <a:latin typeface="Calibri" panose="020F0502020204030204" pitchFamily="34" charset="0"/>
                <a:ea typeface="Calibri" panose="020F0502020204030204" pitchFamily="34" charset="0"/>
                <a:cs typeface="Times New Roman" panose="02020603050405020304" pitchFamily="18" charset="0"/>
              </a:rPr>
              <a:t>touch</a:t>
            </a:r>
            <a:r>
              <a:rPr lang="es-ES" sz="1600" dirty="0">
                <a:latin typeface="Calibri" panose="020F0502020204030204" pitchFamily="34" charset="0"/>
                <a:ea typeface="Calibri" panose="020F0502020204030204" pitchFamily="34" charset="0"/>
                <a:cs typeface="Times New Roman" panose="02020603050405020304" pitchFamily="18" charset="0"/>
              </a:rPr>
              <a:t> in </a:t>
            </a:r>
            <a:r>
              <a:rPr lang="es-ES" sz="1600" dirty="0" err="1">
                <a:latin typeface="Calibri" panose="020F0502020204030204" pitchFamily="34" charset="0"/>
                <a:ea typeface="Calibri" panose="020F0502020204030204" pitchFamily="34" charset="0"/>
                <a:cs typeface="Times New Roman" panose="02020603050405020304" pitchFamily="18" charset="0"/>
              </a:rPr>
              <a:t>goal</a:t>
            </a:r>
            <a:r>
              <a:rPr lang="es-ES" sz="1600" dirty="0">
                <a:latin typeface="Calibri" panose="020F0502020204030204" pitchFamily="34" charset="0"/>
                <a:ea typeface="Calibri" panose="020F0502020204030204" pitchFamily="34" charset="0"/>
                <a:cs typeface="Times New Roman" panose="02020603050405020304" pitchFamily="18" charset="0"/>
              </a:rPr>
              <a:t> o el banderín</a:t>
            </a:r>
          </a:p>
          <a:p>
            <a:pPr marL="342900" indent="-342900">
              <a:lnSpc>
                <a:spcPct val="107000"/>
              </a:lnSpc>
              <a:spcAft>
                <a:spcPts val="800"/>
              </a:spcAft>
              <a:buFont typeface="Wingdings" panose="05000000000000000000" pitchFamily="2" charset="2"/>
              <a:buChar char=""/>
              <a:tabLst>
                <a:tab pos="457200" algn="l"/>
              </a:tabLst>
            </a:pPr>
            <a:r>
              <a:rPr lang="es-ES" sz="1600" dirty="0">
                <a:latin typeface="Calibri" panose="020F0502020204030204" pitchFamily="34" charset="0"/>
                <a:ea typeface="Calibri" panose="020F0502020204030204" pitchFamily="34" charset="0"/>
                <a:cs typeface="Times New Roman" panose="02020603050405020304" pitchFamily="18" charset="0"/>
              </a:rPr>
              <a:t>Un jugador tiene posesión del balón y toca el banderín (salvo en el proceso de intentar marcar un ensayo)</a:t>
            </a:r>
          </a:p>
          <a:p>
            <a:pPr marL="342900" indent="-342900">
              <a:lnSpc>
                <a:spcPct val="107000"/>
              </a:lnSpc>
              <a:spcAft>
                <a:spcPts val="800"/>
              </a:spcAft>
              <a:buFont typeface="Wingdings" panose="05000000000000000000" pitchFamily="2" charset="2"/>
              <a:buChar char=""/>
              <a:tabLst>
                <a:tab pos="457200" algn="l"/>
              </a:tabLst>
            </a:pPr>
            <a:r>
              <a:rPr lang="es-ES" sz="1600" dirty="0">
                <a:latin typeface="Calibri" panose="020F0502020204030204" pitchFamily="34" charset="0"/>
                <a:ea typeface="Calibri" panose="020F0502020204030204" pitchFamily="34" charset="0"/>
                <a:cs typeface="Times New Roman" panose="02020603050405020304" pitchFamily="18" charset="0"/>
              </a:rPr>
              <a:t>Un jugador tiene posesión del balón y toca la línea de </a:t>
            </a:r>
            <a:r>
              <a:rPr lang="es-ES" sz="1600" dirty="0" err="1">
                <a:latin typeface="Calibri" panose="020F0502020204030204" pitchFamily="34" charset="0"/>
                <a:ea typeface="Calibri" panose="020F0502020204030204" pitchFamily="34" charset="0"/>
                <a:cs typeface="Times New Roman" panose="02020603050405020304" pitchFamily="18" charset="0"/>
              </a:rPr>
              <a:t>touch</a:t>
            </a:r>
            <a:r>
              <a:rPr lang="es-ES" sz="1600" dirty="0">
                <a:latin typeface="Calibri" panose="020F0502020204030204" pitchFamily="34" charset="0"/>
                <a:ea typeface="Calibri" panose="020F0502020204030204" pitchFamily="34" charset="0"/>
                <a:cs typeface="Times New Roman" panose="02020603050405020304" pitchFamily="18" charset="0"/>
              </a:rPr>
              <a:t> in </a:t>
            </a:r>
            <a:r>
              <a:rPr lang="es-ES" sz="1600" dirty="0" err="1">
                <a:latin typeface="Calibri" panose="020F0502020204030204" pitchFamily="34" charset="0"/>
                <a:ea typeface="Calibri" panose="020F0502020204030204" pitchFamily="34" charset="0"/>
                <a:cs typeface="Times New Roman" panose="02020603050405020304" pitchFamily="18" charset="0"/>
              </a:rPr>
              <a:t>goal</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r>
              <a:rPr lang="es-ES" sz="1600" dirty="0">
                <a:latin typeface="Calibri" panose="020F0502020204030204" pitchFamily="34" charset="0"/>
                <a:ea typeface="Calibri" panose="020F0502020204030204" pitchFamily="34" charset="0"/>
                <a:cs typeface="Times New Roman" panose="02020603050405020304" pitchFamily="18" charset="0"/>
              </a:rPr>
              <a:t>Si un jugador que está fuera del campo (por la banda lateral, línea de balón muerto, o línea de </a:t>
            </a:r>
            <a:r>
              <a:rPr lang="es-ES" sz="1600" dirty="0" err="1">
                <a:latin typeface="Calibri" panose="020F0502020204030204" pitchFamily="34" charset="0"/>
                <a:ea typeface="Calibri" panose="020F0502020204030204" pitchFamily="34" charset="0"/>
                <a:cs typeface="Times New Roman" panose="02020603050405020304" pitchFamily="18" charset="0"/>
              </a:rPr>
              <a:t>touch</a:t>
            </a:r>
            <a:r>
              <a:rPr lang="es-ES" sz="1600" dirty="0">
                <a:latin typeface="Calibri" panose="020F0502020204030204" pitchFamily="34" charset="0"/>
                <a:ea typeface="Calibri" panose="020F0502020204030204" pitchFamily="34" charset="0"/>
                <a:cs typeface="Times New Roman" panose="02020603050405020304" pitchFamily="18" charset="0"/>
              </a:rPr>
              <a:t> in </a:t>
            </a:r>
            <a:r>
              <a:rPr lang="es-ES" sz="1600" dirty="0" err="1">
                <a:latin typeface="Calibri" panose="020F0502020204030204" pitchFamily="34" charset="0"/>
                <a:ea typeface="Calibri" panose="020F0502020204030204" pitchFamily="34" charset="0"/>
                <a:cs typeface="Times New Roman" panose="02020603050405020304" pitchFamily="18" charset="0"/>
              </a:rPr>
              <a:t>goal</a:t>
            </a:r>
            <a:r>
              <a:rPr lang="es-ES" sz="1600" dirty="0">
                <a:latin typeface="Calibri" panose="020F0502020204030204" pitchFamily="34" charset="0"/>
                <a:ea typeface="Calibri" panose="020F0502020204030204" pitchFamily="34" charset="0"/>
                <a:cs typeface="Times New Roman" panose="02020603050405020304" pitchFamily="18" charset="0"/>
              </a:rPr>
              <a:t>) y toca el balón, es él quien ha sacado el balón</a:t>
            </a:r>
          </a:p>
        </p:txBody>
      </p:sp>
    </p:spTree>
    <p:extLst>
      <p:ext uri="{BB962C8B-B14F-4D97-AF65-F5344CB8AC3E}">
        <p14:creationId xmlns:p14="http://schemas.microsoft.com/office/powerpoint/2010/main" val="315375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742859" y="1608501"/>
            <a:ext cx="9121811" cy="3640997"/>
          </a:xfrm>
          <a:prstGeom prst="rect">
            <a:avLst/>
          </a:prstGeom>
          <a:noFill/>
          <a:ln>
            <a:noFill/>
          </a:ln>
        </p:spPr>
        <p:txBody>
          <a:bodyPr wrap="square" rtlCol="0" anchor="ctr" anchorCtr="1">
            <a:spAutoFit/>
          </a:bodyPr>
          <a:lstStyle/>
          <a:p>
            <a:pPr marL="285750" lvl="0" indent="-28575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Asume la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Responsabilidad </a:t>
            </a:r>
            <a:r>
              <a:rPr lang="es-ES" sz="3200" dirty="0">
                <a:effectLst/>
                <a:latin typeface="Calibri" panose="020F0502020204030204" pitchFamily="34" charset="0"/>
                <a:ea typeface="Calibri" panose="020F0502020204030204" pitchFamily="34" charset="0"/>
                <a:cs typeface="Times New Roman" panose="02020603050405020304" pitchFamily="18" charset="0"/>
              </a:rPr>
              <a:t>de tus propias acciones.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Sé un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Embajador </a:t>
            </a:r>
            <a:r>
              <a:rPr lang="es-ES" sz="3200" dirty="0">
                <a:effectLst/>
                <a:latin typeface="Calibri" panose="020F0502020204030204" pitchFamily="34" charset="0"/>
                <a:ea typeface="Calibri" panose="020F0502020204030204" pitchFamily="34" charset="0"/>
                <a:cs typeface="Times New Roman" panose="02020603050405020304" pitchFamily="18" charset="0"/>
              </a:rPr>
              <a:t>por nuestro deporte.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Sé un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Ejemplo a Seguir </a:t>
            </a:r>
            <a:r>
              <a:rPr lang="es-ES" sz="3200" dirty="0">
                <a:effectLst/>
                <a:latin typeface="Calibri" panose="020F0502020204030204" pitchFamily="34" charset="0"/>
                <a:ea typeface="Calibri" panose="020F0502020204030204" pitchFamily="34" charset="0"/>
                <a:cs typeface="Times New Roman" panose="02020603050405020304" pitchFamily="18" charset="0"/>
              </a:rPr>
              <a:t>adecuado por tus jugadores.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dirty="0">
                <a:effectLst/>
                <a:latin typeface="Calibri" panose="020F0502020204030204" pitchFamily="34" charset="0"/>
                <a:ea typeface="Calibri" panose="020F0502020204030204" pitchFamily="34" charset="0"/>
                <a:cs typeface="Times New Roman" panose="02020603050405020304" pitchFamily="18" charset="0"/>
              </a:rPr>
              <a:t>Sé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Realista </a:t>
            </a:r>
            <a:r>
              <a:rPr lang="es-ES" sz="3200" dirty="0">
                <a:effectLst/>
                <a:latin typeface="Calibri" panose="020F0502020204030204" pitchFamily="34" charset="0"/>
                <a:ea typeface="Calibri" panose="020F0502020204030204" pitchFamily="34" charset="0"/>
                <a:cs typeface="Times New Roman" panose="02020603050405020304" pitchFamily="18" charset="0"/>
              </a:rPr>
              <a:t>con lo que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Demandas </a:t>
            </a:r>
            <a:r>
              <a:rPr lang="es-ES" sz="3200" dirty="0">
                <a:effectLst/>
                <a:latin typeface="Calibri" panose="020F0502020204030204" pitchFamily="34" charset="0"/>
                <a:ea typeface="Calibri" panose="020F0502020204030204" pitchFamily="34" charset="0"/>
                <a:cs typeface="Times New Roman" panose="02020603050405020304" pitchFamily="18" charset="0"/>
              </a:rPr>
              <a:t>a los jugadores.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3200" b="1" dirty="0">
                <a:effectLst/>
                <a:latin typeface="Calibri" panose="020F0502020204030204" pitchFamily="34" charset="0"/>
                <a:ea typeface="Calibri" panose="020F0502020204030204" pitchFamily="34" charset="0"/>
                <a:cs typeface="Times New Roman" panose="02020603050405020304" pitchFamily="18" charset="0"/>
              </a:rPr>
              <a:t>Evita </a:t>
            </a:r>
            <a:r>
              <a:rPr lang="es-ES" sz="3200" dirty="0">
                <a:effectLst/>
                <a:latin typeface="Calibri" panose="020F0502020204030204" pitchFamily="34" charset="0"/>
                <a:ea typeface="Calibri" panose="020F0502020204030204" pitchFamily="34" charset="0"/>
                <a:cs typeface="Times New Roman" panose="02020603050405020304" pitchFamily="18" charset="0"/>
              </a:rPr>
              <a:t>la mentalidad de “</a:t>
            </a:r>
            <a:r>
              <a:rPr lang="es-ES" sz="3200" b="1" dirty="0">
                <a:effectLst/>
                <a:latin typeface="Calibri" panose="020F0502020204030204" pitchFamily="34" charset="0"/>
                <a:ea typeface="Calibri" panose="020F0502020204030204" pitchFamily="34" charset="0"/>
                <a:cs typeface="Times New Roman" panose="02020603050405020304" pitchFamily="18" charset="0"/>
              </a:rPr>
              <a:t>Ganar a cualquier precio</a:t>
            </a:r>
            <a:r>
              <a:rPr lang="es-ES" sz="3200" dirty="0">
                <a:effectLst/>
                <a:latin typeface="Calibri" panose="020F0502020204030204" pitchFamily="34" charset="0"/>
                <a:ea typeface="Calibri" panose="020F0502020204030204" pitchFamily="34" charset="0"/>
                <a:cs typeface="Times New Roman" panose="02020603050405020304" pitchFamily="18" charset="0"/>
              </a:rPr>
              <a: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621F8FF-5612-48B8-B904-920ED324907C}"/>
              </a:ext>
            </a:extLst>
          </p:cNvPr>
          <p:cNvSpPr txBox="1"/>
          <p:nvPr/>
        </p:nvSpPr>
        <p:spPr>
          <a:xfrm>
            <a:off x="0" y="503005"/>
            <a:ext cx="12192000" cy="597087"/>
          </a:xfrm>
          <a:prstGeom prst="rect">
            <a:avLst/>
          </a:prstGeom>
          <a:noFill/>
          <a:ln>
            <a:noFill/>
          </a:ln>
        </p:spPr>
        <p:txBody>
          <a:bodyPr wrap="square" rtlCol="0" anchor="ctr" anchorCtr="1">
            <a:spAutoFit/>
          </a:bodyPr>
          <a:lstStyle/>
          <a:p>
            <a:pPr algn="ctr">
              <a:lnSpc>
                <a:spcPct val="80000"/>
              </a:lnSpc>
            </a:pPr>
            <a:r>
              <a:rPr lang="es-ES" altLang="en-US" sz="4000" b="1" dirty="0">
                <a:ln w="0"/>
                <a:latin typeface="Calibri" panose="020F0502020204030204" pitchFamily="34" charset="0"/>
                <a:cs typeface="Calibri" panose="020F0502020204030204" pitchFamily="34" charset="0"/>
              </a:rPr>
              <a:t>El Código de Comportamiento </a:t>
            </a:r>
            <a:r>
              <a:rPr lang="en-US" altLang="en-US" sz="4000" b="1" dirty="0">
                <a:ln w="0"/>
                <a:latin typeface="Calibri" panose="020F0502020204030204" pitchFamily="34" charset="0"/>
                <a:cs typeface="Calibri" panose="020F0502020204030204" pitchFamily="34" charset="0"/>
              </a:rPr>
              <a:t>de </a:t>
            </a:r>
            <a:r>
              <a:rPr lang="es-ES" altLang="en-US" sz="4000" b="1" dirty="0">
                <a:ln w="0"/>
                <a:latin typeface="Calibri" panose="020F0502020204030204" pitchFamily="34" charset="0"/>
                <a:cs typeface="Calibri" panose="020F0502020204030204" pitchFamily="34" charset="0"/>
              </a:rPr>
              <a:t>un Entrenador</a:t>
            </a:r>
          </a:p>
        </p:txBody>
      </p:sp>
    </p:spTree>
    <p:extLst>
      <p:ext uri="{BB962C8B-B14F-4D97-AF65-F5344CB8AC3E}">
        <p14:creationId xmlns:p14="http://schemas.microsoft.com/office/powerpoint/2010/main" val="203944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333375"/>
            <a:ext cx="9144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err="1">
                <a:solidFill>
                  <a:schemeClr val="tx1"/>
                </a:solidFill>
                <a:latin typeface="Calibri" panose="020F0502020204030204" pitchFamily="34" charset="0"/>
              </a:rPr>
              <a:t>Obstrucción</a:t>
            </a:r>
            <a:r>
              <a:rPr lang="en-US" altLang="en-US" sz="4000" dirty="0">
                <a:solidFill>
                  <a:schemeClr val="tx1"/>
                </a:solidFill>
                <a:latin typeface="Calibri" panose="020F0502020204030204" pitchFamily="34" charset="0"/>
              </a:rPr>
              <a:t> </a:t>
            </a:r>
          </a:p>
        </p:txBody>
      </p:sp>
      <p:sp>
        <p:nvSpPr>
          <p:cNvPr id="2" name="CuadroTexto 1">
            <a:extLst>
              <a:ext uri="{FF2B5EF4-FFF2-40B4-BE49-F238E27FC236}">
                <a16:creationId xmlns:a16="http://schemas.microsoft.com/office/drawing/2014/main" id="{11FBCC49-CED8-48ED-B5B8-DEE156D143C8}"/>
              </a:ext>
            </a:extLst>
          </p:cNvPr>
          <p:cNvSpPr txBox="1"/>
          <p:nvPr/>
        </p:nvSpPr>
        <p:spPr>
          <a:xfrm>
            <a:off x="1919536" y="1039814"/>
            <a:ext cx="8424936" cy="4989892"/>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
              <a:tabLst>
                <a:tab pos="457200" algn="l"/>
              </a:tabLst>
            </a:pPr>
            <a:r>
              <a:rPr lang="es-ES" sz="2800" dirty="0">
                <a:latin typeface="Calibri" panose="020F0502020204030204" pitchFamily="34" charset="0"/>
                <a:ea typeface="Calibri" panose="020F0502020204030204" pitchFamily="34" charset="0"/>
                <a:cs typeface="Times New Roman" panose="02020603050405020304" pitchFamily="18" charset="0"/>
              </a:rPr>
              <a:t>Se considera obstrucción si un jugador obstruye de forma intencionada a otro jugador sin posesión</a:t>
            </a:r>
          </a:p>
          <a:p>
            <a:pPr marL="342900" indent="-342900">
              <a:lnSpc>
                <a:spcPct val="107000"/>
              </a:lnSpc>
              <a:spcAft>
                <a:spcPts val="800"/>
              </a:spcAft>
              <a:buFont typeface="Wingdings" panose="05000000000000000000" pitchFamily="2" charset="2"/>
              <a:buChar char=""/>
              <a:tabLst>
                <a:tab pos="457200" algn="l"/>
              </a:tabLst>
            </a:pPr>
            <a:r>
              <a:rPr lang="es-ES" sz="2800" dirty="0">
                <a:latin typeface="Calibri" panose="020F0502020204030204" pitchFamily="34" charset="0"/>
                <a:ea typeface="Calibri" panose="020F0502020204030204" pitchFamily="34" charset="0"/>
                <a:cs typeface="Times New Roman" panose="02020603050405020304" pitchFamily="18" charset="0"/>
              </a:rPr>
              <a:t>No se puede obstruir a un jugador que no tiene posesión y que no está fuera de juego, incluso después de un </a:t>
            </a:r>
            <a:r>
              <a:rPr lang="es-ES" sz="2800" dirty="0" err="1">
                <a:latin typeface="Calibri" panose="020F0502020204030204" pitchFamily="34" charset="0"/>
                <a:ea typeface="Calibri" panose="020F0502020204030204" pitchFamily="34" charset="0"/>
                <a:cs typeface="Times New Roman" panose="02020603050405020304" pitchFamily="18" charset="0"/>
              </a:rPr>
              <a:t>knock-on</a:t>
            </a:r>
            <a:r>
              <a:rPr lang="es-ES" sz="2800" dirty="0">
                <a:latin typeface="Calibri" panose="020F0502020204030204" pitchFamily="34" charset="0"/>
                <a:ea typeface="Calibri" panose="020F0502020204030204" pitchFamily="34" charset="0"/>
                <a:cs typeface="Times New Roman" panose="02020603050405020304" pitchFamily="18" charset="0"/>
              </a:rPr>
              <a:t> o pase adelantado</a:t>
            </a:r>
          </a:p>
          <a:p>
            <a:pPr marL="342900" indent="-342900">
              <a:lnSpc>
                <a:spcPct val="107000"/>
              </a:lnSpc>
              <a:spcAft>
                <a:spcPts val="800"/>
              </a:spcAft>
              <a:buFont typeface="Wingdings" panose="05000000000000000000" pitchFamily="2" charset="2"/>
              <a:buChar char=""/>
              <a:tabLst>
                <a:tab pos="457200" algn="l"/>
              </a:tabLst>
            </a:pPr>
            <a:r>
              <a:rPr lang="es-ES" sz="2800" dirty="0">
                <a:latin typeface="Calibri" panose="020F0502020204030204" pitchFamily="34" charset="0"/>
                <a:ea typeface="Calibri" panose="020F0502020204030204" pitchFamily="34" charset="0"/>
                <a:cs typeface="Times New Roman" panose="02020603050405020304" pitchFamily="18" charset="0"/>
              </a:rPr>
              <a:t>No se puede obstruir a un pateador si el defensor no está ya comprometido al placaje antes de la patada</a:t>
            </a:r>
          </a:p>
          <a:p>
            <a:pPr marL="342900" indent="-342900">
              <a:lnSpc>
                <a:spcPct val="107000"/>
              </a:lnSpc>
              <a:spcAft>
                <a:spcPts val="800"/>
              </a:spcAft>
              <a:buFont typeface="Wingdings" panose="05000000000000000000" pitchFamily="2" charset="2"/>
              <a:buChar char=""/>
              <a:tabLst>
                <a:tab pos="457200" algn="l"/>
              </a:tabLst>
            </a:pPr>
            <a:r>
              <a:rPr lang="es-ES" sz="2800" dirty="0">
                <a:latin typeface="Calibri" panose="020F0502020204030204" pitchFamily="34" charset="0"/>
                <a:ea typeface="Calibri" panose="020F0502020204030204" pitchFamily="34" charset="0"/>
                <a:cs typeface="Times New Roman" panose="02020603050405020304" pitchFamily="18" charset="0"/>
              </a:rPr>
              <a:t>Un jugador con posesión no puede ser culpable de obstrucción – puede usar los palos para evitar que le plaquen</a:t>
            </a:r>
          </a:p>
        </p:txBody>
      </p:sp>
    </p:spTree>
    <p:extLst>
      <p:ext uri="{BB962C8B-B14F-4D97-AF65-F5344CB8AC3E}">
        <p14:creationId xmlns:p14="http://schemas.microsoft.com/office/powerpoint/2010/main" val="7578162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333375"/>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None/>
            </a:pPr>
            <a:r>
              <a:rPr lang="en-US" altLang="en-US" sz="4000" b="1" dirty="0" err="1">
                <a:solidFill>
                  <a:schemeClr val="tx1"/>
                </a:solidFill>
                <a:latin typeface="Calibri" panose="020F0502020204030204" pitchFamily="34" charset="0"/>
              </a:rPr>
              <a:t>Puntuación</a:t>
            </a:r>
            <a:r>
              <a:rPr lang="en-US" altLang="en-US" sz="4000" b="1" dirty="0">
                <a:solidFill>
                  <a:schemeClr val="tx1"/>
                </a:solidFill>
                <a:latin typeface="Calibri" panose="020F0502020204030204" pitchFamily="34" charset="0"/>
              </a:rPr>
              <a:t> </a:t>
            </a:r>
            <a:r>
              <a:rPr lang="en-US" altLang="en-US" sz="4000" dirty="0">
                <a:solidFill>
                  <a:schemeClr val="tx1"/>
                </a:solidFill>
                <a:latin typeface="Calibri" panose="020F0502020204030204" pitchFamily="34" charset="0"/>
              </a:rPr>
              <a:t>  </a:t>
            </a:r>
          </a:p>
        </p:txBody>
      </p:sp>
      <p:sp>
        <p:nvSpPr>
          <p:cNvPr id="2" name="CuadroTexto 1">
            <a:extLst>
              <a:ext uri="{FF2B5EF4-FFF2-40B4-BE49-F238E27FC236}">
                <a16:creationId xmlns:a16="http://schemas.microsoft.com/office/drawing/2014/main" id="{11FBCC49-CED8-48ED-B5B8-DEE156D143C8}"/>
              </a:ext>
            </a:extLst>
          </p:cNvPr>
          <p:cNvSpPr txBox="1"/>
          <p:nvPr/>
        </p:nvSpPr>
        <p:spPr>
          <a:xfrm>
            <a:off x="1919536" y="1039815"/>
            <a:ext cx="8424936" cy="4668329"/>
          </a:xfrm>
          <a:prstGeom prst="rect">
            <a:avLst/>
          </a:prstGeom>
          <a:noFill/>
        </p:spPr>
        <p:txBody>
          <a:bodyPr wrap="square" rtlCol="0">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ENSAYO -- </a:t>
            </a:r>
            <a:r>
              <a:rPr lang="en-US" sz="1400" dirty="0">
                <a:latin typeface="Calibri" panose="020F0502020204030204" pitchFamily="34" charset="0"/>
                <a:ea typeface="Calibri" panose="020F0502020204030204" pitchFamily="34" charset="0"/>
                <a:cs typeface="Times New Roman" panose="02020603050405020304" pitchFamily="18" charset="0"/>
              </a:rPr>
              <a:t>4 (</a:t>
            </a:r>
            <a:r>
              <a:rPr lang="en-US" sz="1400" dirty="0" err="1">
                <a:latin typeface="Calibri" panose="020F0502020204030204" pitchFamily="34" charset="0"/>
                <a:ea typeface="Calibri" panose="020F0502020204030204" pitchFamily="34" charset="0"/>
                <a:cs typeface="Times New Roman" panose="02020603050405020304" pitchFamily="18" charset="0"/>
              </a:rPr>
              <a:t>cuatro</a:t>
            </a:r>
            <a:r>
              <a:rPr lang="en-US" sz="1400" dirty="0">
                <a:latin typeface="Calibri" panose="020F0502020204030204" pitchFamily="34" charset="0"/>
                <a:ea typeface="Calibri" panose="020F0502020204030204" pitchFamily="34" charset="0"/>
                <a:cs typeface="Times New Roman" panose="02020603050405020304" pitchFamily="18" charset="0"/>
              </a:rPr>
              <a:t>) puntos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Se marca un ensayo cuando un jugador posa el balón de la zona de ensayo de su rival o encima de la línea de ensayo misma</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Se debe posar el balón antes de que él o el jugador toque la línea de balón muerto o la de </a:t>
            </a:r>
            <a:r>
              <a:rPr lang="es-ES" sz="1400" dirty="0" err="1">
                <a:latin typeface="Calibri" panose="020F0502020204030204" pitchFamily="34" charset="0"/>
                <a:ea typeface="Calibri" panose="020F0502020204030204" pitchFamily="34" charset="0"/>
                <a:cs typeface="Times New Roman" panose="02020603050405020304" pitchFamily="18" charset="0"/>
              </a:rPr>
              <a:t>touch</a:t>
            </a:r>
            <a:r>
              <a:rPr lang="es-ES" sz="1400" dirty="0">
                <a:latin typeface="Calibri" panose="020F0502020204030204" pitchFamily="34" charset="0"/>
                <a:ea typeface="Calibri" panose="020F0502020204030204" pitchFamily="34" charset="0"/>
                <a:cs typeface="Times New Roman" panose="02020603050405020304" pitchFamily="18" charset="0"/>
              </a:rPr>
              <a:t> in </a:t>
            </a:r>
            <a:r>
              <a:rPr lang="es-ES" sz="1400" dirty="0" err="1">
                <a:latin typeface="Calibri" panose="020F0502020204030204" pitchFamily="34" charset="0"/>
                <a:ea typeface="Calibri" panose="020F0502020204030204" pitchFamily="34" charset="0"/>
                <a:cs typeface="Times New Roman" panose="02020603050405020304" pitchFamily="18" charset="0"/>
              </a:rPr>
              <a:t>goal</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En caso de que jugadores de distintos equipos posan el balón simultáneamente, se da el ensayo al equipo atacante</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un jugador posa el balón en la base del palo, pero dentro del campo, no cuenta como ensayo</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El ensayo se marca en el punto donde el jugador posa el balón (bajo palos en caso de un ensayo de castigo)</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Solo el arbitro puede dar el ensayo – los linieres sólo pueden aconsejarlo</a:t>
            </a:r>
          </a:p>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GOL – </a:t>
            </a:r>
            <a:r>
              <a:rPr lang="es-ES" sz="1400" dirty="0">
                <a:latin typeface="Calibri" panose="020F0502020204030204" pitchFamily="34" charset="0"/>
                <a:ea typeface="Calibri" panose="020F0502020204030204" pitchFamily="34" charset="0"/>
                <a:cs typeface="Times New Roman" panose="02020603050405020304" pitchFamily="18" charset="0"/>
              </a:rPr>
              <a:t>Transformación / golpe de castigo 2 (dos) puntos; </a:t>
            </a:r>
            <a:r>
              <a:rPr lang="es-ES" sz="1400" dirty="0" err="1">
                <a:latin typeface="Calibri" panose="020F0502020204030204" pitchFamily="34" charset="0"/>
                <a:ea typeface="Calibri" panose="020F0502020204030204" pitchFamily="34" charset="0"/>
                <a:cs typeface="Times New Roman" panose="02020603050405020304" pitchFamily="18" charset="0"/>
              </a:rPr>
              <a:t>Drop</a:t>
            </a:r>
            <a:r>
              <a:rPr lang="es-ES" sz="1400" dirty="0">
                <a:latin typeface="Calibri" panose="020F0502020204030204" pitchFamily="34" charset="0"/>
                <a:ea typeface="Calibri" panose="020F0502020204030204" pitchFamily="34" charset="0"/>
                <a:cs typeface="Times New Roman" panose="02020603050405020304" pitchFamily="18" charset="0"/>
              </a:rPr>
              <a:t> 1 (un) punto.</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Se marca un gol cuando el balón pasa por encima del larguero y entre los palos del equipo rival y sin botar, tras una patada legitima (es decir </a:t>
            </a:r>
            <a:r>
              <a:rPr lang="es-ES" sz="1400" dirty="0" err="1">
                <a:latin typeface="Calibri" panose="020F0502020204030204" pitchFamily="34" charset="0"/>
                <a:ea typeface="Calibri" panose="020F0502020204030204" pitchFamily="34" charset="0"/>
                <a:cs typeface="Times New Roman" panose="02020603050405020304" pitchFamily="18" charset="0"/>
              </a:rPr>
              <a:t>drop</a:t>
            </a:r>
            <a:r>
              <a:rPr lang="es-ES" sz="1400" dirty="0">
                <a:latin typeface="Calibri" panose="020F0502020204030204" pitchFamily="34" charset="0"/>
                <a:ea typeface="Calibri" panose="020F0502020204030204" pitchFamily="34" charset="0"/>
                <a:cs typeface="Times New Roman" panose="02020603050405020304" pitchFamily="18" charset="0"/>
              </a:rPr>
              <a:t> o desde el suelo) después de:</a:t>
            </a:r>
          </a:p>
          <a:p>
            <a:pPr marL="742950" lvl="1" indent="-285750">
              <a:lnSpc>
                <a:spcPct val="107000"/>
              </a:lnSpc>
              <a:spcAft>
                <a:spcPts val="800"/>
              </a:spcAft>
              <a:buFont typeface="Wingdings" panose="05000000000000000000" pitchFamily="2" charset="2"/>
              <a:buChar char=""/>
              <a:tabLst>
                <a:tab pos="9144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 Un ensayo</a:t>
            </a:r>
          </a:p>
          <a:p>
            <a:pPr marL="742950" lvl="1" indent="-285750">
              <a:lnSpc>
                <a:spcPct val="107000"/>
              </a:lnSpc>
              <a:spcAft>
                <a:spcPts val="800"/>
              </a:spcAft>
              <a:buFont typeface="Wingdings" panose="05000000000000000000" pitchFamily="2" charset="2"/>
              <a:buChar char=""/>
              <a:tabLst>
                <a:tab pos="9144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Un intento a palos desde un golpe de castigo</a:t>
            </a:r>
          </a:p>
          <a:p>
            <a:pPr marL="742950" lvl="1" indent="-285750">
              <a:lnSpc>
                <a:spcPct val="107000"/>
              </a:lnSpc>
              <a:spcAft>
                <a:spcPts val="800"/>
              </a:spcAft>
              <a:buFont typeface="Wingdings" panose="05000000000000000000" pitchFamily="2" charset="2"/>
              <a:buChar char=""/>
              <a:tabLst>
                <a:tab pos="9144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todo el balón pasa por encima del larguero y luego vuelve por causa del viento, se considera gol</a:t>
            </a:r>
          </a:p>
        </p:txBody>
      </p:sp>
    </p:spTree>
    <p:extLst>
      <p:ext uri="{BB962C8B-B14F-4D97-AF65-F5344CB8AC3E}">
        <p14:creationId xmlns:p14="http://schemas.microsoft.com/office/powerpoint/2010/main" val="41266801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333375"/>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err="1">
                <a:solidFill>
                  <a:schemeClr val="tx1"/>
                </a:solidFill>
                <a:latin typeface="Calibri" panose="020F0502020204030204" pitchFamily="34" charset="0"/>
              </a:rPr>
              <a:t>Punctuación</a:t>
            </a:r>
            <a:r>
              <a:rPr lang="en-US" altLang="en-US" sz="4000" dirty="0">
                <a:solidFill>
                  <a:schemeClr val="tx1"/>
                </a:solidFill>
                <a:latin typeface="Calibri" panose="020F0502020204030204" pitchFamily="34" charset="0"/>
              </a:rPr>
              <a:t>  [cont.]</a:t>
            </a:r>
          </a:p>
        </p:txBody>
      </p:sp>
      <p:sp>
        <p:nvSpPr>
          <p:cNvPr id="2" name="CuadroTexto 1">
            <a:extLst>
              <a:ext uri="{FF2B5EF4-FFF2-40B4-BE49-F238E27FC236}">
                <a16:creationId xmlns:a16="http://schemas.microsoft.com/office/drawing/2014/main" id="{11FBCC49-CED8-48ED-B5B8-DEE156D143C8}"/>
              </a:ext>
            </a:extLst>
          </p:cNvPr>
          <p:cNvSpPr txBox="1"/>
          <p:nvPr/>
        </p:nvSpPr>
        <p:spPr>
          <a:xfrm>
            <a:off x="1919536" y="1039814"/>
            <a:ext cx="8424936" cy="5565050"/>
          </a:xfrm>
          <a:prstGeom prst="rect">
            <a:avLst/>
          </a:prstGeom>
          <a:noFill/>
        </p:spPr>
        <p:txBody>
          <a:bodyPr wrap="square" rtlCol="0">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Drop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Un </a:t>
            </a:r>
            <a:r>
              <a:rPr lang="es-ES" sz="1400" dirty="0" err="1">
                <a:latin typeface="Calibri" panose="020F0502020204030204" pitchFamily="34" charset="0"/>
                <a:ea typeface="Calibri" panose="020F0502020204030204" pitchFamily="34" charset="0"/>
                <a:cs typeface="Times New Roman" panose="02020603050405020304" pitchFamily="18" charset="0"/>
              </a:rPr>
              <a:t>drop</a:t>
            </a:r>
            <a:r>
              <a:rPr lang="es-ES" sz="1400" dirty="0">
                <a:latin typeface="Calibri" panose="020F0502020204030204" pitchFamily="34" charset="0"/>
                <a:ea typeface="Calibri" panose="020F0502020204030204" pitchFamily="34" charset="0"/>
                <a:cs typeface="Times New Roman" panose="02020603050405020304" pitchFamily="18" charset="0"/>
              </a:rPr>
              <a:t> se marca cuando, durante juego normal, un jugador hace una patada </a:t>
            </a:r>
            <a:r>
              <a:rPr lang="es-ES" sz="1400" dirty="0" err="1">
                <a:latin typeface="Calibri" panose="020F0502020204030204" pitchFamily="34" charset="0"/>
                <a:ea typeface="Calibri" panose="020F0502020204030204" pitchFamily="34" charset="0"/>
                <a:cs typeface="Times New Roman" panose="02020603050405020304" pitchFamily="18" charset="0"/>
              </a:rPr>
              <a:t>drop</a:t>
            </a:r>
            <a:r>
              <a:rPr lang="es-ES" sz="1400" dirty="0">
                <a:latin typeface="Calibri" panose="020F0502020204030204" pitchFamily="34" charset="0"/>
                <a:ea typeface="Calibri" panose="020F0502020204030204" pitchFamily="34" charset="0"/>
                <a:cs typeface="Times New Roman" panose="02020603050405020304" pitchFamily="18" charset="0"/>
              </a:rPr>
              <a:t> (que el balón toca el suelo primero) y dicha patada pasa por encima del larguero y entre los palos</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un jugador del otro equipo toca el balón en el aire antes de que pase por la portería, el </a:t>
            </a:r>
            <a:r>
              <a:rPr lang="es-ES" sz="1400" dirty="0" err="1">
                <a:latin typeface="Calibri" panose="020F0502020204030204" pitchFamily="34" charset="0"/>
                <a:ea typeface="Calibri" panose="020F0502020204030204" pitchFamily="34" charset="0"/>
                <a:cs typeface="Times New Roman" panose="02020603050405020304" pitchFamily="18" charset="0"/>
              </a:rPr>
              <a:t>drop</a:t>
            </a:r>
            <a:r>
              <a:rPr lang="es-ES" sz="1400" dirty="0">
                <a:latin typeface="Calibri" panose="020F0502020204030204" pitchFamily="34" charset="0"/>
                <a:ea typeface="Calibri" panose="020F0502020204030204" pitchFamily="34" charset="0"/>
                <a:cs typeface="Times New Roman" panose="02020603050405020304" pitchFamily="18" charset="0"/>
              </a:rPr>
              <a:t> cuenta</a:t>
            </a:r>
          </a:p>
          <a:p>
            <a:pPr>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b="1" dirty="0" err="1">
                <a:latin typeface="Calibri" panose="020F0502020204030204" pitchFamily="34" charset="0"/>
                <a:ea typeface="Calibri" panose="020F0502020204030204" pitchFamily="34" charset="0"/>
                <a:cs typeface="Times New Roman" panose="02020603050405020304" pitchFamily="18" charset="0"/>
              </a:rPr>
              <a:t>Otras</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err="1">
                <a:latin typeface="Calibri" panose="020F0502020204030204" pitchFamily="34" charset="0"/>
                <a:ea typeface="Calibri" panose="020F0502020204030204" pitchFamily="34" charset="0"/>
                <a:cs typeface="Times New Roman" panose="02020603050405020304" pitchFamily="18" charset="0"/>
              </a:rPr>
              <a:t>consideraciones</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Las transformaciones después de un ensayo se hacen desde cualquier punto en línea con el punto del ensayo y paralelo a la banda lateral</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Un intento a palos desde un golpe de castigo se puede hacer desde un punto más hacia atrás del punto del golpe (siempre en la misma línea)</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Transformación : jugadores del equipo rival deben estar dentro de la zona de ensayo (sin estar bajo palos)</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Intento a palos desde golpe : los jugadores del otro equipo deben estar al menos 10m del punto original del golpe o en su línea de ensayo</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Los compañeros del pateador deben estar detrás de él</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Queda prohibido intentar distraer al pateador</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En las patadas a palos, se entiende que los palos tienen una altura infinita</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Si hay desacuerdo entre los linieres acerca de un intento a palos, el árbitro decide</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Un compañero puede aguantar en balón en el suelo si las condiciones lo obligan</a:t>
            </a:r>
          </a:p>
        </p:txBody>
      </p:sp>
    </p:spTree>
    <p:extLst>
      <p:ext uri="{BB962C8B-B14F-4D97-AF65-F5344CB8AC3E}">
        <p14:creationId xmlns:p14="http://schemas.microsoft.com/office/powerpoint/2010/main" val="3290856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9D9E8A1F-9699-4DF7-A76D-66AA7B5A1D16}"/>
              </a:ext>
            </a:extLst>
          </p:cNvPr>
          <p:cNvSpPr txBox="1">
            <a:spLocks noChangeArrowheads="1"/>
          </p:cNvSpPr>
          <p:nvPr/>
        </p:nvSpPr>
        <p:spPr bwMode="auto">
          <a:xfrm>
            <a:off x="1524000" y="333375"/>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dirty="0" err="1">
                <a:solidFill>
                  <a:schemeClr val="tx1"/>
                </a:solidFill>
                <a:latin typeface="Calibri" panose="020F0502020204030204" pitchFamily="34" charset="0"/>
              </a:rPr>
              <a:t>Juego</a:t>
            </a:r>
            <a:r>
              <a:rPr lang="en-US" altLang="en-US" sz="4000" b="1" dirty="0">
                <a:solidFill>
                  <a:schemeClr val="tx1"/>
                </a:solidFill>
                <a:latin typeface="Calibri" panose="020F0502020204030204" pitchFamily="34" charset="0"/>
              </a:rPr>
              <a:t> </a:t>
            </a:r>
            <a:r>
              <a:rPr lang="en-US" altLang="en-US" sz="4000" b="1" dirty="0" err="1">
                <a:solidFill>
                  <a:schemeClr val="tx1"/>
                </a:solidFill>
                <a:latin typeface="Calibri" panose="020F0502020204030204" pitchFamily="34" charset="0"/>
              </a:rPr>
              <a:t>Sucio</a:t>
            </a:r>
            <a:r>
              <a:rPr lang="en-US" altLang="en-US" sz="4000" dirty="0">
                <a:solidFill>
                  <a:schemeClr val="bg1"/>
                </a:solidFill>
                <a:latin typeface="Calibri" panose="020F0502020204030204" pitchFamily="34" charset="0"/>
              </a:rPr>
              <a:t> </a:t>
            </a:r>
          </a:p>
        </p:txBody>
      </p:sp>
      <p:sp>
        <p:nvSpPr>
          <p:cNvPr id="2" name="CuadroTexto 1">
            <a:extLst>
              <a:ext uri="{FF2B5EF4-FFF2-40B4-BE49-F238E27FC236}">
                <a16:creationId xmlns:a16="http://schemas.microsoft.com/office/drawing/2014/main" id="{11FBCC49-CED8-48ED-B5B8-DEE156D143C8}"/>
              </a:ext>
            </a:extLst>
          </p:cNvPr>
          <p:cNvSpPr txBox="1"/>
          <p:nvPr/>
        </p:nvSpPr>
        <p:spPr>
          <a:xfrm>
            <a:off x="1883532" y="1340768"/>
            <a:ext cx="8424936" cy="4873514"/>
          </a:xfrm>
          <a:prstGeom prst="rect">
            <a:avLst/>
          </a:prstGeom>
          <a:noFill/>
        </p:spPr>
        <p:txBody>
          <a:bodyPr wrap="square" rtlCol="0">
            <a:spAutoFit/>
          </a:bodyPr>
          <a:lstStyle/>
          <a:p>
            <a:pPr>
              <a:lnSpc>
                <a:spcPct val="107000"/>
              </a:lnSpc>
              <a:spcAft>
                <a:spcPts val="800"/>
              </a:spcAft>
            </a:pPr>
            <a:r>
              <a:rPr lang="es-ES" sz="1400" b="1" dirty="0">
                <a:latin typeface="Calibri" panose="020F0502020204030204" pitchFamily="34" charset="0"/>
                <a:ea typeface="Calibri" panose="020F0502020204030204" pitchFamily="34" charset="0"/>
                <a:cs typeface="Times New Roman" panose="02020603050405020304" pitchFamily="18" charset="0"/>
              </a:rPr>
              <a:t>Se considera juego sucio de parte de un jugador si: </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De forma intencionada le hace zancadilla, patea, o golpea a otro jugador</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Hace contacto con la cabeza de forma temeraria o intencionada mientras intenta placar</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Se cae de rodillas encima de un rival</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Utiliza un derribo peligroso en un placaje</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Contraviene a las leyes del juego de forma intencionada</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Usa un lenguaje ofensivo u obsceno</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Discute la decisión del árbitro o linier – sin o con justificación </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Tras ser retirado del partido, vuelve a entrar en el campo sin el permiso del árbitro o linier</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Se comporta de una manera que va en contra del espíritu del juego</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Obstruye a un rival sin balón de forma intencionada</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Se tira a la pierna de apoyo de un rival que está pateando el balón</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Placa a un jugador que ha saltado para coger una patada al aire antes de que llegue al suelo</a:t>
            </a:r>
          </a:p>
          <a:p>
            <a:pPr marL="342900" indent="-342900">
              <a:lnSpc>
                <a:spcPct val="107000"/>
              </a:lnSpc>
              <a:spcAft>
                <a:spcPts val="800"/>
              </a:spcAft>
              <a:buFont typeface="Wingdings" panose="05000000000000000000" pitchFamily="2" charset="2"/>
              <a:buChar char=""/>
              <a:tabLst>
                <a:tab pos="457200" algn="l"/>
              </a:tabLst>
            </a:pPr>
            <a:r>
              <a:rPr lang="es-ES" sz="1400" dirty="0">
                <a:latin typeface="Calibri" panose="020F0502020204030204" pitchFamily="34" charset="0"/>
                <a:ea typeface="Calibri" panose="020F0502020204030204" pitchFamily="34" charset="0"/>
                <a:cs typeface="Times New Roman" panose="02020603050405020304" pitchFamily="18" charset="0"/>
              </a:rPr>
              <a:t>Se comporta de una forma temeraria e intencionada (por ejemplo, levantando el codo o placajes estilo “corbata”)</a:t>
            </a:r>
          </a:p>
        </p:txBody>
      </p:sp>
    </p:spTree>
    <p:extLst>
      <p:ext uri="{BB962C8B-B14F-4D97-AF65-F5344CB8AC3E}">
        <p14:creationId xmlns:p14="http://schemas.microsoft.com/office/powerpoint/2010/main" val="24325184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834155"/>
            <a:ext cx="12192000" cy="830997"/>
          </a:xfrm>
          <a:prstGeom prst="rect">
            <a:avLst/>
          </a:prstGeom>
          <a:noFill/>
          <a:ln>
            <a:noFill/>
          </a:ln>
        </p:spPr>
        <p:txBody>
          <a:bodyPr wrap="square" rtlCol="0" anchor="ctr" anchorCtr="1">
            <a:spAutoFit/>
          </a:bodyPr>
          <a:lstStyle/>
          <a:p>
            <a:pPr algn="ctr"/>
            <a:r>
              <a:rPr lang="es-ES" altLang="en-US" sz="4800" b="1" dirty="0">
                <a:latin typeface="Calibri" panose="020F0502020204030204" pitchFamily="34" charset="0"/>
                <a:cs typeface="Calibri" panose="020F0502020204030204" pitchFamily="34" charset="0"/>
              </a:rPr>
              <a:t>Entrenador</a:t>
            </a:r>
            <a:r>
              <a:rPr lang="en-US" altLang="en-US" sz="4800" b="1" dirty="0">
                <a:latin typeface="Calibri" panose="020F0502020204030204" pitchFamily="34" charset="0"/>
                <a:cs typeface="Calibri" panose="020F0502020204030204" pitchFamily="34" charset="0"/>
              </a:rPr>
              <a:t> Nivel 1</a:t>
            </a:r>
            <a:endParaRPr lang="en-AU" altLang="en-US" sz="48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1" y="3075056"/>
            <a:ext cx="12191999" cy="707886"/>
          </a:xfrm>
          <a:prstGeom prst="rect">
            <a:avLst/>
          </a:prstGeom>
          <a:noFill/>
          <a:ln>
            <a:noFill/>
          </a:ln>
        </p:spPr>
        <p:txBody>
          <a:bodyPr wrap="square" rtlCol="0" anchor="ctr" anchorCtr="1">
            <a:spAutoFit/>
          </a:bodyPr>
          <a:lstStyle/>
          <a:p>
            <a:r>
              <a:rPr lang="es-ES" altLang="en-US" sz="4000" b="1" dirty="0">
                <a:latin typeface="Calibri" panose="020F0502020204030204" pitchFamily="34" charset="0"/>
                <a:cs typeface="Calibri" panose="020F0502020204030204" pitchFamily="34" charset="0"/>
              </a:rPr>
              <a:t>Módulo 6: Adiestrando al Jugador</a:t>
            </a:r>
          </a:p>
        </p:txBody>
      </p:sp>
      <p:sp>
        <p:nvSpPr>
          <p:cNvPr id="3" name="TextBox 2">
            <a:extLst>
              <a:ext uri="{FF2B5EF4-FFF2-40B4-BE49-F238E27FC236}">
                <a16:creationId xmlns:a16="http://schemas.microsoft.com/office/drawing/2014/main" id="{C5F2319D-3C5E-44AE-9655-F98722EE07C4}"/>
              </a:ext>
            </a:extLst>
          </p:cNvPr>
          <p:cNvSpPr txBox="1"/>
          <p:nvPr/>
        </p:nvSpPr>
        <p:spPr>
          <a:xfrm>
            <a:off x="7399606" y="5542671"/>
            <a:ext cx="4515729" cy="968278"/>
          </a:xfrm>
          <a:prstGeom prst="rect">
            <a:avLst/>
          </a:prstGeom>
          <a:noFill/>
        </p:spPr>
        <p:txBody>
          <a:bodyPr wrap="square" rtlCol="0">
            <a:spAutoFit/>
          </a:bodyPr>
          <a:lstStyle/>
          <a:p>
            <a:pPr>
              <a:lnSpc>
                <a:spcPct val="107000"/>
              </a:lnSpc>
              <a:spcAft>
                <a:spcPts val="8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Creado por IRL para su uso, con permiso y dirección, por educadores acreditados de la RLEF y APRLC.</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C549D38-7500-5C4C-BA21-801AF62069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17085" y="1829290"/>
            <a:ext cx="7157825" cy="1081627"/>
          </a:xfrm>
          <a:prstGeom prst="rect">
            <a:avLst/>
          </a:prstGeom>
        </p:spPr>
      </p:pic>
    </p:spTree>
    <p:extLst>
      <p:ext uri="{BB962C8B-B14F-4D97-AF65-F5344CB8AC3E}">
        <p14:creationId xmlns:p14="http://schemas.microsoft.com/office/powerpoint/2010/main" val="166915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0" y="309074"/>
            <a:ext cx="12192000" cy="1323439"/>
          </a:xfrm>
          <a:prstGeom prst="rect">
            <a:avLst/>
          </a:prstGeom>
          <a:noFill/>
          <a:ln>
            <a:noFill/>
          </a:ln>
        </p:spPr>
        <p:txBody>
          <a:bodyPr wrap="square" rtlCol="0" anchor="ctr" anchorCtr="1">
            <a:spAutoFit/>
          </a:bodyPr>
          <a:lstStyle/>
          <a:p>
            <a:pPr algn="ctr"/>
            <a:r>
              <a:rPr lang="es-ES" sz="4000" b="1" dirty="0"/>
              <a:t>Factores que Forman la base de la Enseñanza de las Habilidades</a:t>
            </a:r>
            <a:endParaRPr lang="es-ES" sz="4000" b="1" dirty="0">
              <a:effectLst>
                <a:outerShdw blurRad="38100" dist="38100" dir="2700000" algn="tl">
                  <a:srgbClr val="000000">
                    <a:alpha val="43137"/>
                  </a:srgbClr>
                </a:outerShdw>
              </a:effectLst>
              <a:latin typeface="Baskerville Old Face" panose="02020602080505020303" pitchFamily="18" charset="0"/>
            </a:endParaRPr>
          </a:p>
        </p:txBody>
      </p:sp>
      <p:sp>
        <p:nvSpPr>
          <p:cNvPr id="3" name="TextBox 2">
            <a:extLst>
              <a:ext uri="{FF2B5EF4-FFF2-40B4-BE49-F238E27FC236}">
                <a16:creationId xmlns:a16="http://schemas.microsoft.com/office/drawing/2014/main" id="{61386D1B-C344-4B49-B6B9-0EA104CA43E2}"/>
              </a:ext>
            </a:extLst>
          </p:cNvPr>
          <p:cNvSpPr txBox="1"/>
          <p:nvPr/>
        </p:nvSpPr>
        <p:spPr>
          <a:xfrm>
            <a:off x="740229" y="1767006"/>
            <a:ext cx="10711542" cy="4031873"/>
          </a:xfrm>
          <a:prstGeom prst="rect">
            <a:avLst/>
          </a:prstGeom>
          <a:noFill/>
        </p:spPr>
        <p:txBody>
          <a:bodyPr wrap="square" rtlCol="0">
            <a:spAutoFit/>
          </a:bodyPr>
          <a:lstStyle/>
          <a:p>
            <a:pPr marL="457200" indent="-457200">
              <a:buClr>
                <a:schemeClr val="tx1"/>
              </a:buClr>
              <a:buFont typeface="Wingdings" panose="05000000000000000000" pitchFamily="2" charset="2"/>
              <a:buChar char="§"/>
              <a:defRPr/>
            </a:pPr>
            <a:r>
              <a:rPr lang="es-ES" altLang="en-US" sz="3200" dirty="0"/>
              <a:t>Mantener el centro en las habilidades de que se trata – pero, de una en una.</a:t>
            </a:r>
          </a:p>
          <a:p>
            <a:pPr marL="457200" indent="-457200">
              <a:buClr>
                <a:schemeClr val="tx1"/>
              </a:buClr>
              <a:buFont typeface="Wingdings" panose="05000000000000000000" pitchFamily="2" charset="2"/>
              <a:buChar char="§"/>
              <a:defRPr/>
            </a:pPr>
            <a:r>
              <a:rPr lang="es-ES" altLang="en-US" sz="3200" dirty="0"/>
              <a:t>Demostrar / explicar bien</a:t>
            </a:r>
          </a:p>
          <a:p>
            <a:pPr marL="457200" indent="-457200">
              <a:buClr>
                <a:schemeClr val="tx1"/>
              </a:buClr>
              <a:buFont typeface="Wingdings" panose="05000000000000000000" pitchFamily="2" charset="2"/>
              <a:buChar char="§"/>
              <a:defRPr/>
            </a:pPr>
            <a:r>
              <a:rPr lang="es-ES" altLang="en-US" sz="3200" dirty="0"/>
              <a:t>Cumplir con las necesidades de cada uno – por ejemplo, según edad / madurez / capacidad</a:t>
            </a:r>
          </a:p>
          <a:p>
            <a:pPr marL="457200" indent="-457200">
              <a:buClr>
                <a:schemeClr val="tx1"/>
              </a:buClr>
              <a:buFont typeface="Wingdings" panose="05000000000000000000" pitchFamily="2" charset="2"/>
              <a:buChar char="§"/>
              <a:defRPr/>
            </a:pPr>
            <a:r>
              <a:rPr lang="es-ES" altLang="en-US" sz="3200" dirty="0"/>
              <a:t>Asegurar de forma continua a los jugadores que van bien, teniendo en cuenta que “La (</a:t>
            </a:r>
            <a:r>
              <a:rPr lang="es-ES" altLang="en-US" sz="3200" i="1" dirty="0"/>
              <a:t>buena</a:t>
            </a:r>
            <a:r>
              <a:rPr lang="es-ES" altLang="en-US" sz="3200" dirty="0"/>
              <a:t>) practica hace el maestro”</a:t>
            </a:r>
          </a:p>
        </p:txBody>
      </p:sp>
    </p:spTree>
    <p:extLst>
      <p:ext uri="{BB962C8B-B14F-4D97-AF65-F5344CB8AC3E}">
        <p14:creationId xmlns:p14="http://schemas.microsoft.com/office/powerpoint/2010/main" val="180267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A7223-8DFC-4573-BCDB-44EA27DD4F33}"/>
              </a:ext>
            </a:extLst>
          </p:cNvPr>
          <p:cNvSpPr txBox="1"/>
          <p:nvPr/>
        </p:nvSpPr>
        <p:spPr>
          <a:xfrm>
            <a:off x="0" y="637640"/>
            <a:ext cx="12191999" cy="707886"/>
          </a:xfrm>
          <a:prstGeom prst="rect">
            <a:avLst/>
          </a:prstGeom>
          <a:noFill/>
          <a:ln>
            <a:noFill/>
          </a:ln>
        </p:spPr>
        <p:txBody>
          <a:bodyPr wrap="square" rtlCol="0" anchor="ctr" anchorCtr="1">
            <a:spAutoFit/>
          </a:bodyPr>
          <a:lstStyle/>
          <a:p>
            <a:pPr algn="ctr"/>
            <a:r>
              <a:rPr lang="es-ES" sz="4000" b="1" dirty="0"/>
              <a:t>Habilidades Necesarias para la Gestión de Grupos</a:t>
            </a:r>
            <a:endParaRPr lang="es-ES" sz="4000" dirty="0"/>
          </a:p>
        </p:txBody>
      </p:sp>
      <p:sp>
        <p:nvSpPr>
          <p:cNvPr id="3" name="TextBox 2">
            <a:extLst>
              <a:ext uri="{FF2B5EF4-FFF2-40B4-BE49-F238E27FC236}">
                <a16:creationId xmlns:a16="http://schemas.microsoft.com/office/drawing/2014/main" id="{854D1E4D-D1CF-4545-A458-BD396001EF23}"/>
              </a:ext>
            </a:extLst>
          </p:cNvPr>
          <p:cNvSpPr txBox="1"/>
          <p:nvPr/>
        </p:nvSpPr>
        <p:spPr>
          <a:xfrm>
            <a:off x="675995" y="1674733"/>
            <a:ext cx="10840008" cy="4801314"/>
          </a:xfrm>
          <a:prstGeom prst="rect">
            <a:avLst/>
          </a:prstGeom>
          <a:noFill/>
        </p:spPr>
        <p:txBody>
          <a:bodyPr wrap="square" rtlCol="0">
            <a:spAutoFit/>
          </a:bodyPr>
          <a:lstStyle/>
          <a:p>
            <a:pPr marL="457200" indent="-457200">
              <a:buClr>
                <a:schemeClr val="tx1"/>
              </a:buClr>
              <a:buFont typeface="Wingdings" panose="05000000000000000000" pitchFamily="2" charset="2"/>
              <a:buChar char="§"/>
            </a:pPr>
            <a:r>
              <a:rPr lang="es-ES" altLang="en-US" sz="3200" dirty="0"/>
              <a:t>Empezar bien y en hora los entrenamientos</a:t>
            </a:r>
          </a:p>
          <a:p>
            <a:pPr marL="457200" indent="-457200">
              <a:buClr>
                <a:schemeClr val="tx1"/>
              </a:buClr>
              <a:buFont typeface="Wingdings" panose="05000000000000000000" pitchFamily="2" charset="2"/>
              <a:buChar char="§"/>
            </a:pPr>
            <a:r>
              <a:rPr lang="es-ES" altLang="en-US" sz="3200" dirty="0"/>
              <a:t>Organizar los grupos de manera apropiada</a:t>
            </a:r>
          </a:p>
          <a:p>
            <a:pPr marL="457200" indent="-457200">
              <a:buClr>
                <a:schemeClr val="tx1"/>
              </a:buClr>
              <a:buFont typeface="Wingdings" panose="05000000000000000000" pitchFamily="2" charset="2"/>
              <a:buChar char="§"/>
            </a:pPr>
            <a:r>
              <a:rPr lang="es-ES" altLang="en-US" sz="3200" dirty="0"/>
              <a:t>Organizar las actividades según las necesidades</a:t>
            </a:r>
          </a:p>
          <a:p>
            <a:pPr marL="457200" indent="-457200">
              <a:buClr>
                <a:schemeClr val="tx1"/>
              </a:buClr>
              <a:buFont typeface="Wingdings" panose="05000000000000000000" pitchFamily="2" charset="2"/>
              <a:buChar char="§"/>
            </a:pPr>
            <a:r>
              <a:rPr lang="es-ES" altLang="en-US" sz="3200" dirty="0"/>
              <a:t>Utilizar bien los cuadros de entrenamiento</a:t>
            </a:r>
          </a:p>
          <a:p>
            <a:pPr marL="457200" indent="-457200">
              <a:buClr>
                <a:schemeClr val="tx1"/>
              </a:buClr>
              <a:buFont typeface="Wingdings" panose="05000000000000000000" pitchFamily="2" charset="2"/>
              <a:buChar char="§"/>
            </a:pPr>
            <a:r>
              <a:rPr lang="es-ES" altLang="en-US" sz="3200" dirty="0"/>
              <a:t>Las formas de enseñar y entrenar deben ser adecuadas</a:t>
            </a:r>
          </a:p>
          <a:p>
            <a:pPr marL="457200" indent="-457200">
              <a:buClr>
                <a:schemeClr val="tx1"/>
              </a:buClr>
              <a:buFont typeface="Wingdings" panose="05000000000000000000" pitchFamily="2" charset="2"/>
              <a:buChar char="§"/>
            </a:pPr>
            <a:r>
              <a:rPr lang="es-ES" altLang="en-US" sz="3200" dirty="0"/>
              <a:t>Asegurar que tengas las normas y estrategias necesarias para garantizar un comportamiento correcto de los jugadores</a:t>
            </a:r>
          </a:p>
          <a:p>
            <a:pPr marL="457200" indent="-457200">
              <a:buClr>
                <a:schemeClr val="tx1"/>
              </a:buClr>
              <a:buFont typeface="Wingdings" panose="05000000000000000000" pitchFamily="2" charset="2"/>
              <a:buChar char="§"/>
            </a:pPr>
            <a:r>
              <a:rPr lang="es-ES" altLang="en-US" sz="3200" dirty="0"/>
              <a:t>La introspección después del entrenamiento es imprescindible</a:t>
            </a:r>
          </a:p>
          <a:p>
            <a:pPr>
              <a:buClr>
                <a:schemeClr val="tx1"/>
              </a:buClr>
            </a:pPr>
            <a:endParaRPr lang="en-AU" dirty="0"/>
          </a:p>
        </p:txBody>
      </p:sp>
    </p:spTree>
    <p:extLst>
      <p:ext uri="{BB962C8B-B14F-4D97-AF65-F5344CB8AC3E}">
        <p14:creationId xmlns:p14="http://schemas.microsoft.com/office/powerpoint/2010/main" val="14415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A7223-8DFC-4573-BCDB-44EA27DD4F33}"/>
              </a:ext>
            </a:extLst>
          </p:cNvPr>
          <p:cNvSpPr txBox="1"/>
          <p:nvPr/>
        </p:nvSpPr>
        <p:spPr>
          <a:xfrm>
            <a:off x="0" y="461433"/>
            <a:ext cx="12192000" cy="707886"/>
          </a:xfrm>
          <a:prstGeom prst="rect">
            <a:avLst/>
          </a:prstGeom>
          <a:noFill/>
          <a:ln>
            <a:noFill/>
          </a:ln>
        </p:spPr>
        <p:txBody>
          <a:bodyPr wrap="square" rtlCol="0" anchor="ctr" anchorCtr="1">
            <a:spAutoFit/>
          </a:bodyPr>
          <a:lstStyle/>
          <a:p>
            <a:pPr algn="ctr"/>
            <a:r>
              <a:rPr lang="es-ES" sz="4000" b="1" dirty="0"/>
              <a:t>Desarrollar las Habilidades del Juego</a:t>
            </a:r>
          </a:p>
        </p:txBody>
      </p:sp>
      <p:sp>
        <p:nvSpPr>
          <p:cNvPr id="3" name="TextBox 2">
            <a:extLst>
              <a:ext uri="{FF2B5EF4-FFF2-40B4-BE49-F238E27FC236}">
                <a16:creationId xmlns:a16="http://schemas.microsoft.com/office/drawing/2014/main" id="{854D1E4D-D1CF-4545-A458-BD396001EF23}"/>
              </a:ext>
            </a:extLst>
          </p:cNvPr>
          <p:cNvSpPr txBox="1"/>
          <p:nvPr/>
        </p:nvSpPr>
        <p:spPr>
          <a:xfrm>
            <a:off x="1510749" y="1702717"/>
            <a:ext cx="8907534" cy="2554545"/>
          </a:xfrm>
          <a:prstGeom prst="rect">
            <a:avLst/>
          </a:prstGeom>
          <a:noFill/>
        </p:spPr>
        <p:txBody>
          <a:bodyPr wrap="square" rtlCol="0">
            <a:spAutoFit/>
          </a:bodyPr>
          <a:lstStyle/>
          <a:p>
            <a:pPr marL="571500" indent="-571500">
              <a:buFont typeface="Wingdings" panose="05000000000000000000" pitchFamily="2" charset="2"/>
              <a:buChar char="§"/>
            </a:pPr>
            <a:r>
              <a:rPr lang="es-ES" altLang="en-US" sz="3200" dirty="0"/>
              <a:t>Una participación habilidosa en un partido requiere que un jugador responda a varias pistas en situaciones que cambian constantemente.</a:t>
            </a:r>
          </a:p>
          <a:p>
            <a:pPr marL="571500" indent="-571500">
              <a:buFont typeface="Wingdings" panose="05000000000000000000" pitchFamily="2" charset="2"/>
              <a:buChar char="§"/>
            </a:pPr>
            <a:r>
              <a:rPr lang="es-ES" altLang="en-US" sz="3200" dirty="0"/>
              <a:t>Por eso, los ejercicios deberían variar entre el sencillo hasta el complejo.</a:t>
            </a:r>
          </a:p>
        </p:txBody>
      </p:sp>
    </p:spTree>
    <p:extLst>
      <p:ext uri="{BB962C8B-B14F-4D97-AF65-F5344CB8AC3E}">
        <p14:creationId xmlns:p14="http://schemas.microsoft.com/office/powerpoint/2010/main" val="16382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A7223-8DFC-4573-BCDB-44EA27DD4F33}"/>
              </a:ext>
            </a:extLst>
          </p:cNvPr>
          <p:cNvSpPr txBox="1"/>
          <p:nvPr/>
        </p:nvSpPr>
        <p:spPr>
          <a:xfrm>
            <a:off x="0" y="153657"/>
            <a:ext cx="12192000" cy="1323439"/>
          </a:xfrm>
          <a:prstGeom prst="rect">
            <a:avLst/>
          </a:prstGeom>
          <a:noFill/>
          <a:ln>
            <a:noFill/>
          </a:ln>
        </p:spPr>
        <p:txBody>
          <a:bodyPr wrap="square" rtlCol="0" anchor="ctr" anchorCtr="1">
            <a:spAutoFit/>
          </a:bodyPr>
          <a:lstStyle/>
          <a:p>
            <a:pPr algn="ctr"/>
            <a:r>
              <a:rPr lang="es-ES" sz="4000" b="1" dirty="0"/>
              <a:t>Desarrollar las Habilidades del Juego</a:t>
            </a:r>
          </a:p>
          <a:p>
            <a:pPr algn="ctr"/>
            <a:r>
              <a:rPr lang="en-US" sz="4000" b="1" dirty="0"/>
              <a:t>[Cont.]</a:t>
            </a:r>
            <a:endParaRPr lang="en-AU" sz="4000" b="1" dirty="0"/>
          </a:p>
        </p:txBody>
      </p:sp>
      <p:sp>
        <p:nvSpPr>
          <p:cNvPr id="4" name="Rectangle 3">
            <a:extLst>
              <a:ext uri="{FF2B5EF4-FFF2-40B4-BE49-F238E27FC236}">
                <a16:creationId xmlns:a16="http://schemas.microsoft.com/office/drawing/2014/main" id="{445EA386-A648-4087-A75A-E780D7530FA5}"/>
              </a:ext>
            </a:extLst>
          </p:cNvPr>
          <p:cNvSpPr/>
          <p:nvPr/>
        </p:nvSpPr>
        <p:spPr>
          <a:xfrm>
            <a:off x="1285461" y="1514197"/>
            <a:ext cx="9621078" cy="4081117"/>
          </a:xfrm>
          <a:prstGeom prst="rect">
            <a:avLst/>
          </a:prstGeom>
        </p:spPr>
        <p:txBody>
          <a:bodyPr wrap="square">
            <a:spAutoFit/>
          </a:bodyPr>
          <a:lstStyle/>
          <a:p>
            <a:pPr marL="571500" indent="-571500">
              <a:lnSpc>
                <a:spcPct val="90000"/>
              </a:lnSpc>
              <a:buFont typeface="Wingdings" panose="05000000000000000000" pitchFamily="2" charset="2"/>
              <a:buChar char="§"/>
            </a:pPr>
            <a:r>
              <a:rPr lang="es-ES" altLang="en-US" sz="3200" dirty="0"/>
              <a:t>A los jugadores jóvenes, les cuesta tiempo pasar de no participar a ser un jugador cooperativo. Su desarrollo necesita una planificación meticulosa y mucho apoyo.</a:t>
            </a:r>
          </a:p>
          <a:p>
            <a:pPr marL="571500" indent="-571500">
              <a:lnSpc>
                <a:spcPct val="90000"/>
              </a:lnSpc>
              <a:buFont typeface="Wingdings" panose="05000000000000000000" pitchFamily="2" charset="2"/>
              <a:buChar char="§"/>
            </a:pPr>
            <a:r>
              <a:rPr lang="es-ES" altLang="en-US" sz="3200" dirty="0"/>
              <a:t>Los juegos y ejercicios deben ser divertidos y gratificantes para los jóvenes en particular.</a:t>
            </a:r>
          </a:p>
          <a:p>
            <a:pPr marL="571500" indent="-571500">
              <a:lnSpc>
                <a:spcPct val="90000"/>
              </a:lnSpc>
              <a:buFont typeface="Wingdings" panose="05000000000000000000" pitchFamily="2" charset="2"/>
              <a:buChar char="§"/>
            </a:pPr>
            <a:r>
              <a:rPr lang="es-ES" altLang="en-US" sz="3200" dirty="0"/>
              <a:t>Mientras tienes en cuenta el buen desarrollo de los juegos y ejercicios, no olvides que el resultado deseado es un rendimiento habilidoso.</a:t>
            </a:r>
          </a:p>
        </p:txBody>
      </p:sp>
    </p:spTree>
    <p:extLst>
      <p:ext uri="{BB962C8B-B14F-4D97-AF65-F5344CB8AC3E}">
        <p14:creationId xmlns:p14="http://schemas.microsoft.com/office/powerpoint/2010/main" val="84068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A7223-8DFC-4573-BCDB-44EA27DD4F33}"/>
              </a:ext>
            </a:extLst>
          </p:cNvPr>
          <p:cNvSpPr txBox="1"/>
          <p:nvPr/>
        </p:nvSpPr>
        <p:spPr>
          <a:xfrm>
            <a:off x="0" y="-42285"/>
            <a:ext cx="12192000" cy="1323439"/>
          </a:xfrm>
          <a:prstGeom prst="rect">
            <a:avLst/>
          </a:prstGeom>
          <a:noFill/>
          <a:ln>
            <a:noFill/>
          </a:ln>
        </p:spPr>
        <p:txBody>
          <a:bodyPr wrap="square" rtlCol="0" anchor="ctr" anchorCtr="1">
            <a:spAutoFit/>
          </a:bodyPr>
          <a:lstStyle/>
          <a:p>
            <a:pPr algn="ctr"/>
            <a:r>
              <a:rPr lang="es-ES" sz="4000" b="1" dirty="0"/>
              <a:t>Desarrollar las Habilidades del Juego a Través de los Ejercicios y Juegos Pequeños</a:t>
            </a:r>
          </a:p>
        </p:txBody>
      </p:sp>
      <p:sp>
        <p:nvSpPr>
          <p:cNvPr id="4" name="Rectangle 3">
            <a:extLst>
              <a:ext uri="{FF2B5EF4-FFF2-40B4-BE49-F238E27FC236}">
                <a16:creationId xmlns:a16="http://schemas.microsoft.com/office/drawing/2014/main" id="{445EA386-A648-4087-A75A-E780D7530FA5}"/>
              </a:ext>
            </a:extLst>
          </p:cNvPr>
          <p:cNvSpPr/>
          <p:nvPr/>
        </p:nvSpPr>
        <p:spPr>
          <a:xfrm>
            <a:off x="311020" y="1230868"/>
            <a:ext cx="11569959" cy="4237442"/>
          </a:xfrm>
          <a:prstGeom prst="rect">
            <a:avLst/>
          </a:prstGeom>
        </p:spPr>
        <p:txBody>
          <a:bodyPr wrap="square">
            <a:spAutoFit/>
          </a:bodyPr>
          <a:lstStyle/>
          <a:p>
            <a:pPr>
              <a:lnSpc>
                <a:spcPct val="80000"/>
              </a:lnSpc>
            </a:pPr>
            <a:r>
              <a:rPr lang="es-ES" altLang="en-US" sz="2800" u="sng" dirty="0"/>
              <a:t>Implicaciones para el entrenamiento:</a:t>
            </a:r>
          </a:p>
          <a:p>
            <a:pPr>
              <a:lnSpc>
                <a:spcPct val="80000"/>
              </a:lnSpc>
            </a:pPr>
            <a:endParaRPr lang="es-ES" altLang="en-US" sz="2800" u="sng" dirty="0"/>
          </a:p>
          <a:p>
            <a:pPr marL="514350" indent="-514350">
              <a:lnSpc>
                <a:spcPct val="80000"/>
              </a:lnSpc>
              <a:buFont typeface="Wingdings" panose="05000000000000000000" pitchFamily="2" charset="2"/>
              <a:buChar char="§"/>
            </a:pPr>
            <a:r>
              <a:rPr lang="es-ES" altLang="en-US" sz="2800" dirty="0"/>
              <a:t>Ofrece buenas demostraciones</a:t>
            </a:r>
          </a:p>
          <a:p>
            <a:pPr marL="514350" indent="-514350">
              <a:lnSpc>
                <a:spcPct val="80000"/>
              </a:lnSpc>
              <a:buFont typeface="Wingdings" panose="05000000000000000000" pitchFamily="2" charset="2"/>
              <a:buChar char="§"/>
            </a:pPr>
            <a:r>
              <a:rPr lang="es-ES" altLang="en-US" sz="2800" dirty="0"/>
              <a:t>Asegura que todos estén involucrados/organizados según sus necesidades</a:t>
            </a:r>
          </a:p>
          <a:p>
            <a:pPr marL="514350" indent="-514350">
              <a:lnSpc>
                <a:spcPct val="80000"/>
              </a:lnSpc>
              <a:buFont typeface="Wingdings" panose="05000000000000000000" pitchFamily="2" charset="2"/>
              <a:buChar char="§"/>
            </a:pPr>
            <a:r>
              <a:rPr lang="es-ES" altLang="en-US" sz="2800" dirty="0"/>
              <a:t>Organiza para un entrenamiento y ejercicios desafiantes</a:t>
            </a:r>
          </a:p>
          <a:p>
            <a:pPr marL="514350" indent="-514350">
              <a:lnSpc>
                <a:spcPct val="80000"/>
              </a:lnSpc>
              <a:buFont typeface="Wingdings" panose="05000000000000000000" pitchFamily="2" charset="2"/>
              <a:buChar char="§"/>
            </a:pPr>
            <a:r>
              <a:rPr lang="es-ES" altLang="en-US" sz="2800" dirty="0"/>
              <a:t>No impartas demasiada información</a:t>
            </a:r>
          </a:p>
          <a:p>
            <a:pPr marL="514350" indent="-514350">
              <a:lnSpc>
                <a:spcPct val="80000"/>
              </a:lnSpc>
              <a:buFont typeface="Wingdings" panose="05000000000000000000" pitchFamily="2" charset="2"/>
              <a:buChar char="§"/>
            </a:pPr>
            <a:r>
              <a:rPr lang="es-ES" altLang="en-US" sz="2800" dirty="0"/>
              <a:t>Haz que las actividades fluyan mientras pasas del sencillo hacia el más complejo, con buenas maneras de enseñar y entrenar</a:t>
            </a:r>
          </a:p>
          <a:p>
            <a:pPr marL="514350" indent="-514350">
              <a:lnSpc>
                <a:spcPct val="80000"/>
              </a:lnSpc>
              <a:buFont typeface="Wingdings" panose="05000000000000000000" pitchFamily="2" charset="2"/>
              <a:buChar char="§"/>
            </a:pPr>
            <a:r>
              <a:rPr lang="es-ES" altLang="en-US" sz="2800" dirty="0"/>
              <a:t>Mantén el centro en la ejecución habilidosa de la actividad – después de todo, el aprendizaje de la habilidad es el resultado importante</a:t>
            </a:r>
          </a:p>
          <a:p>
            <a:pPr marL="514350" indent="-514350">
              <a:lnSpc>
                <a:spcPct val="80000"/>
              </a:lnSpc>
              <a:buFont typeface="Wingdings" panose="05000000000000000000" pitchFamily="2" charset="2"/>
              <a:buChar char="§"/>
            </a:pPr>
            <a:r>
              <a:rPr lang="es-ES" altLang="en-US" sz="2800" dirty="0"/>
              <a:t>Elogia y utiliza métodos de control de comportamiento adecuados</a:t>
            </a:r>
          </a:p>
          <a:p>
            <a:pPr marL="514350" indent="-514350">
              <a:lnSpc>
                <a:spcPct val="80000"/>
              </a:lnSpc>
              <a:buFont typeface="Wingdings" panose="05000000000000000000" pitchFamily="2" charset="2"/>
              <a:buChar char="§"/>
            </a:pPr>
            <a:r>
              <a:rPr lang="es-ES" altLang="en-US" sz="2800" dirty="0"/>
              <a:t>Da un </a:t>
            </a:r>
            <a:r>
              <a:rPr lang="es-ES" altLang="en-US" sz="2800" dirty="0" err="1"/>
              <a:t>feedback</a:t>
            </a:r>
            <a:r>
              <a:rPr lang="es-ES" altLang="en-US" sz="2800" dirty="0"/>
              <a:t> positivo y fomenta siempre la introspección </a:t>
            </a:r>
          </a:p>
        </p:txBody>
      </p:sp>
    </p:spTree>
    <p:extLst>
      <p:ext uri="{BB962C8B-B14F-4D97-AF65-F5344CB8AC3E}">
        <p14:creationId xmlns:p14="http://schemas.microsoft.com/office/powerpoint/2010/main" val="193482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289089" y="1221607"/>
            <a:ext cx="11613822" cy="4725140"/>
          </a:xfrm>
          <a:prstGeom prst="rect">
            <a:avLst/>
          </a:prstGeom>
          <a:noFill/>
          <a:ln>
            <a:noFill/>
          </a:ln>
        </p:spPr>
        <p:txBody>
          <a:bodyPr wrap="square" rtlCol="0" anchor="ctr" anchorCtr="1">
            <a:spAutoFit/>
          </a:bodyPr>
          <a:lstStyle/>
          <a:p>
            <a:pPr>
              <a:defRPr/>
            </a:pPr>
            <a:endParaRPr lang="en-AU" altLang="en-US" sz="2800" b="1" dirty="0">
              <a:solidFill>
                <a:schemeClr val="accent3">
                  <a:lumMod val="50000"/>
                </a:schemeClr>
              </a:solidFill>
              <a:effectLst>
                <a:outerShdw blurRad="38100" dist="38100" dir="2700000" algn="tl">
                  <a:srgbClr val="000000">
                    <a:alpha val="43137"/>
                  </a:srgbClr>
                </a:outerShdw>
              </a:effectLst>
            </a:endParaRPr>
          </a:p>
          <a:p>
            <a:pPr marL="342900" lvl="0" indent="-342900">
              <a:lnSpc>
                <a:spcPct val="107000"/>
              </a:lnSpc>
              <a:spcAft>
                <a:spcPts val="800"/>
              </a:spcAft>
              <a:buFont typeface="Wingdings" panose="05000000000000000000" pitchFamily="2" charset="2"/>
              <a:buChar char=""/>
              <a:tabLst>
                <a:tab pos="457200"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Ofrecer un entorno seguro para los entrenamientos y los partidos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Planificar bien las actividades para que los errores sean algo inusual.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Evaluar cualquier lesión o incapacidad antes de dejar entrenar o jugar un jugador.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No emparejes de manera dispareja - en particular con los pequeños.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Ofrecer equipo/material seguro y adecuado.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Desarrollar normas claras para el entramiento y el comportamiento en general.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Tener un conocimiento básico de los primeros auxilios por si acaso hay lesiones.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Advertir a los jugadores que existe un riesgo inherente cuando uno practica el deporte.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Guardar archivos de todo lo que haces - de nuevo, tanto en los entrenamientos como los partidos.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Dirigir bien tus sesiones y partidos.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5CC7F25-1A9A-4BEF-B3E0-25A566BA04EA}"/>
              </a:ext>
            </a:extLst>
          </p:cNvPr>
          <p:cNvSpPr txBox="1"/>
          <p:nvPr/>
        </p:nvSpPr>
        <p:spPr>
          <a:xfrm>
            <a:off x="0" y="487540"/>
            <a:ext cx="12192000" cy="646331"/>
          </a:xfrm>
          <a:prstGeom prst="rect">
            <a:avLst/>
          </a:prstGeom>
          <a:noFill/>
          <a:ln>
            <a:noFill/>
          </a:ln>
        </p:spPr>
        <p:txBody>
          <a:bodyPr wrap="square" rtlCol="0" anchor="ctr" anchorCtr="1">
            <a:spAutoFit/>
          </a:bodyPr>
          <a:lstStyle/>
          <a:p>
            <a:pPr lvl="0">
              <a:lnSpc>
                <a:spcPct val="90000"/>
              </a:lnSpc>
              <a:defRPr/>
            </a:pPr>
            <a:r>
              <a:rPr lang="es-ES" altLang="en-US" sz="4000" b="1" dirty="0">
                <a:latin typeface="Calibri" panose="020F0502020204030204" pitchFamily="34" charset="0"/>
                <a:cs typeface="Calibri" panose="020F0502020204030204" pitchFamily="34" charset="0"/>
              </a:rPr>
              <a:t>Los entrenadores tienen responsabilidades legales</a:t>
            </a:r>
            <a:endParaRPr lang="es-ES"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954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606490" y="1518217"/>
            <a:ext cx="10944808" cy="4435701"/>
          </a:xfrm>
          <a:prstGeom prst="rect">
            <a:avLst/>
          </a:prstGeom>
          <a:noFill/>
          <a:ln>
            <a:noFill/>
          </a:ln>
        </p:spPr>
        <p:txBody>
          <a:bodyPr wrap="square" rtlCol="0" anchor="ctr" anchorCtr="1">
            <a:spAutoFit/>
          </a:bodyPr>
          <a:lstStyle/>
          <a:p>
            <a:pPr marL="457200" indent="-457200">
              <a:lnSpc>
                <a:spcPct val="80000"/>
              </a:lnSpc>
              <a:buClr>
                <a:schemeClr val="tx1"/>
              </a:buClr>
              <a:buFont typeface="Wingdings" panose="05000000000000000000" pitchFamily="2" charset="2"/>
              <a:buChar char="§"/>
              <a:defRPr/>
            </a:pPr>
            <a:r>
              <a:rPr lang="es-ES" altLang="en-US" sz="3200" dirty="0"/>
              <a:t>Llevar el balón</a:t>
            </a:r>
          </a:p>
          <a:p>
            <a:pPr marL="457200" indent="-457200">
              <a:lnSpc>
                <a:spcPct val="80000"/>
              </a:lnSpc>
              <a:buClr>
                <a:schemeClr val="tx1"/>
              </a:buClr>
              <a:buFont typeface="Wingdings" panose="05000000000000000000" pitchFamily="2" charset="2"/>
              <a:buChar char="§"/>
              <a:defRPr/>
            </a:pPr>
            <a:r>
              <a:rPr lang="es-ES" altLang="en-US" sz="3200" dirty="0"/>
              <a:t>Recibir un pase</a:t>
            </a:r>
          </a:p>
          <a:p>
            <a:pPr marL="457200" indent="-457200">
              <a:lnSpc>
                <a:spcPct val="80000"/>
              </a:lnSpc>
              <a:buClr>
                <a:schemeClr val="tx1"/>
              </a:buClr>
              <a:buFont typeface="Wingdings" panose="05000000000000000000" pitchFamily="2" charset="2"/>
              <a:buChar char="§"/>
              <a:defRPr/>
            </a:pPr>
            <a:r>
              <a:rPr lang="es-ES" altLang="en-US" sz="3200" dirty="0"/>
              <a:t>Pasar – por ejemplo estático, corriendo, desde el suelo</a:t>
            </a:r>
          </a:p>
          <a:p>
            <a:pPr marL="457200" indent="-457200">
              <a:lnSpc>
                <a:spcPct val="80000"/>
              </a:lnSpc>
              <a:buClr>
                <a:schemeClr val="tx1"/>
              </a:buClr>
              <a:buFont typeface="Wingdings" panose="05000000000000000000" pitchFamily="2" charset="2"/>
              <a:buChar char="§"/>
              <a:defRPr/>
            </a:pPr>
            <a:r>
              <a:rPr lang="es-ES" altLang="en-US" sz="3200" dirty="0"/>
              <a:t>Correr con posesión</a:t>
            </a:r>
          </a:p>
          <a:p>
            <a:pPr marL="457200" indent="-457200">
              <a:lnSpc>
                <a:spcPct val="80000"/>
              </a:lnSpc>
              <a:buClr>
                <a:schemeClr val="tx1"/>
              </a:buClr>
              <a:buFont typeface="Wingdings" panose="05000000000000000000" pitchFamily="2" charset="2"/>
              <a:buChar char="§"/>
              <a:defRPr/>
            </a:pPr>
            <a:r>
              <a:rPr lang="es-ES" altLang="en-US" sz="3200" dirty="0"/>
              <a:t>Hacer el “</a:t>
            </a:r>
            <a:r>
              <a:rPr lang="es-ES" altLang="en-US" sz="3200" dirty="0" err="1"/>
              <a:t>play-the-ball</a:t>
            </a:r>
            <a:r>
              <a:rPr lang="es-ES" altLang="en-US" sz="3200" dirty="0"/>
              <a:t>”</a:t>
            </a:r>
          </a:p>
          <a:p>
            <a:pPr marL="457200" indent="-457200">
              <a:lnSpc>
                <a:spcPct val="80000"/>
              </a:lnSpc>
              <a:buClr>
                <a:schemeClr val="tx1"/>
              </a:buClr>
              <a:buFont typeface="Wingdings" panose="05000000000000000000" pitchFamily="2" charset="2"/>
              <a:buChar char="§"/>
              <a:defRPr/>
            </a:pPr>
            <a:r>
              <a:rPr lang="es-ES" altLang="en-US" sz="3200" dirty="0"/>
              <a:t>Patadas variadas – </a:t>
            </a:r>
            <a:r>
              <a:rPr lang="es-ES" altLang="en-US" sz="3200" dirty="0" err="1"/>
              <a:t>drop</a:t>
            </a:r>
            <a:r>
              <a:rPr lang="es-ES" altLang="en-US" sz="3200" dirty="0"/>
              <a:t>, por el suelo, con efecto</a:t>
            </a:r>
          </a:p>
          <a:p>
            <a:pPr marL="457200" indent="-457200">
              <a:lnSpc>
                <a:spcPct val="80000"/>
              </a:lnSpc>
              <a:buClr>
                <a:schemeClr val="tx1"/>
              </a:buClr>
              <a:buFont typeface="Wingdings" panose="05000000000000000000" pitchFamily="2" charset="2"/>
              <a:buChar char="§"/>
              <a:defRPr/>
            </a:pPr>
            <a:r>
              <a:rPr lang="es-ES" altLang="en-US" sz="3200" dirty="0"/>
              <a:t>Recibir el balón desde una patada – por ejemplo, desde una patada alta</a:t>
            </a:r>
          </a:p>
          <a:p>
            <a:pPr marL="457200" indent="-457200">
              <a:lnSpc>
                <a:spcPct val="80000"/>
              </a:lnSpc>
              <a:buClr>
                <a:schemeClr val="tx1"/>
              </a:buClr>
              <a:buFont typeface="Wingdings" panose="05000000000000000000" pitchFamily="2" charset="2"/>
              <a:buChar char="§"/>
              <a:defRPr/>
            </a:pPr>
            <a:r>
              <a:rPr lang="es-ES" altLang="en-US" sz="3200" dirty="0"/>
              <a:t>Placar – lateral, desde delante</a:t>
            </a:r>
          </a:p>
          <a:p>
            <a:pPr marL="457200" indent="-457200">
              <a:lnSpc>
                <a:spcPct val="80000"/>
              </a:lnSpc>
              <a:buClr>
                <a:schemeClr val="tx1"/>
              </a:buClr>
              <a:buFont typeface="Wingdings" panose="05000000000000000000" pitchFamily="2" charset="2"/>
              <a:buChar char="§"/>
              <a:defRPr/>
            </a:pPr>
            <a:r>
              <a:rPr lang="es-ES" altLang="en-US" sz="3200" dirty="0"/>
              <a:t>Posesión de balón suelto – por ejemplo, coger un balón suelto desde el suelo, tirarse encima de un balón suelto</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557870"/>
            <a:ext cx="12192000" cy="707886"/>
          </a:xfrm>
          <a:prstGeom prst="rect">
            <a:avLst/>
          </a:prstGeom>
          <a:noFill/>
          <a:ln>
            <a:noFill/>
          </a:ln>
        </p:spPr>
        <p:txBody>
          <a:bodyPr wrap="square" rtlCol="0" anchor="ctr" anchorCtr="1">
            <a:spAutoFit/>
          </a:bodyPr>
          <a:lstStyle/>
          <a:p>
            <a:pPr algn="ctr"/>
            <a:r>
              <a:rPr lang="es-ES" sz="4000" b="1" dirty="0"/>
              <a:t>Habilidades Básicas Fundamentales para los Jugadores</a:t>
            </a:r>
          </a:p>
        </p:txBody>
      </p:sp>
    </p:spTree>
    <p:extLst>
      <p:ext uri="{BB962C8B-B14F-4D97-AF65-F5344CB8AC3E}">
        <p14:creationId xmlns:p14="http://schemas.microsoft.com/office/powerpoint/2010/main" val="39946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782216" y="1224447"/>
            <a:ext cx="10627568" cy="4081117"/>
          </a:xfrm>
          <a:prstGeom prst="rect">
            <a:avLst/>
          </a:prstGeom>
          <a:noFill/>
          <a:ln>
            <a:noFill/>
          </a:ln>
        </p:spPr>
        <p:txBody>
          <a:bodyPr wrap="square" rtlCol="0" anchor="ctr" anchorCtr="1">
            <a:spAutoFit/>
          </a:bodyPr>
          <a:lstStyle/>
          <a:p>
            <a:pPr marL="514350" indent="-514350">
              <a:lnSpc>
                <a:spcPct val="90000"/>
              </a:lnSpc>
              <a:buClr>
                <a:schemeClr val="tx1"/>
              </a:buClr>
              <a:buFont typeface="Wingdings" panose="05000000000000000000" pitchFamily="2" charset="2"/>
              <a:buChar char="§"/>
            </a:pPr>
            <a:r>
              <a:rPr lang="es-ES" altLang="en-US" sz="3200" dirty="0"/>
              <a:t>Se hace una “cuna” para el balón – se ponen las manos debajo del balón con los dedos extendidos y las palmas hacia dentro.</a:t>
            </a:r>
          </a:p>
          <a:p>
            <a:pPr marL="514350" indent="-514350">
              <a:lnSpc>
                <a:spcPct val="90000"/>
              </a:lnSpc>
              <a:buClr>
                <a:schemeClr val="tx1"/>
              </a:buClr>
              <a:buFont typeface="Wingdings" panose="05000000000000000000" pitchFamily="2" charset="2"/>
              <a:buChar char="§"/>
            </a:pPr>
            <a:r>
              <a:rPr lang="es-ES" altLang="en-US" sz="3200" dirty="0"/>
              <a:t>Los pulgares se colocan en la parte superior del balón para sujetarlo con firmeza.</a:t>
            </a:r>
          </a:p>
          <a:p>
            <a:pPr marL="514350" indent="-514350">
              <a:lnSpc>
                <a:spcPct val="90000"/>
              </a:lnSpc>
              <a:buClr>
                <a:schemeClr val="tx1"/>
              </a:buClr>
              <a:buFont typeface="Wingdings" panose="05000000000000000000" pitchFamily="2" charset="2"/>
              <a:buChar char="§"/>
            </a:pPr>
            <a:r>
              <a:rPr lang="es-ES" altLang="en-US" sz="3200" dirty="0"/>
              <a:t>Se coge el balón por su ecuador.</a:t>
            </a:r>
          </a:p>
          <a:p>
            <a:pPr marL="514350" indent="-514350">
              <a:lnSpc>
                <a:spcPct val="90000"/>
              </a:lnSpc>
              <a:buClr>
                <a:schemeClr val="tx1"/>
              </a:buClr>
              <a:buFont typeface="Wingdings" panose="05000000000000000000" pitchFamily="2" charset="2"/>
              <a:buChar char="§"/>
            </a:pPr>
            <a:r>
              <a:rPr lang="es-ES" altLang="en-US" sz="3200" dirty="0"/>
              <a:t>Los brazos deberían estar relajados y cerca del cuerpo con un poco de flexión en los codos.</a:t>
            </a:r>
          </a:p>
          <a:p>
            <a:pPr marL="514350" indent="-514350">
              <a:lnSpc>
                <a:spcPct val="90000"/>
              </a:lnSpc>
              <a:buClr>
                <a:schemeClr val="tx1"/>
              </a:buClr>
              <a:buFont typeface="Wingdings" panose="05000000000000000000" pitchFamily="2" charset="2"/>
              <a:buChar char="§"/>
            </a:pPr>
            <a:r>
              <a:rPr lang="es-ES" altLang="en-US" sz="3200" dirty="0"/>
              <a:t>Practica llevar el balón (y correr con él) en dos manos.</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407273"/>
            <a:ext cx="12192000" cy="707886"/>
          </a:xfrm>
          <a:prstGeom prst="rect">
            <a:avLst/>
          </a:prstGeom>
          <a:noFill/>
          <a:ln>
            <a:noFill/>
          </a:ln>
        </p:spPr>
        <p:txBody>
          <a:bodyPr wrap="square" rtlCol="0" anchor="ctr" anchorCtr="1">
            <a:spAutoFit/>
          </a:bodyPr>
          <a:lstStyle/>
          <a:p>
            <a:r>
              <a:rPr lang="es-ES" sz="4000" b="1" dirty="0"/>
              <a:t>Llevar / Sujetar el Balón</a:t>
            </a:r>
            <a:endParaRPr lang="es-ES" sz="4000" dirty="0"/>
          </a:p>
        </p:txBody>
      </p:sp>
    </p:spTree>
    <p:extLst>
      <p:ext uri="{BB962C8B-B14F-4D97-AF65-F5344CB8AC3E}">
        <p14:creationId xmlns:p14="http://schemas.microsoft.com/office/powerpoint/2010/main" val="235538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632926" y="1311748"/>
            <a:ext cx="10926147" cy="3253839"/>
          </a:xfrm>
          <a:prstGeom prst="rect">
            <a:avLst/>
          </a:prstGeom>
          <a:noFill/>
          <a:ln>
            <a:noFill/>
          </a:ln>
        </p:spPr>
        <p:txBody>
          <a:bodyPr wrap="square" rtlCol="0" anchor="ctr" anchorCtr="1">
            <a:spAutoFit/>
          </a:bodyPr>
          <a:lstStyle/>
          <a:p>
            <a:pPr marL="457200" indent="-457200">
              <a:lnSpc>
                <a:spcPct val="80000"/>
              </a:lnSpc>
              <a:buClr>
                <a:schemeClr val="tx1"/>
              </a:buClr>
              <a:buFont typeface="Wingdings" panose="05000000000000000000" pitchFamily="2" charset="2"/>
              <a:buChar char="§"/>
            </a:pPr>
            <a:r>
              <a:rPr lang="es-ES" altLang="en-US" sz="3200" dirty="0"/>
              <a:t>Céntrate. Mantén la vista en el balón y el jugador que lo lleva</a:t>
            </a:r>
          </a:p>
          <a:p>
            <a:pPr marL="457200" indent="-457200">
              <a:lnSpc>
                <a:spcPct val="80000"/>
              </a:lnSpc>
              <a:buClr>
                <a:schemeClr val="tx1"/>
              </a:buClr>
              <a:buFont typeface="Wingdings" panose="05000000000000000000" pitchFamily="2" charset="2"/>
              <a:buChar char="§"/>
            </a:pPr>
            <a:r>
              <a:rPr lang="es-ES" altLang="en-US" sz="3200" dirty="0"/>
              <a:t>El recibidor debería ofrecer una “diana de brazos” – los brazos hacia el que pasa, con los dedos extendidos/abiertos</a:t>
            </a:r>
          </a:p>
          <a:p>
            <a:pPr marL="457200" indent="-457200">
              <a:lnSpc>
                <a:spcPct val="80000"/>
              </a:lnSpc>
              <a:buClr>
                <a:schemeClr val="tx1"/>
              </a:buClr>
              <a:buFont typeface="Wingdings" panose="05000000000000000000" pitchFamily="2" charset="2"/>
              <a:buChar char="§"/>
            </a:pPr>
            <a:r>
              <a:rPr lang="es-ES" altLang="en-US" sz="3200" dirty="0"/>
              <a:t>Gira el tronco hacia el pase</a:t>
            </a:r>
          </a:p>
          <a:p>
            <a:pPr marL="457200" indent="-457200">
              <a:lnSpc>
                <a:spcPct val="80000"/>
              </a:lnSpc>
              <a:buClr>
                <a:schemeClr val="tx1"/>
              </a:buClr>
              <a:buFont typeface="Wingdings" panose="05000000000000000000" pitchFamily="2" charset="2"/>
              <a:buChar char="§"/>
            </a:pPr>
            <a:r>
              <a:rPr lang="es-ES" altLang="en-US" sz="3200" dirty="0"/>
              <a:t>Coge el balón con las dos manos</a:t>
            </a:r>
          </a:p>
          <a:p>
            <a:pPr marL="457200" indent="-457200">
              <a:lnSpc>
                <a:spcPct val="80000"/>
              </a:lnSpc>
              <a:buClr>
                <a:schemeClr val="tx1"/>
              </a:buClr>
              <a:buFont typeface="Wingdings" panose="05000000000000000000" pitchFamily="2" charset="2"/>
              <a:buChar char="§"/>
            </a:pPr>
            <a:r>
              <a:rPr lang="es-ES" altLang="en-US" sz="3200" dirty="0"/>
              <a:t>Deja entrar el balón en las manos sin movimientos bruscos</a:t>
            </a:r>
          </a:p>
          <a:p>
            <a:pPr marL="457200" indent="-457200">
              <a:lnSpc>
                <a:spcPct val="80000"/>
              </a:lnSpc>
              <a:buClr>
                <a:schemeClr val="tx1"/>
              </a:buClr>
              <a:buFont typeface="Wingdings" panose="05000000000000000000" pitchFamily="2" charset="2"/>
              <a:buChar char="§"/>
            </a:pPr>
            <a:r>
              <a:rPr lang="es-ES" altLang="en-US" sz="3200" dirty="0"/>
              <a:t>Estate preparado para cualquier cosa – por ejemplo un pase muy por abajo o hacia un lado</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475494"/>
            <a:ext cx="12192000" cy="707886"/>
          </a:xfrm>
          <a:prstGeom prst="rect">
            <a:avLst/>
          </a:prstGeom>
          <a:noFill/>
          <a:ln>
            <a:noFill/>
          </a:ln>
        </p:spPr>
        <p:txBody>
          <a:bodyPr wrap="square" rtlCol="0" anchor="ctr" anchorCtr="1">
            <a:spAutoFit/>
          </a:bodyPr>
          <a:lstStyle/>
          <a:p>
            <a:r>
              <a:rPr lang="es-ES" sz="4000" b="1" dirty="0"/>
              <a:t>Recibir un Pase</a:t>
            </a:r>
            <a:endParaRPr lang="es-ES" sz="4000" dirty="0"/>
          </a:p>
        </p:txBody>
      </p:sp>
    </p:spTree>
    <p:extLst>
      <p:ext uri="{BB962C8B-B14F-4D97-AF65-F5344CB8AC3E}">
        <p14:creationId xmlns:p14="http://schemas.microsoft.com/office/powerpoint/2010/main" val="117436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442008" y="1618847"/>
            <a:ext cx="11307984" cy="4462760"/>
          </a:xfrm>
          <a:prstGeom prst="rect">
            <a:avLst/>
          </a:prstGeom>
          <a:noFill/>
          <a:ln>
            <a:noFill/>
          </a:ln>
        </p:spPr>
        <p:txBody>
          <a:bodyPr wrap="square" rtlCol="0" anchor="ctr" anchorCtr="1">
            <a:spAutoFit/>
          </a:bodyPr>
          <a:lstStyle/>
          <a:p>
            <a:pPr>
              <a:buClr>
                <a:schemeClr val="tx1"/>
              </a:buClr>
              <a:defRPr/>
            </a:pPr>
            <a:r>
              <a:rPr lang="es-ES" sz="3200" b="1" u="sng" dirty="0"/>
              <a:t>Pase Estático</a:t>
            </a:r>
          </a:p>
          <a:p>
            <a:pPr>
              <a:defRPr/>
            </a:pPr>
            <a:endParaRPr lang="en-AU" sz="2800" dirty="0"/>
          </a:p>
          <a:p>
            <a:pPr marL="914400" lvl="1" indent="-457200">
              <a:buClr>
                <a:schemeClr val="tx1"/>
              </a:buClr>
              <a:buFont typeface="Wingdings" panose="05000000000000000000" pitchFamily="2" charset="2"/>
              <a:buChar char="§"/>
              <a:defRPr/>
            </a:pPr>
            <a:r>
              <a:rPr lang="es-ES" sz="2800" dirty="0"/>
              <a:t>La sujeción – los pulgares encima del balón para más seguridad</a:t>
            </a:r>
          </a:p>
          <a:p>
            <a:pPr marL="914400" lvl="1" indent="-457200">
              <a:buClr>
                <a:schemeClr val="tx1"/>
              </a:buClr>
              <a:buFont typeface="Wingdings" panose="05000000000000000000" pitchFamily="2" charset="2"/>
              <a:buChar char="§"/>
              <a:defRPr/>
            </a:pPr>
            <a:r>
              <a:rPr lang="es-ES" sz="2800" dirty="0"/>
              <a:t>Extiende los dedos sobre el balón</a:t>
            </a:r>
          </a:p>
          <a:p>
            <a:pPr marL="914400" lvl="1" indent="-457200">
              <a:buClr>
                <a:schemeClr val="tx1"/>
              </a:buClr>
              <a:buFont typeface="Wingdings" panose="05000000000000000000" pitchFamily="2" charset="2"/>
              <a:buChar char="§"/>
              <a:defRPr/>
            </a:pPr>
            <a:r>
              <a:rPr lang="es-ES" sz="2800" dirty="0"/>
              <a:t>Apoya más sobre el pie mas cerca al recibidor (pie delantero) y apunta ese pie hacia él</a:t>
            </a:r>
          </a:p>
          <a:p>
            <a:pPr marL="914400" lvl="1" indent="-457200">
              <a:buClr>
                <a:schemeClr val="tx1"/>
              </a:buClr>
              <a:buFont typeface="Wingdings" panose="05000000000000000000" pitchFamily="2" charset="2"/>
              <a:buChar char="§"/>
              <a:defRPr/>
            </a:pPr>
            <a:r>
              <a:rPr lang="es-ES" sz="2800" dirty="0"/>
              <a:t>Columpia los brazos hacia el objetivo; mirada hacia el objetivo; pasa al objetivo</a:t>
            </a:r>
          </a:p>
          <a:p>
            <a:pPr marL="914400" lvl="1" indent="-457200">
              <a:buClr>
                <a:schemeClr val="tx1"/>
              </a:buClr>
              <a:buFont typeface="Wingdings" panose="05000000000000000000" pitchFamily="2" charset="2"/>
              <a:buChar char="§"/>
              <a:defRPr/>
            </a:pPr>
            <a:r>
              <a:rPr lang="es-ES" sz="2800" dirty="0"/>
              <a:t>El objetivo (para la recepción del pase) debería estar al nivel del pecho</a:t>
            </a:r>
          </a:p>
          <a:p>
            <a:pPr marL="914400" lvl="1" indent="-457200">
              <a:buClr>
                <a:schemeClr val="tx1"/>
              </a:buClr>
              <a:buFont typeface="Wingdings" panose="05000000000000000000" pitchFamily="2" charset="2"/>
              <a:buChar char="§"/>
              <a:defRPr/>
            </a:pPr>
            <a:r>
              <a:rPr lang="es-ES" sz="2800" dirty="0"/>
              <a:t>Las manos siguen apuntando al objetivo después de soltar el balón</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454343"/>
            <a:ext cx="12192000" cy="707886"/>
          </a:xfrm>
          <a:prstGeom prst="rect">
            <a:avLst/>
          </a:prstGeom>
          <a:noFill/>
          <a:ln>
            <a:noFill/>
          </a:ln>
        </p:spPr>
        <p:txBody>
          <a:bodyPr wrap="square" rtlCol="0" anchor="ctr" anchorCtr="1">
            <a:spAutoFit/>
          </a:bodyPr>
          <a:lstStyle/>
          <a:p>
            <a:r>
              <a:rPr lang="es-ES" sz="4000" b="1" dirty="0"/>
              <a:t>El Pase (1)</a:t>
            </a:r>
            <a:endParaRPr lang="es-ES" sz="4000" dirty="0"/>
          </a:p>
        </p:txBody>
      </p:sp>
    </p:spTree>
    <p:extLst>
      <p:ext uri="{BB962C8B-B14F-4D97-AF65-F5344CB8AC3E}">
        <p14:creationId xmlns:p14="http://schemas.microsoft.com/office/powerpoint/2010/main" val="419129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576943" y="1544342"/>
            <a:ext cx="11038113" cy="4330416"/>
          </a:xfrm>
          <a:prstGeom prst="rect">
            <a:avLst/>
          </a:prstGeom>
          <a:noFill/>
          <a:ln>
            <a:noFill/>
          </a:ln>
        </p:spPr>
        <p:txBody>
          <a:bodyPr wrap="square" rtlCol="0" anchor="ctr" anchorCtr="1">
            <a:spAutoFit/>
          </a:bodyPr>
          <a:lstStyle/>
          <a:p>
            <a:pPr>
              <a:lnSpc>
                <a:spcPct val="90000"/>
              </a:lnSpc>
              <a:buClr>
                <a:schemeClr val="tx1"/>
              </a:buClr>
              <a:defRPr/>
            </a:pPr>
            <a:r>
              <a:rPr lang="es-ES" sz="3200" b="1" u="sng" dirty="0"/>
              <a:t>Pase Corriendo</a:t>
            </a:r>
          </a:p>
          <a:p>
            <a:pPr>
              <a:lnSpc>
                <a:spcPct val="90000"/>
              </a:lnSpc>
              <a:buClr>
                <a:schemeClr val="tx1"/>
              </a:buClr>
              <a:defRPr/>
            </a:pPr>
            <a:endParaRPr lang="en-AU" dirty="0"/>
          </a:p>
          <a:p>
            <a:pPr marL="914400" lvl="1" indent="-457200">
              <a:lnSpc>
                <a:spcPct val="90000"/>
              </a:lnSpc>
              <a:buClr>
                <a:schemeClr val="tx1"/>
              </a:buClr>
              <a:buFont typeface="Wingdings" panose="05000000000000000000" pitchFamily="2" charset="2"/>
              <a:buChar char="§"/>
              <a:defRPr/>
            </a:pPr>
            <a:r>
              <a:rPr lang="es-ES" sz="3200" dirty="0"/>
              <a:t>La sujeción – igual que para el pase estático</a:t>
            </a:r>
          </a:p>
          <a:p>
            <a:pPr marL="914400" lvl="1" indent="-457200">
              <a:lnSpc>
                <a:spcPct val="90000"/>
              </a:lnSpc>
              <a:buClr>
                <a:schemeClr val="tx1"/>
              </a:buClr>
              <a:buFont typeface="Wingdings" panose="05000000000000000000" pitchFamily="2" charset="2"/>
              <a:buChar char="§"/>
              <a:defRPr/>
            </a:pPr>
            <a:r>
              <a:rPr lang="es-ES" sz="3200" dirty="0"/>
              <a:t>El peso se pone en el pie más lejos del recibidor (trasero)</a:t>
            </a:r>
          </a:p>
          <a:p>
            <a:pPr marL="914400" lvl="1" indent="-457200">
              <a:lnSpc>
                <a:spcPct val="90000"/>
              </a:lnSpc>
              <a:buClr>
                <a:schemeClr val="tx1"/>
              </a:buClr>
              <a:buFont typeface="Wingdings" panose="05000000000000000000" pitchFamily="2" charset="2"/>
              <a:buChar char="§"/>
              <a:defRPr/>
            </a:pPr>
            <a:r>
              <a:rPr lang="es-ES" sz="3200" dirty="0"/>
              <a:t>Gira la cabeza y los hombros hacia el recibidor</a:t>
            </a:r>
          </a:p>
          <a:p>
            <a:pPr marL="914400" lvl="1" indent="-457200">
              <a:lnSpc>
                <a:spcPct val="90000"/>
              </a:lnSpc>
              <a:buClr>
                <a:schemeClr val="tx1"/>
              </a:buClr>
              <a:buFont typeface="Wingdings" panose="05000000000000000000" pitchFamily="2" charset="2"/>
              <a:buChar char="§"/>
              <a:defRPr/>
            </a:pPr>
            <a:r>
              <a:rPr lang="es-ES" sz="3200" dirty="0"/>
              <a:t>La mirada en el objetivo en el momento de soltar</a:t>
            </a:r>
          </a:p>
          <a:p>
            <a:pPr marL="914400" lvl="1" indent="-457200">
              <a:lnSpc>
                <a:spcPct val="90000"/>
              </a:lnSpc>
              <a:buClr>
                <a:schemeClr val="tx1"/>
              </a:buClr>
              <a:buFont typeface="Wingdings" panose="05000000000000000000" pitchFamily="2" charset="2"/>
              <a:buChar char="§"/>
              <a:defRPr/>
            </a:pPr>
            <a:r>
              <a:rPr lang="es-ES" sz="3200" dirty="0"/>
              <a:t>Las manos se extienden hacia el objetivo</a:t>
            </a:r>
          </a:p>
          <a:p>
            <a:pPr marL="914400" lvl="1" indent="-457200">
              <a:lnSpc>
                <a:spcPct val="90000"/>
              </a:lnSpc>
              <a:buClr>
                <a:schemeClr val="tx1"/>
              </a:buClr>
              <a:buFont typeface="Wingdings" panose="05000000000000000000" pitchFamily="2" charset="2"/>
              <a:buChar char="§"/>
              <a:defRPr/>
            </a:pPr>
            <a:r>
              <a:rPr lang="es-ES" sz="3200" dirty="0"/>
              <a:t>Pasa el balón un poco delante del corredor y al nivel de la cintura – haz que el recibidor vaya hacia delante para coger el balón</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512211"/>
            <a:ext cx="12192000" cy="707886"/>
          </a:xfrm>
          <a:prstGeom prst="rect">
            <a:avLst/>
          </a:prstGeom>
          <a:noFill/>
          <a:ln>
            <a:noFill/>
          </a:ln>
        </p:spPr>
        <p:txBody>
          <a:bodyPr wrap="square" rtlCol="0" anchor="ctr" anchorCtr="1">
            <a:spAutoFit/>
          </a:bodyPr>
          <a:lstStyle/>
          <a:p>
            <a:r>
              <a:rPr lang="es-ES" sz="4000" b="1" dirty="0"/>
              <a:t>El Pase (2)</a:t>
            </a:r>
            <a:endParaRPr lang="es-ES" sz="4000" dirty="0"/>
          </a:p>
        </p:txBody>
      </p:sp>
    </p:spTree>
    <p:extLst>
      <p:ext uri="{BB962C8B-B14F-4D97-AF65-F5344CB8AC3E}">
        <p14:creationId xmlns:p14="http://schemas.microsoft.com/office/powerpoint/2010/main" val="34710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783363" y="1365993"/>
            <a:ext cx="10625271" cy="4801314"/>
          </a:xfrm>
          <a:prstGeom prst="rect">
            <a:avLst/>
          </a:prstGeom>
          <a:noFill/>
          <a:ln>
            <a:noFill/>
          </a:ln>
        </p:spPr>
        <p:txBody>
          <a:bodyPr wrap="square" rtlCol="0" anchor="ctr" anchorCtr="1">
            <a:spAutoFit/>
          </a:bodyPr>
          <a:lstStyle/>
          <a:p>
            <a:pPr>
              <a:buClr>
                <a:schemeClr val="tx1"/>
              </a:buClr>
              <a:defRPr/>
            </a:pPr>
            <a:r>
              <a:rPr lang="es-ES" sz="3200" b="1" u="sng" dirty="0"/>
              <a:t>Desde el Suelo</a:t>
            </a:r>
          </a:p>
          <a:p>
            <a:pPr>
              <a:buClr>
                <a:schemeClr val="tx1"/>
              </a:buClr>
              <a:defRPr/>
            </a:pPr>
            <a:endParaRPr lang="en-AU" dirty="0"/>
          </a:p>
          <a:p>
            <a:pPr marL="914400" lvl="1" indent="-457200">
              <a:buClr>
                <a:schemeClr val="tx1"/>
              </a:buClr>
              <a:buFont typeface="Wingdings" panose="05000000000000000000" pitchFamily="2" charset="2"/>
              <a:buChar char="§"/>
              <a:defRPr/>
            </a:pPr>
            <a:r>
              <a:rPr lang="es-ES" sz="3200" dirty="0"/>
              <a:t>Coloca los pies perpendicular al balón</a:t>
            </a:r>
          </a:p>
          <a:p>
            <a:pPr marL="914400" lvl="1" indent="-457200">
              <a:buClr>
                <a:schemeClr val="tx1"/>
              </a:buClr>
              <a:buFont typeface="Wingdings" panose="05000000000000000000" pitchFamily="2" charset="2"/>
              <a:buChar char="§"/>
              <a:defRPr/>
            </a:pPr>
            <a:r>
              <a:rPr lang="es-ES" sz="3200" dirty="0"/>
              <a:t>Coloca el pie trasero (más lejos del recibidor) cerca del punto del balón</a:t>
            </a:r>
          </a:p>
          <a:p>
            <a:pPr marL="914400" lvl="1" indent="-457200">
              <a:buClr>
                <a:schemeClr val="tx1"/>
              </a:buClr>
              <a:buFont typeface="Wingdings" panose="05000000000000000000" pitchFamily="2" charset="2"/>
              <a:buChar char="§"/>
              <a:defRPr/>
            </a:pPr>
            <a:r>
              <a:rPr lang="es-ES" sz="3200" dirty="0"/>
              <a:t>Apunta el otro pie (más cerca) hacia el recibidor</a:t>
            </a:r>
          </a:p>
          <a:p>
            <a:pPr marL="914400" lvl="1" indent="-457200">
              <a:buClr>
                <a:schemeClr val="tx1"/>
              </a:buClr>
              <a:buFont typeface="Wingdings" panose="05000000000000000000" pitchFamily="2" charset="2"/>
              <a:buChar char="§"/>
              <a:defRPr/>
            </a:pPr>
            <a:r>
              <a:rPr lang="es-ES" sz="3200" dirty="0"/>
              <a:t>Pasa el balón directamente desde el suelo, cambiando el peso al pie más cerca del recibidor</a:t>
            </a:r>
          </a:p>
          <a:p>
            <a:pPr marL="914400" lvl="1" indent="-457200">
              <a:buClr>
                <a:schemeClr val="tx1"/>
              </a:buClr>
              <a:buFont typeface="Wingdings" panose="05000000000000000000" pitchFamily="2" charset="2"/>
              <a:buChar char="§"/>
              <a:defRPr/>
            </a:pPr>
            <a:r>
              <a:rPr lang="es-ES" sz="3200" dirty="0"/>
              <a:t>Dirige el balón hacia el objetivo utilizando los brazos, los dedos, y las muñecas</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570990"/>
            <a:ext cx="12191999" cy="707886"/>
          </a:xfrm>
          <a:prstGeom prst="rect">
            <a:avLst/>
          </a:prstGeom>
          <a:noFill/>
          <a:ln>
            <a:noFill/>
          </a:ln>
        </p:spPr>
        <p:txBody>
          <a:bodyPr wrap="square" rtlCol="0" anchor="ctr" anchorCtr="1">
            <a:spAutoFit/>
          </a:bodyPr>
          <a:lstStyle/>
          <a:p>
            <a:r>
              <a:rPr lang="es-ES" sz="4000" b="1" dirty="0"/>
              <a:t>El Pase (3)</a:t>
            </a:r>
            <a:endParaRPr lang="es-ES" sz="4000" dirty="0"/>
          </a:p>
        </p:txBody>
      </p:sp>
    </p:spTree>
    <p:extLst>
      <p:ext uri="{BB962C8B-B14F-4D97-AF65-F5344CB8AC3E}">
        <p14:creationId xmlns:p14="http://schemas.microsoft.com/office/powerpoint/2010/main" val="418634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774441" y="1855858"/>
            <a:ext cx="7464489" cy="3539430"/>
          </a:xfrm>
          <a:prstGeom prst="rect">
            <a:avLst/>
          </a:prstGeom>
          <a:noFill/>
          <a:ln>
            <a:noFill/>
          </a:ln>
        </p:spPr>
        <p:txBody>
          <a:bodyPr wrap="square" rtlCol="0" anchor="ctr" anchorCtr="1">
            <a:spAutoFit/>
          </a:bodyPr>
          <a:lstStyle/>
          <a:p>
            <a:pPr marL="457200" indent="-457200">
              <a:buClr>
                <a:schemeClr val="tx1"/>
              </a:buClr>
              <a:buFont typeface="Wingdings" panose="05000000000000000000" pitchFamily="2" charset="2"/>
              <a:buChar char="§"/>
              <a:defRPr/>
            </a:pPr>
            <a:r>
              <a:rPr lang="es-ES" altLang="en-US" sz="3200" dirty="0"/>
              <a:t>Lleva el balón con las dos manos delante del cuerpo al nivel del pecho</a:t>
            </a:r>
          </a:p>
          <a:p>
            <a:pPr marL="457200" indent="-457200">
              <a:buClr>
                <a:schemeClr val="tx1"/>
              </a:buClr>
              <a:buFont typeface="Wingdings" panose="05000000000000000000" pitchFamily="2" charset="2"/>
              <a:buChar char="§"/>
              <a:defRPr/>
            </a:pPr>
            <a:r>
              <a:rPr lang="es-ES" altLang="en-US" sz="3200" dirty="0"/>
              <a:t>Sujétalo bajo el brazo, si es necesario, para facilitar defenderte o esquivar</a:t>
            </a:r>
          </a:p>
          <a:p>
            <a:pPr marL="457200" indent="-457200">
              <a:buClr>
                <a:schemeClr val="tx1"/>
              </a:buClr>
              <a:buFont typeface="Wingdings" panose="05000000000000000000" pitchFamily="2" charset="2"/>
              <a:buChar char="§"/>
              <a:defRPr/>
            </a:pPr>
            <a:r>
              <a:rPr lang="es-ES" altLang="en-US" sz="3200" dirty="0"/>
              <a:t>Inclina el cuerpo hacia delante para mantener el equilibrio – ayuda con el impulso y la cadencia del paso </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499139"/>
            <a:ext cx="12192000" cy="707886"/>
          </a:xfrm>
          <a:prstGeom prst="rect">
            <a:avLst/>
          </a:prstGeom>
          <a:noFill/>
          <a:ln>
            <a:noFill/>
          </a:ln>
        </p:spPr>
        <p:txBody>
          <a:bodyPr wrap="square" rtlCol="0" anchor="ctr" anchorCtr="1">
            <a:spAutoFit/>
          </a:bodyPr>
          <a:lstStyle/>
          <a:p>
            <a:r>
              <a:rPr lang="es-ES" sz="4000" b="1" dirty="0"/>
              <a:t>Correr con el Balón</a:t>
            </a:r>
            <a:endParaRPr lang="es-ES" sz="4000" dirty="0"/>
          </a:p>
        </p:txBody>
      </p:sp>
      <p:pic>
        <p:nvPicPr>
          <p:cNvPr id="9" name="Picture 7">
            <a:extLst>
              <a:ext uri="{FF2B5EF4-FFF2-40B4-BE49-F238E27FC236}">
                <a16:creationId xmlns:a16="http://schemas.microsoft.com/office/drawing/2014/main" id="{1DDCF05A-ED0A-447D-921F-F85E64CB8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496952" y="1360915"/>
            <a:ext cx="2515605" cy="4857603"/>
          </a:xfrm>
          <a:prstGeom prst="rect">
            <a:avLst/>
          </a:prstGeom>
          <a:noFill/>
          <a:effectLst>
            <a:outerShdw blurRad="50800" dist="50800" dir="5400000" sx="41000" sy="41000" algn="ctr" rotWithShape="0">
              <a:srgbClr val="000000">
                <a:alpha val="43137"/>
              </a:srgbClr>
            </a:outerShdw>
          </a:effectLst>
        </p:spPr>
      </p:pic>
    </p:spTree>
    <p:extLst>
      <p:ext uri="{BB962C8B-B14F-4D97-AF65-F5344CB8AC3E}">
        <p14:creationId xmlns:p14="http://schemas.microsoft.com/office/powerpoint/2010/main" val="73875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276478" y="1331496"/>
            <a:ext cx="8692387" cy="4967514"/>
          </a:xfrm>
          <a:prstGeom prst="rect">
            <a:avLst/>
          </a:prstGeom>
          <a:noFill/>
          <a:ln>
            <a:noFill/>
          </a:ln>
        </p:spPr>
        <p:txBody>
          <a:bodyPr wrap="square" rtlCol="0" anchor="ctr" anchorCtr="1">
            <a:spAutoFit/>
          </a:bodyPr>
          <a:lstStyle/>
          <a:p>
            <a:pPr>
              <a:lnSpc>
                <a:spcPct val="90000"/>
              </a:lnSpc>
              <a:buClr>
                <a:schemeClr val="tx1"/>
              </a:buClr>
              <a:buFont typeface="Arial" charset="0"/>
              <a:buChar char="•"/>
              <a:defRPr/>
            </a:pPr>
            <a:r>
              <a:rPr lang="en-AU" altLang="en-US" sz="3200" dirty="0"/>
              <a:t> </a:t>
            </a:r>
            <a:r>
              <a:rPr lang="es-ES" altLang="en-US" sz="3200" dirty="0"/>
              <a:t>Piensa : </a:t>
            </a:r>
            <a:r>
              <a:rPr lang="es-ES" altLang="en-US" sz="3200" b="1" dirty="0"/>
              <a:t>Encógete - Levántate - Toca </a:t>
            </a:r>
          </a:p>
          <a:p>
            <a:pPr>
              <a:lnSpc>
                <a:spcPct val="90000"/>
              </a:lnSpc>
              <a:buClr>
                <a:schemeClr val="tx1"/>
              </a:buClr>
              <a:buFont typeface="Arial" charset="0"/>
              <a:buChar char="•"/>
              <a:defRPr/>
            </a:pPr>
            <a:r>
              <a:rPr lang="es-ES" altLang="en-US" sz="3200" dirty="0"/>
              <a:t>  </a:t>
            </a:r>
            <a:r>
              <a:rPr lang="es-ES" altLang="en-US" sz="3200" b="1" dirty="0"/>
              <a:t>Encogerse</a:t>
            </a:r>
            <a:r>
              <a:rPr lang="es-ES" altLang="en-US" sz="3200" dirty="0"/>
              <a:t>: Cierra la(s) rodilla(s) al pecho;</a:t>
            </a:r>
          </a:p>
          <a:p>
            <a:pPr>
              <a:lnSpc>
                <a:spcPct val="90000"/>
              </a:lnSpc>
              <a:buClr>
                <a:schemeClr val="tx1"/>
              </a:buClr>
              <a:buFont typeface="Arial" charset="0"/>
              <a:buChar char="•"/>
              <a:defRPr/>
            </a:pPr>
            <a:r>
              <a:rPr lang="es-ES" altLang="en-US" sz="3200" dirty="0"/>
              <a:t>  </a:t>
            </a:r>
            <a:r>
              <a:rPr lang="es-ES" altLang="en-US" sz="3200" b="1" dirty="0"/>
              <a:t>Levantarse</a:t>
            </a:r>
            <a:r>
              <a:rPr lang="es-ES" altLang="en-US" sz="3200" dirty="0"/>
              <a:t>: Ponte de pie rápidamente, utilizando el brazo/pie que no se usará para hacer el PTB;</a:t>
            </a:r>
          </a:p>
          <a:p>
            <a:pPr>
              <a:lnSpc>
                <a:spcPct val="90000"/>
              </a:lnSpc>
              <a:buClr>
                <a:schemeClr val="tx1"/>
              </a:buClr>
              <a:buFont typeface="Arial" charset="0"/>
              <a:buChar char="•"/>
              <a:defRPr/>
            </a:pPr>
            <a:r>
              <a:rPr lang="es-ES" altLang="en-US" sz="3200" dirty="0"/>
              <a:t>Levanta la otra pierna – mira hacia la línea del otro equipo – inclina el cuerpo por encima del balón para equilibrarte – preparado para….</a:t>
            </a:r>
          </a:p>
          <a:p>
            <a:pPr>
              <a:lnSpc>
                <a:spcPct val="90000"/>
              </a:lnSpc>
              <a:buClr>
                <a:schemeClr val="tx1"/>
              </a:buClr>
              <a:defRPr/>
            </a:pPr>
            <a:r>
              <a:rPr lang="es-ES" altLang="en-US" sz="3200" b="1" dirty="0"/>
              <a:t>Tocar</a:t>
            </a:r>
            <a:r>
              <a:rPr lang="es-ES" altLang="en-US" sz="3200" dirty="0"/>
              <a:t>: Posa el balón en el suelo delante del pie que vas a usar para talonear el balón al </a:t>
            </a:r>
            <a:r>
              <a:rPr lang="es-ES" altLang="en-US" sz="3200" dirty="0" err="1"/>
              <a:t>dummy</a:t>
            </a:r>
            <a:r>
              <a:rPr lang="es-ES" altLang="en-US" sz="3200" dirty="0"/>
              <a:t> </a:t>
            </a:r>
            <a:r>
              <a:rPr lang="es-ES" altLang="en-US" sz="3200" dirty="0" err="1"/>
              <a:t>half</a:t>
            </a:r>
            <a:r>
              <a:rPr lang="es-ES" altLang="en-US" sz="3200" dirty="0"/>
              <a:t> (9)</a:t>
            </a:r>
          </a:p>
          <a:p>
            <a:pPr>
              <a:lnSpc>
                <a:spcPct val="90000"/>
              </a:lnSpc>
              <a:buClr>
                <a:schemeClr val="tx1"/>
              </a:buClr>
              <a:defRPr/>
            </a:pPr>
            <a:r>
              <a:rPr lang="es-ES" altLang="en-US" sz="3200" b="1" dirty="0"/>
              <a:t>Recuerda</a:t>
            </a:r>
            <a:r>
              <a:rPr lang="es-ES" altLang="en-US" sz="3200" dirty="0"/>
              <a:t>: La </a:t>
            </a:r>
            <a:r>
              <a:rPr lang="es-ES" altLang="en-US" sz="3200" dirty="0" err="1"/>
              <a:t>rápidez</a:t>
            </a:r>
            <a:r>
              <a:rPr lang="es-ES" altLang="en-US" sz="3200" dirty="0"/>
              <a:t> y la eficacia son importantes. Da ventaja a tu equipo a través de un PTB rápido</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180412"/>
            <a:ext cx="12192000" cy="707886"/>
          </a:xfrm>
          <a:prstGeom prst="rect">
            <a:avLst/>
          </a:prstGeom>
          <a:noFill/>
          <a:ln>
            <a:noFill/>
          </a:ln>
        </p:spPr>
        <p:txBody>
          <a:bodyPr wrap="square" rtlCol="0" anchor="ctr" anchorCtr="1">
            <a:spAutoFit/>
          </a:bodyPr>
          <a:lstStyle/>
          <a:p>
            <a:r>
              <a:rPr lang="en-AU" sz="4000" b="1" dirty="0"/>
              <a:t>Play-the-Ball</a:t>
            </a:r>
            <a:endParaRPr lang="en-AU" sz="4000" dirty="0"/>
          </a:p>
        </p:txBody>
      </p:sp>
      <p:pic>
        <p:nvPicPr>
          <p:cNvPr id="9" name="Picture 8">
            <a:extLst>
              <a:ext uri="{FF2B5EF4-FFF2-40B4-BE49-F238E27FC236}">
                <a16:creationId xmlns:a16="http://schemas.microsoft.com/office/drawing/2014/main" id="{72D879BC-0011-4918-9E23-6D1388138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8866" y="2180989"/>
            <a:ext cx="2946656" cy="231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28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625152" y="1632407"/>
            <a:ext cx="7324530" cy="4746171"/>
          </a:xfrm>
          <a:prstGeom prst="rect">
            <a:avLst/>
          </a:prstGeom>
          <a:noFill/>
          <a:ln>
            <a:noFill/>
          </a:ln>
        </p:spPr>
        <p:txBody>
          <a:bodyPr wrap="square" rtlCol="0" anchor="ctr" anchorCtr="1">
            <a:spAutoFit/>
          </a:bodyPr>
          <a:lstStyle/>
          <a:p>
            <a:pPr marL="514350" indent="-514350">
              <a:lnSpc>
                <a:spcPct val="90000"/>
              </a:lnSpc>
              <a:buClr>
                <a:schemeClr val="tx1"/>
              </a:buClr>
              <a:buFont typeface="Wingdings" panose="05000000000000000000" pitchFamily="2" charset="2"/>
              <a:buChar char="§"/>
              <a:defRPr/>
            </a:pPr>
            <a:r>
              <a:rPr lang="es-ES" altLang="en-US" sz="2800" dirty="0"/>
              <a:t>Sujeta el balón con las manos equilibradas a cada lado</a:t>
            </a:r>
          </a:p>
          <a:p>
            <a:pPr marL="514350" indent="-514350">
              <a:lnSpc>
                <a:spcPct val="90000"/>
              </a:lnSpc>
              <a:buClr>
                <a:schemeClr val="tx1"/>
              </a:buClr>
              <a:buFont typeface="Wingdings" panose="05000000000000000000" pitchFamily="2" charset="2"/>
              <a:buChar char="§"/>
              <a:defRPr/>
            </a:pPr>
            <a:r>
              <a:rPr lang="es-ES" altLang="en-US" sz="2800" dirty="0"/>
              <a:t>Localiza el objetivo; luego fija la mirada en el balón</a:t>
            </a:r>
          </a:p>
          <a:p>
            <a:pPr marL="514350" indent="-514350">
              <a:lnSpc>
                <a:spcPct val="90000"/>
              </a:lnSpc>
              <a:buClr>
                <a:schemeClr val="tx1"/>
              </a:buClr>
              <a:buFont typeface="Wingdings" panose="05000000000000000000" pitchFamily="2" charset="2"/>
              <a:buChar char="§"/>
              <a:defRPr/>
            </a:pPr>
            <a:r>
              <a:rPr lang="es-ES" altLang="en-US" sz="2800" dirty="0"/>
              <a:t>Sujeta el balón por encima de la rodilla de la pierna que se va a usar para chutar a un ángulo de unos 45° del suelo</a:t>
            </a:r>
          </a:p>
          <a:p>
            <a:pPr marL="514350" indent="-514350">
              <a:lnSpc>
                <a:spcPct val="90000"/>
              </a:lnSpc>
              <a:buClr>
                <a:schemeClr val="tx1"/>
              </a:buClr>
              <a:buFont typeface="Wingdings" panose="05000000000000000000" pitchFamily="2" charset="2"/>
              <a:buChar char="§"/>
              <a:defRPr/>
            </a:pPr>
            <a:r>
              <a:rPr lang="es-ES" altLang="en-US" sz="2800" dirty="0"/>
              <a:t>Pisa con el pie de apoyo mientras guías el balón al suelo; patea el balón en el instante que toca al suelo</a:t>
            </a:r>
          </a:p>
          <a:p>
            <a:pPr marL="514350" indent="-514350">
              <a:lnSpc>
                <a:spcPct val="90000"/>
              </a:lnSpc>
              <a:buClr>
                <a:schemeClr val="tx1"/>
              </a:buClr>
              <a:buFont typeface="Wingdings" panose="05000000000000000000" pitchFamily="2" charset="2"/>
              <a:buChar char="§"/>
              <a:defRPr/>
            </a:pPr>
            <a:r>
              <a:rPr lang="es-ES" altLang="en-US" sz="2800" dirty="0"/>
              <a:t>Marca el movimiento al completo con la pierna de patear</a:t>
            </a:r>
            <a:endParaRPr lang="es-ES" sz="2800" dirty="0">
              <a:solidFill>
                <a:schemeClr val="accent5">
                  <a:lumMod val="7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2" name="TextBox 1">
            <a:extLst>
              <a:ext uri="{FF2B5EF4-FFF2-40B4-BE49-F238E27FC236}">
                <a16:creationId xmlns:a16="http://schemas.microsoft.com/office/drawing/2014/main" id="{88BA7223-8DFC-4573-BCDB-44EA27DD4F33}"/>
              </a:ext>
            </a:extLst>
          </p:cNvPr>
          <p:cNvSpPr txBox="1"/>
          <p:nvPr/>
        </p:nvSpPr>
        <p:spPr>
          <a:xfrm>
            <a:off x="0" y="413737"/>
            <a:ext cx="12191999" cy="707886"/>
          </a:xfrm>
          <a:prstGeom prst="rect">
            <a:avLst/>
          </a:prstGeom>
          <a:noFill/>
          <a:ln>
            <a:noFill/>
          </a:ln>
        </p:spPr>
        <p:txBody>
          <a:bodyPr wrap="square" rtlCol="0" anchor="ctr" anchorCtr="1">
            <a:spAutoFit/>
          </a:bodyPr>
          <a:lstStyle/>
          <a:p>
            <a:r>
              <a:rPr lang="es-ES" sz="4000" b="1" dirty="0"/>
              <a:t>Patada de </a:t>
            </a:r>
            <a:r>
              <a:rPr lang="es-ES" sz="4000" b="1" dirty="0" err="1"/>
              <a:t>Drop</a:t>
            </a:r>
            <a:endParaRPr lang="es-ES" sz="4000" dirty="0"/>
          </a:p>
        </p:txBody>
      </p:sp>
      <p:pic>
        <p:nvPicPr>
          <p:cNvPr id="9" name="Picture 15">
            <a:extLst>
              <a:ext uri="{FF2B5EF4-FFF2-40B4-BE49-F238E27FC236}">
                <a16:creationId xmlns:a16="http://schemas.microsoft.com/office/drawing/2014/main" id="{15705D57-6811-47EA-B320-3233015EA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786" y="1609075"/>
            <a:ext cx="3246327" cy="169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8DD86D1B-44A2-4A38-8945-06F19537C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651" y="3429000"/>
            <a:ext cx="3660463" cy="253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61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8465E5A-AB87-4B07-82B9-041EDDDBEDD6}"/>
              </a:ext>
            </a:extLst>
          </p:cNvPr>
          <p:cNvSpPr txBox="1"/>
          <p:nvPr/>
        </p:nvSpPr>
        <p:spPr>
          <a:xfrm>
            <a:off x="508946" y="1166117"/>
            <a:ext cx="6190434" cy="5016758"/>
          </a:xfrm>
          <a:prstGeom prst="rect">
            <a:avLst/>
          </a:prstGeom>
          <a:noFill/>
          <a:ln>
            <a:noFill/>
          </a:ln>
        </p:spPr>
        <p:txBody>
          <a:bodyPr wrap="square" rtlCol="0" anchor="ctr" anchorCtr="1">
            <a:spAutoFit/>
          </a:bodyPr>
          <a:lstStyle/>
          <a:p>
            <a:pPr marL="457200" indent="-457200">
              <a:buClr>
                <a:schemeClr val="tx1"/>
              </a:buClr>
              <a:buFont typeface="Wingdings" panose="05000000000000000000" pitchFamily="2" charset="2"/>
              <a:buChar char="§"/>
              <a:defRPr/>
            </a:pPr>
            <a:r>
              <a:rPr lang="es-ES" altLang="en-US" sz="3200" dirty="0"/>
              <a:t>Fija los ojos en el balón</a:t>
            </a:r>
          </a:p>
          <a:p>
            <a:pPr marL="457200" indent="-457200">
              <a:buClr>
                <a:schemeClr val="tx1"/>
              </a:buClr>
              <a:buFont typeface="Wingdings" panose="05000000000000000000" pitchFamily="2" charset="2"/>
              <a:buChar char="§"/>
              <a:defRPr/>
            </a:pPr>
            <a:r>
              <a:rPr lang="es-ES" altLang="en-US" sz="3200" dirty="0"/>
              <a:t>Extiende los brazos hacia fuera y arriba, con los dedos extendidos</a:t>
            </a:r>
          </a:p>
          <a:p>
            <a:pPr marL="457200" indent="-457200">
              <a:buClr>
                <a:schemeClr val="tx1"/>
              </a:buClr>
              <a:buFont typeface="Wingdings" panose="05000000000000000000" pitchFamily="2" charset="2"/>
              <a:buChar char="§"/>
              <a:defRPr/>
            </a:pPr>
            <a:r>
              <a:rPr lang="es-ES" altLang="en-US" sz="3200" dirty="0"/>
              <a:t>Coge el balón en la “cuna” formada por los brazos y el pecho</a:t>
            </a:r>
          </a:p>
          <a:p>
            <a:pPr marL="457200" indent="-457200">
              <a:buClr>
                <a:schemeClr val="tx1"/>
              </a:buClr>
              <a:buFont typeface="Wingdings" panose="05000000000000000000" pitchFamily="2" charset="2"/>
              <a:buChar char="§"/>
              <a:defRPr/>
            </a:pPr>
            <a:r>
              <a:rPr lang="es-ES" altLang="en-US" sz="3200" dirty="0"/>
              <a:t>Codos pegados al cuerpo, rodillas flexionadas</a:t>
            </a:r>
          </a:p>
          <a:p>
            <a:pPr marL="457200" indent="-457200">
              <a:buClr>
                <a:schemeClr val="tx1"/>
              </a:buClr>
              <a:buFont typeface="Wingdings" panose="05000000000000000000" pitchFamily="2" charset="2"/>
              <a:buChar char="§"/>
              <a:defRPr/>
            </a:pPr>
            <a:r>
              <a:rPr lang="es-ES" altLang="en-US" sz="3200" dirty="0"/>
              <a:t>Gira hacia un lado, presentando el lateral al rival</a:t>
            </a:r>
          </a:p>
        </p:txBody>
      </p:sp>
      <p:sp>
        <p:nvSpPr>
          <p:cNvPr id="2" name="TextBox 1">
            <a:extLst>
              <a:ext uri="{FF2B5EF4-FFF2-40B4-BE49-F238E27FC236}">
                <a16:creationId xmlns:a16="http://schemas.microsoft.com/office/drawing/2014/main" id="{88BA7223-8DFC-4573-BCDB-44EA27DD4F33}"/>
              </a:ext>
            </a:extLst>
          </p:cNvPr>
          <p:cNvSpPr txBox="1"/>
          <p:nvPr/>
        </p:nvSpPr>
        <p:spPr>
          <a:xfrm>
            <a:off x="0" y="413737"/>
            <a:ext cx="12192000" cy="707886"/>
          </a:xfrm>
          <a:prstGeom prst="rect">
            <a:avLst/>
          </a:prstGeom>
          <a:noFill/>
          <a:ln>
            <a:noFill/>
          </a:ln>
        </p:spPr>
        <p:txBody>
          <a:bodyPr wrap="square" rtlCol="0" anchor="ctr" anchorCtr="1">
            <a:spAutoFit/>
          </a:bodyPr>
          <a:lstStyle/>
          <a:p>
            <a:r>
              <a:rPr lang="es-ES" sz="4000" b="1" dirty="0"/>
              <a:t>Recibir una Patada Alta</a:t>
            </a:r>
            <a:endParaRPr lang="es-ES" sz="4000" dirty="0"/>
          </a:p>
        </p:txBody>
      </p:sp>
      <p:pic>
        <p:nvPicPr>
          <p:cNvPr id="9" name="Picture 10">
            <a:extLst>
              <a:ext uri="{FF2B5EF4-FFF2-40B4-BE49-F238E27FC236}">
                <a16:creationId xmlns:a16="http://schemas.microsoft.com/office/drawing/2014/main" id="{CB29F0F0-C21B-4673-A515-AB989FEA2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3879" y="1458214"/>
            <a:ext cx="4829175" cy="2374900"/>
          </a:xfrm>
          <a:prstGeom prst="rect">
            <a:avLst/>
          </a:prstGeom>
          <a:noFill/>
        </p:spPr>
      </p:pic>
      <p:pic>
        <p:nvPicPr>
          <p:cNvPr id="10" name="Picture 12">
            <a:extLst>
              <a:ext uri="{FF2B5EF4-FFF2-40B4-BE49-F238E27FC236}">
                <a16:creationId xmlns:a16="http://schemas.microsoft.com/office/drawing/2014/main" id="{1403DD9B-7063-4927-80A5-6C8A409A0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17339" y="3833114"/>
            <a:ext cx="3176588" cy="2343150"/>
          </a:xfrm>
          <a:prstGeom prst="rect">
            <a:avLst/>
          </a:prstGeom>
          <a:noFill/>
        </p:spPr>
      </p:pic>
    </p:spTree>
    <p:extLst>
      <p:ext uri="{BB962C8B-B14F-4D97-AF65-F5344CB8AC3E}">
        <p14:creationId xmlns:p14="http://schemas.microsoft.com/office/powerpoint/2010/main" val="198525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0FEAC5DD5444AB26C3EDA2009E55D" ma:contentTypeVersion="12" ma:contentTypeDescription="Create a new document." ma:contentTypeScope="" ma:versionID="35fe13c1215cb5bf467505c13282e919">
  <xsd:schema xmlns:xsd="http://www.w3.org/2001/XMLSchema" xmlns:xs="http://www.w3.org/2001/XMLSchema" xmlns:p="http://schemas.microsoft.com/office/2006/metadata/properties" xmlns:ns2="fece2a3d-6a64-4b71-903d-9d99ef0260ae" xmlns:ns3="e1234e6c-e0d8-4c1b-ad6b-fad0d95febf9" targetNamespace="http://schemas.microsoft.com/office/2006/metadata/properties" ma:root="true" ma:fieldsID="f470ae10ae682d1accfb031c905cb073" ns2:_="" ns3:_="">
    <xsd:import namespace="fece2a3d-6a64-4b71-903d-9d99ef0260ae"/>
    <xsd:import namespace="e1234e6c-e0d8-4c1b-ad6b-fad0d95feb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e2a3d-6a64-4b71-903d-9d99ef026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234e6c-e0d8-4c1b-ad6b-fad0d95feb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A39162-9C0F-4BD3-830B-5ED7FA6F2F62}"/>
</file>

<file path=customXml/itemProps2.xml><?xml version="1.0" encoding="utf-8"?>
<ds:datastoreItem xmlns:ds="http://schemas.openxmlformats.org/officeDocument/2006/customXml" ds:itemID="{2B8AD0E8-46D7-45FB-BFF0-5A7FA9DA741C}"/>
</file>

<file path=customXml/itemProps3.xml><?xml version="1.0" encoding="utf-8"?>
<ds:datastoreItem xmlns:ds="http://schemas.openxmlformats.org/officeDocument/2006/customXml" ds:itemID="{04E77D7C-012F-48CA-83EC-D6FDC50610E0}"/>
</file>

<file path=docProps/app.xml><?xml version="1.0" encoding="utf-8"?>
<Properties xmlns="http://schemas.openxmlformats.org/officeDocument/2006/extended-properties" xmlns:vt="http://schemas.openxmlformats.org/officeDocument/2006/docPropsVTypes">
  <Template/>
  <TotalTime>8</TotalTime>
  <Words>12654</Words>
  <Application>Microsoft Office PowerPoint</Application>
  <PresentationFormat>Widescreen</PresentationFormat>
  <Paragraphs>1224</Paragraphs>
  <Slides>130</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130</vt:i4>
      </vt:variant>
    </vt:vector>
  </HeadingPairs>
  <TitlesOfParts>
    <vt:vector size="140" baseType="lpstr">
      <vt:lpstr>Arial</vt:lpstr>
      <vt:lpstr>Baskerville Old Face</vt:lpstr>
      <vt:lpstr>Calibri</vt:lpstr>
      <vt:lpstr>Calibri Light</vt:lpstr>
      <vt:lpstr>Symbol</vt:lpstr>
      <vt:lpstr>Times New Roman</vt:lpstr>
      <vt:lpstr>Wingdings</vt:lpstr>
      <vt:lpstr>Wingdings 3</vt:lpstr>
      <vt:lpstr>Zurich LtCn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Habilidades Mentales Básicas para el Rugby League</vt:lpstr>
      <vt:lpstr>Habilidades Mentales Básicas para el Rugby League</vt:lpstr>
      <vt:lpstr>Habilidades Mentales Básicas para el Rugby League</vt:lpstr>
      <vt:lpstr>Habilidades Mentales Básicas para el Rugby League</vt:lpstr>
      <vt:lpstr>Habilidades Mentales Básicas para el Rugby League</vt:lpstr>
      <vt:lpstr>Habilidades Mentales Básicas para el Rugby League</vt:lpstr>
      <vt:lpstr>Habilidades Mentales Básicas para el Rugby League</vt:lpstr>
      <vt:lpstr>Habilidades Mentales Básicas para el Rugby League</vt:lpstr>
      <vt:lpstr>PowerPoint Presentation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Planificación y Evaluación</vt:lpstr>
      <vt:lpstr>Entrenador de Nivel 1 de IRL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Organización y Estructura del Equipo</vt:lpstr>
      <vt:lpstr>Organización y Estructura del Equipo</vt:lpstr>
      <vt:lpstr>Organización y Estructura del Equipo</vt:lpstr>
      <vt:lpstr>PowerPoint Presentation</vt:lpstr>
      <vt:lpstr>Organización y Estructura del Equipo</vt:lpstr>
      <vt:lpstr>Organización y Estructura del Equipo</vt:lpstr>
      <vt:lpstr>PowerPoint Presentation</vt:lpstr>
      <vt:lpstr>PowerPoint Presentation</vt:lpstr>
      <vt:lpstr>PowerPoint Presentation</vt:lpstr>
      <vt:lpstr>Organización y Estructura del Equipo</vt:lpstr>
      <vt:lpstr>Organización y Estructura del Equipo</vt:lpstr>
      <vt:lpstr>Organización y Estructura del Equipo</vt:lpstr>
      <vt:lpstr>Organización y Estructura del Equipo</vt:lpstr>
      <vt:lpstr>Team Organisation and Structure</vt:lpstr>
      <vt:lpstr>PowerPoint Presentation</vt:lpstr>
      <vt:lpstr>Organización y Estructura del Equipo</vt:lpstr>
      <vt:lpstr>Organización y Estructura del Equipo</vt:lpstr>
      <vt:lpstr>Modulo 8: Buen Estado Físico para el Rugby League </vt:lpstr>
      <vt:lpstr>Componentes del estado físico de Rugby League </vt:lpstr>
      <vt:lpstr>Componentes del estado físico de Rugby League </vt:lpstr>
      <vt:lpstr>Componentes del estado físico de Rugby League </vt:lpstr>
      <vt:lpstr>Componentes del estado físico de Rugby League</vt:lpstr>
      <vt:lpstr>Componentes del estado físico de Rugby League </vt:lpstr>
      <vt:lpstr>Componentes del estado físico de Rugby League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Butler</dc:creator>
  <cp:lastModifiedBy>David Butler</cp:lastModifiedBy>
  <cp:revision>1</cp:revision>
  <dcterms:created xsi:type="dcterms:W3CDTF">2021-04-12T13:25:52Z</dcterms:created>
  <dcterms:modified xsi:type="dcterms:W3CDTF">2021-04-12T13:34:41Z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0x010100DBA0FEAC5DD5444AB26C3EDA2009E55D</vt:lpwstr>
  </property>
</Properties>
</file>