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5"/>
  </p:notesMasterIdLst>
  <p:handoutMasterIdLst>
    <p:handoutMasterId r:id="rId136"/>
  </p:handoutMasterIdLst>
  <p:sldIdLst>
    <p:sldId id="263" r:id="rId5"/>
    <p:sldId id="264" r:id="rId6"/>
    <p:sldId id="265" r:id="rId7"/>
    <p:sldId id="273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8" r:id="rId24"/>
    <p:sldId id="275" r:id="rId25"/>
    <p:sldId id="289" r:id="rId26"/>
    <p:sldId id="290" r:id="rId27"/>
    <p:sldId id="291" r:id="rId28"/>
    <p:sldId id="292" r:id="rId29"/>
    <p:sldId id="293" r:id="rId30"/>
    <p:sldId id="294" r:id="rId31"/>
    <p:sldId id="283" r:id="rId32"/>
    <p:sldId id="284" r:id="rId33"/>
    <p:sldId id="285" r:id="rId34"/>
    <p:sldId id="286" r:id="rId35"/>
    <p:sldId id="287" r:id="rId36"/>
    <p:sldId id="295" r:id="rId37"/>
    <p:sldId id="296" r:id="rId38"/>
    <p:sldId id="297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  <p:sldId id="336" r:id="rId64"/>
    <p:sldId id="337" r:id="rId65"/>
    <p:sldId id="338" r:id="rId66"/>
    <p:sldId id="339" r:id="rId67"/>
    <p:sldId id="340" r:id="rId68"/>
    <p:sldId id="257" r:id="rId69"/>
    <p:sldId id="258" r:id="rId70"/>
    <p:sldId id="259" r:id="rId71"/>
    <p:sldId id="260" r:id="rId72"/>
    <p:sldId id="261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  <p:sldId id="368" r:id="rId101"/>
    <p:sldId id="369" r:id="rId102"/>
    <p:sldId id="370" r:id="rId103"/>
    <p:sldId id="371" r:id="rId104"/>
    <p:sldId id="372" r:id="rId105"/>
    <p:sldId id="373" r:id="rId106"/>
    <p:sldId id="374" r:id="rId107"/>
    <p:sldId id="375" r:id="rId108"/>
    <p:sldId id="376" r:id="rId109"/>
    <p:sldId id="377" r:id="rId110"/>
    <p:sldId id="378" r:id="rId111"/>
    <p:sldId id="379" r:id="rId112"/>
    <p:sldId id="380" r:id="rId113"/>
    <p:sldId id="30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01" r:id="rId125"/>
    <p:sldId id="391" r:id="rId126"/>
    <p:sldId id="392" r:id="rId127"/>
    <p:sldId id="393" r:id="rId128"/>
    <p:sldId id="394" r:id="rId129"/>
    <p:sldId id="395" r:id="rId130"/>
    <p:sldId id="396" r:id="rId131"/>
    <p:sldId id="397" r:id="rId132"/>
    <p:sldId id="398" r:id="rId133"/>
    <p:sldId id="399" r:id="rId134"/>
  </p:sldIdLst>
  <p:sldSz cx="12192000" cy="6858000"/>
  <p:notesSz cx="6858000" cy="9144000"/>
  <p:custDataLst>
    <p:tags r:id="rId1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D62FB-674B-4C61-A514-186275BEAAD4}" v="41" dt="2020-02-22T17:32:11.8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presProps" Target="presProps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viewProps" Target="viewProp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notesMaster" Target="notesMasters/notes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Kazandjian" userId="5650f8ee-ff3e-4a28-bf07-c6ebb18d5af6" providerId="ADAL" clId="{B90D62FB-674B-4C61-A514-186275BEAAD4}"/>
    <pc:docChg chg="modSld">
      <pc:chgData name="Danny Kazandjian" userId="5650f8ee-ff3e-4a28-bf07-c6ebb18d5af6" providerId="ADAL" clId="{B90D62FB-674B-4C61-A514-186275BEAAD4}" dt="2020-02-22T17:31:55.783" v="10" actId="20577"/>
      <pc:docMkLst>
        <pc:docMk/>
      </pc:docMkLst>
      <pc:sldChg chg="modSp">
        <pc:chgData name="Danny Kazandjian" userId="5650f8ee-ff3e-4a28-bf07-c6ebb18d5af6" providerId="ADAL" clId="{B90D62FB-674B-4C61-A514-186275BEAAD4}" dt="2020-02-22T17:30:21.943" v="9"/>
        <pc:sldMkLst>
          <pc:docMk/>
          <pc:sldMk cId="2535459350" sldId="263"/>
        </pc:sldMkLst>
        <pc:spChg chg="mod">
          <ac:chgData name="Danny Kazandjian" userId="5650f8ee-ff3e-4a28-bf07-c6ebb18d5af6" providerId="ADAL" clId="{B90D62FB-674B-4C61-A514-186275BEAAD4}" dt="2020-02-22T17:28:22.773" v="4" actId="1076"/>
          <ac:spMkLst>
            <pc:docMk/>
            <pc:sldMk cId="2535459350" sldId="263"/>
            <ac:spMk id="3" creationId="{66DB88C5-EE29-4633-BF70-2CD8BEBBFEF4}"/>
          </ac:spMkLst>
        </pc:spChg>
        <pc:spChg chg="mod">
          <ac:chgData name="Danny Kazandjian" userId="5650f8ee-ff3e-4a28-bf07-c6ebb18d5af6" providerId="ADAL" clId="{B90D62FB-674B-4C61-A514-186275BEAAD4}" dt="2020-02-22T17:30:21.943" v="9"/>
          <ac:spMkLst>
            <pc:docMk/>
            <pc:sldMk cId="2535459350" sldId="263"/>
            <ac:spMk id="4" creationId="{AE57C479-5020-437D-87DC-181BCAA6A9FE}"/>
          </ac:spMkLst>
        </pc:spChg>
        <pc:spChg chg="mod">
          <ac:chgData name="Danny Kazandjian" userId="5650f8ee-ff3e-4a28-bf07-c6ebb18d5af6" providerId="ADAL" clId="{B90D62FB-674B-4C61-A514-186275BEAAD4}" dt="2020-02-22T17:28:03.209" v="2"/>
          <ac:spMkLst>
            <pc:docMk/>
            <pc:sldMk cId="2535459350" sldId="263"/>
            <ac:spMk id="17" creationId="{C8465E5A-AB87-4B07-82B9-041EDDDBEDD6}"/>
          </ac:spMkLst>
        </pc:spChg>
      </pc:sldChg>
      <pc:sldChg chg="modSp">
        <pc:chgData name="Danny Kazandjian" userId="5650f8ee-ff3e-4a28-bf07-c6ebb18d5af6" providerId="ADAL" clId="{B90D62FB-674B-4C61-A514-186275BEAAD4}" dt="2020-02-22T17:31:55.783" v="10" actId="20577"/>
        <pc:sldMkLst>
          <pc:docMk/>
          <pc:sldMk cId="328592200" sldId="264"/>
        </pc:sldMkLst>
        <pc:spChg chg="mod">
          <ac:chgData name="Danny Kazandjian" userId="5650f8ee-ff3e-4a28-bf07-c6ebb18d5af6" providerId="ADAL" clId="{B90D62FB-674B-4C61-A514-186275BEAAD4}" dt="2020-02-22T17:31:55.783" v="10" actId="20577"/>
          <ac:spMkLst>
            <pc:docMk/>
            <pc:sldMk cId="328592200" sldId="264"/>
            <ac:spMk id="3" creationId="{7275E0E8-B3EE-4955-9BF3-9A2BC28FF51C}"/>
          </ac:spMkLst>
        </pc:spChg>
        <pc:spChg chg="mod">
          <ac:chgData name="Danny Kazandjian" userId="5650f8ee-ff3e-4a28-bf07-c6ebb18d5af6" providerId="ADAL" clId="{B90D62FB-674B-4C61-A514-186275BEAAD4}" dt="2020-02-22T17:29:00.903" v="6" actId="20577"/>
          <ac:spMkLst>
            <pc:docMk/>
            <pc:sldMk cId="328592200" sldId="264"/>
            <ac:spMk id="4" creationId="{711EC4BA-DA27-476E-BA72-7F26DBD7F49C}"/>
          </ac:spMkLst>
        </pc:spChg>
      </pc:sldChg>
    </pc:docChg>
  </pc:docChgLst>
  <pc:docChgLst>
    <pc:chgData name="Danny Kazandjian" userId="5650f8ee-ff3e-4a28-bf07-c6ebb18d5af6" providerId="ADAL" clId="{40708CCE-7E92-415B-950A-86EADE511953}"/>
    <pc:docChg chg="custSel addSld delSld modSld">
      <pc:chgData name="Danny Kazandjian" userId="5650f8ee-ff3e-4a28-bf07-c6ebb18d5af6" providerId="ADAL" clId="{40708CCE-7E92-415B-950A-86EADE511953}" dt="2020-02-20T14:11:52.028" v="75" actId="1076"/>
      <pc:docMkLst>
        <pc:docMk/>
      </pc:docMkLst>
      <pc:sldChg chg="addSp modSp">
        <pc:chgData name="Danny Kazandjian" userId="5650f8ee-ff3e-4a28-bf07-c6ebb18d5af6" providerId="ADAL" clId="{40708CCE-7E92-415B-950A-86EADE511953}" dt="2020-02-20T14:01:14.536" v="18" actId="1076"/>
        <pc:sldMkLst>
          <pc:docMk/>
          <pc:sldMk cId="2535459350" sldId="263"/>
        </pc:sldMkLst>
        <pc:spChg chg="mod">
          <ac:chgData name="Danny Kazandjian" userId="5650f8ee-ff3e-4a28-bf07-c6ebb18d5af6" providerId="ADAL" clId="{40708CCE-7E92-415B-950A-86EADE511953}" dt="2020-02-20T14:01:14.536" v="18" actId="1076"/>
          <ac:spMkLst>
            <pc:docMk/>
            <pc:sldMk cId="2535459350" sldId="263"/>
            <ac:spMk id="3" creationId="{66DB88C5-EE29-4633-BF70-2CD8BEBBFEF4}"/>
          </ac:spMkLst>
        </pc:spChg>
        <pc:spChg chg="mod">
          <ac:chgData name="Danny Kazandjian" userId="5650f8ee-ff3e-4a28-bf07-c6ebb18d5af6" providerId="ADAL" clId="{40708CCE-7E92-415B-950A-86EADE511953}" dt="2020-02-20T13:59:49.884" v="14" actId="20577"/>
          <ac:spMkLst>
            <pc:docMk/>
            <pc:sldMk cId="2535459350" sldId="263"/>
            <ac:spMk id="4" creationId="{AE57C479-5020-437D-87DC-181BCAA6A9FE}"/>
          </ac:spMkLst>
        </pc:spChg>
        <pc:spChg chg="mod">
          <ac:chgData name="Danny Kazandjian" userId="5650f8ee-ff3e-4a28-bf07-c6ebb18d5af6" providerId="ADAL" clId="{40708CCE-7E92-415B-950A-86EADE511953}" dt="2020-02-20T13:59:34.088" v="0" actId="6549"/>
          <ac:spMkLst>
            <pc:docMk/>
            <pc:sldMk cId="2535459350" sldId="263"/>
            <ac:spMk id="17" creationId="{C8465E5A-AB87-4B07-82B9-041EDDDBEDD6}"/>
          </ac:spMkLst>
        </pc:spChg>
        <pc:picChg chg="add mod">
          <ac:chgData name="Danny Kazandjian" userId="5650f8ee-ff3e-4a28-bf07-c6ebb18d5af6" providerId="ADAL" clId="{40708CCE-7E92-415B-950A-86EADE511953}" dt="2020-02-20T13:59:45.966" v="5" actId="1076"/>
          <ac:picMkLst>
            <pc:docMk/>
            <pc:sldMk cId="2535459350" sldId="263"/>
            <ac:picMk id="5" creationId="{D40B1032-FC29-442F-809A-52A341D26140}"/>
          </ac:picMkLst>
        </pc:picChg>
      </pc:sldChg>
      <pc:sldChg chg="addSp delSp modSp">
        <pc:chgData name="Danny Kazandjian" userId="5650f8ee-ff3e-4a28-bf07-c6ebb18d5af6" providerId="ADAL" clId="{40708CCE-7E92-415B-950A-86EADE511953}" dt="2020-02-20T14:01:03.640" v="17" actId="1076"/>
        <pc:sldMkLst>
          <pc:docMk/>
          <pc:sldMk cId="0" sldId="277"/>
        </pc:sldMkLst>
        <pc:spChg chg="mod">
          <ac:chgData name="Danny Kazandjian" userId="5650f8ee-ff3e-4a28-bf07-c6ebb18d5af6" providerId="ADAL" clId="{40708CCE-7E92-415B-950A-86EADE511953}" dt="2020-02-20T14:01:03.640" v="17" actId="1076"/>
          <ac:spMkLst>
            <pc:docMk/>
            <pc:sldMk cId="0" sldId="277"/>
            <ac:spMk id="4099" creationId="{B0A373A1-70C9-4DE7-A7FC-98CFAD3C26EC}"/>
          </ac:spMkLst>
        </pc:spChg>
        <pc:picChg chg="del">
          <ac:chgData name="Danny Kazandjian" userId="5650f8ee-ff3e-4a28-bf07-c6ebb18d5af6" providerId="ADAL" clId="{40708CCE-7E92-415B-950A-86EADE511953}" dt="2020-02-20T14:00:55.353" v="15" actId="478"/>
          <ac:picMkLst>
            <pc:docMk/>
            <pc:sldMk cId="0" sldId="277"/>
            <ac:picMk id="3" creationId="{6FDD4962-D885-44EC-90FC-6F2E5FBABBE3}"/>
          </ac:picMkLst>
        </pc:picChg>
        <pc:picChg chg="add">
          <ac:chgData name="Danny Kazandjian" userId="5650f8ee-ff3e-4a28-bf07-c6ebb18d5af6" providerId="ADAL" clId="{40708CCE-7E92-415B-950A-86EADE511953}" dt="2020-02-20T14:00:55.806" v="16"/>
          <ac:picMkLst>
            <pc:docMk/>
            <pc:sldMk cId="0" sldId="277"/>
            <ac:picMk id="6" creationId="{A20DED26-7365-47CF-9451-3C47BD14F095}"/>
          </ac:picMkLst>
        </pc:picChg>
      </pc:sldChg>
      <pc:sldChg chg="addSp modSp">
        <pc:chgData name="Danny Kazandjian" userId="5650f8ee-ff3e-4a28-bf07-c6ebb18d5af6" providerId="ADAL" clId="{40708CCE-7E92-415B-950A-86EADE511953}" dt="2020-02-20T14:02:19.855" v="25" actId="20577"/>
        <pc:sldMkLst>
          <pc:docMk/>
          <pc:sldMk cId="3190122530" sldId="297"/>
        </pc:sldMkLst>
        <pc:spChg chg="mod">
          <ac:chgData name="Danny Kazandjian" userId="5650f8ee-ff3e-4a28-bf07-c6ebb18d5af6" providerId="ADAL" clId="{40708CCE-7E92-415B-950A-86EADE511953}" dt="2020-02-20T14:02:03.707" v="20" actId="1076"/>
          <ac:spMkLst>
            <pc:docMk/>
            <pc:sldMk cId="3190122530" sldId="297"/>
            <ac:spMk id="2" creationId="{88BA7223-8DFC-4573-BCDB-44EA27DD4F33}"/>
          </ac:spMkLst>
        </pc:spChg>
        <pc:spChg chg="mod">
          <ac:chgData name="Danny Kazandjian" userId="5650f8ee-ff3e-4a28-bf07-c6ebb18d5af6" providerId="ADAL" clId="{40708CCE-7E92-415B-950A-86EADE511953}" dt="2020-02-20T14:02:19.855" v="25" actId="20577"/>
          <ac:spMkLst>
            <pc:docMk/>
            <pc:sldMk cId="3190122530" sldId="297"/>
            <ac:spMk id="9" creationId="{FDAC778A-7119-4BCD-AC77-AE5192D20936}"/>
          </ac:spMkLst>
        </pc:spChg>
        <pc:spChg chg="mod">
          <ac:chgData name="Danny Kazandjian" userId="5650f8ee-ff3e-4a28-bf07-c6ebb18d5af6" providerId="ADAL" clId="{40708CCE-7E92-415B-950A-86EADE511953}" dt="2020-02-20T14:02:11.020" v="22" actId="6549"/>
          <ac:spMkLst>
            <pc:docMk/>
            <pc:sldMk cId="3190122530" sldId="297"/>
            <ac:spMk id="17" creationId="{C8465E5A-AB87-4B07-82B9-041EDDDBEDD6}"/>
          </ac:spMkLst>
        </pc:spChg>
        <pc:picChg chg="add mod">
          <ac:chgData name="Danny Kazandjian" userId="5650f8ee-ff3e-4a28-bf07-c6ebb18d5af6" providerId="ADAL" clId="{40708CCE-7E92-415B-950A-86EADE511953}" dt="2020-02-20T14:02:09.181" v="21" actId="1076"/>
          <ac:picMkLst>
            <pc:docMk/>
            <pc:sldMk cId="3190122530" sldId="297"/>
            <ac:picMk id="5" creationId="{63D9A8F0-B56E-46FB-872D-F3497E93F8D5}"/>
          </ac:picMkLst>
        </pc:picChg>
      </pc:sldChg>
      <pc:sldChg chg="addSp modSp">
        <pc:chgData name="Danny Kazandjian" userId="5650f8ee-ff3e-4a28-bf07-c6ebb18d5af6" providerId="ADAL" clId="{40708CCE-7E92-415B-950A-86EADE511953}" dt="2020-02-20T14:05:12.792" v="39" actId="6549"/>
        <pc:sldMkLst>
          <pc:docMk/>
          <pc:sldMk cId="4060073445" sldId="320"/>
        </pc:sldMkLst>
        <pc:spChg chg="mod">
          <ac:chgData name="Danny Kazandjian" userId="5650f8ee-ff3e-4a28-bf07-c6ebb18d5af6" providerId="ADAL" clId="{40708CCE-7E92-415B-950A-86EADE511953}" dt="2020-02-20T14:04:57.566" v="36" actId="1076"/>
          <ac:spMkLst>
            <pc:docMk/>
            <pc:sldMk cId="4060073445" sldId="320"/>
            <ac:spMk id="2" creationId="{88BA7223-8DFC-4573-BCDB-44EA27DD4F33}"/>
          </ac:spMkLst>
        </pc:spChg>
        <pc:spChg chg="mod">
          <ac:chgData name="Danny Kazandjian" userId="5650f8ee-ff3e-4a28-bf07-c6ebb18d5af6" providerId="ADAL" clId="{40708CCE-7E92-415B-950A-86EADE511953}" dt="2020-02-20T14:04:25.287" v="34" actId="207"/>
          <ac:spMkLst>
            <pc:docMk/>
            <pc:sldMk cId="4060073445" sldId="320"/>
            <ac:spMk id="3" creationId="{C5F2319D-3C5E-44AE-9655-F98722EE07C4}"/>
          </ac:spMkLst>
        </pc:spChg>
        <pc:spChg chg="mod">
          <ac:chgData name="Danny Kazandjian" userId="5650f8ee-ff3e-4a28-bf07-c6ebb18d5af6" providerId="ADAL" clId="{40708CCE-7E92-415B-950A-86EADE511953}" dt="2020-02-20T14:05:12.792" v="39" actId="6549"/>
          <ac:spMkLst>
            <pc:docMk/>
            <pc:sldMk cId="4060073445" sldId="320"/>
            <ac:spMk id="17" creationId="{C8465E5A-AB87-4B07-82B9-041EDDDBEDD6}"/>
          </ac:spMkLst>
        </pc:spChg>
        <pc:picChg chg="add mod">
          <ac:chgData name="Danny Kazandjian" userId="5650f8ee-ff3e-4a28-bf07-c6ebb18d5af6" providerId="ADAL" clId="{40708CCE-7E92-415B-950A-86EADE511953}" dt="2020-02-20T14:05:06.710" v="37" actId="1076"/>
          <ac:picMkLst>
            <pc:docMk/>
            <pc:sldMk cId="4060073445" sldId="320"/>
            <ac:picMk id="5" creationId="{02802966-BA29-4949-A503-44F4D6F8381F}"/>
          </ac:picMkLst>
        </pc:picChg>
      </pc:sldChg>
      <pc:sldChg chg="addSp modSp">
        <pc:chgData name="Danny Kazandjian" userId="5650f8ee-ff3e-4a28-bf07-c6ebb18d5af6" providerId="ADAL" clId="{40708CCE-7E92-415B-950A-86EADE511953}" dt="2020-02-20T14:07:01.289" v="52" actId="6549"/>
        <pc:sldMkLst>
          <pc:docMk/>
          <pc:sldMk cId="0" sldId="340"/>
        </pc:sldMkLst>
        <pc:spChg chg="mod">
          <ac:chgData name="Danny Kazandjian" userId="5650f8ee-ff3e-4a28-bf07-c6ebb18d5af6" providerId="ADAL" clId="{40708CCE-7E92-415B-950A-86EADE511953}" dt="2020-02-20T14:07:01.289" v="52" actId="6549"/>
          <ac:spMkLst>
            <pc:docMk/>
            <pc:sldMk cId="0" sldId="340"/>
            <ac:spMk id="3074" creationId="{B17462B8-7FFA-4105-B7A2-4A1F74306C52}"/>
          </ac:spMkLst>
        </pc:spChg>
        <pc:spChg chg="mod">
          <ac:chgData name="Danny Kazandjian" userId="5650f8ee-ff3e-4a28-bf07-c6ebb18d5af6" providerId="ADAL" clId="{40708CCE-7E92-415B-950A-86EADE511953}" dt="2020-02-20T14:06:53.400" v="50" actId="1076"/>
          <ac:spMkLst>
            <pc:docMk/>
            <pc:sldMk cId="0" sldId="340"/>
            <ac:spMk id="7171" creationId="{37B73039-B760-4187-A28C-42BE5DB3A97F}"/>
          </ac:spMkLst>
        </pc:spChg>
        <pc:spChg chg="mod">
          <ac:chgData name="Danny Kazandjian" userId="5650f8ee-ff3e-4a28-bf07-c6ebb18d5af6" providerId="ADAL" clId="{40708CCE-7E92-415B-950A-86EADE511953}" dt="2020-02-20T14:06:03.577" v="43" actId="20577"/>
          <ac:spMkLst>
            <pc:docMk/>
            <pc:sldMk cId="0" sldId="340"/>
            <ac:spMk id="7172" creationId="{1B891D8B-BAB7-4884-A9AE-ED7ED8FF9F38}"/>
          </ac:spMkLst>
        </pc:spChg>
        <pc:picChg chg="add mod">
          <ac:chgData name="Danny Kazandjian" userId="5650f8ee-ff3e-4a28-bf07-c6ebb18d5af6" providerId="ADAL" clId="{40708CCE-7E92-415B-950A-86EADE511953}" dt="2020-02-20T14:06:59.505" v="51" actId="1076"/>
          <ac:picMkLst>
            <pc:docMk/>
            <pc:sldMk cId="0" sldId="340"/>
            <ac:picMk id="5" creationId="{0D832DE9-7B2D-4B0D-BB84-5B41C80B1D4D}"/>
          </ac:picMkLst>
        </pc:picChg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790335767" sldId="340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171584933" sldId="341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850516123" sldId="342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1899791058" sldId="343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4239939644" sldId="344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04066019" sldId="345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080372651" sldId="346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1285172865" sldId="347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248957682" sldId="348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4249259817" sldId="349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1268275435" sldId="350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619529591" sldId="351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198763323" sldId="352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227682257" sldId="353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841292360" sldId="354"/>
        </pc:sldMkLst>
      </pc:sldChg>
      <pc:sldChg chg="addSp modSp">
        <pc:chgData name="Danny Kazandjian" userId="5650f8ee-ff3e-4a28-bf07-c6ebb18d5af6" providerId="ADAL" clId="{40708CCE-7E92-415B-950A-86EADE511953}" dt="2020-02-20T14:08:37.120" v="56" actId="1076"/>
        <pc:sldMkLst>
          <pc:docMk/>
          <pc:sldMk cId="1914048154" sldId="355"/>
        </pc:sldMkLst>
        <pc:spChg chg="mod">
          <ac:chgData name="Danny Kazandjian" userId="5650f8ee-ff3e-4a28-bf07-c6ebb18d5af6" providerId="ADAL" clId="{40708CCE-7E92-415B-950A-86EADE511953}" dt="2020-02-20T14:08:29.928" v="54" actId="1076"/>
          <ac:spMkLst>
            <pc:docMk/>
            <pc:sldMk cId="1914048154" sldId="355"/>
            <ac:spMk id="2" creationId="{88BA7223-8DFC-4573-BCDB-44EA27DD4F33}"/>
          </ac:spMkLst>
        </pc:spChg>
        <pc:spChg chg="mod">
          <ac:chgData name="Danny Kazandjian" userId="5650f8ee-ff3e-4a28-bf07-c6ebb18d5af6" providerId="ADAL" clId="{40708CCE-7E92-415B-950A-86EADE511953}" dt="2020-02-20T14:08:37.120" v="56" actId="1076"/>
          <ac:spMkLst>
            <pc:docMk/>
            <pc:sldMk cId="1914048154" sldId="355"/>
            <ac:spMk id="17" creationId="{C8465E5A-AB87-4B07-82B9-041EDDDBEDD6}"/>
          </ac:spMkLst>
        </pc:spChg>
        <pc:picChg chg="add mod">
          <ac:chgData name="Danny Kazandjian" userId="5650f8ee-ff3e-4a28-bf07-c6ebb18d5af6" providerId="ADAL" clId="{40708CCE-7E92-415B-950A-86EADE511953}" dt="2020-02-20T14:08:33.064" v="55" actId="1076"/>
          <ac:picMkLst>
            <pc:docMk/>
            <pc:sldMk cId="1914048154" sldId="355"/>
            <ac:picMk id="5" creationId="{05A67C48-CBA8-454F-A581-037C1C4F23A9}"/>
          </ac:picMkLst>
        </pc:picChg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377110009" sldId="355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1170602364" sldId="356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743209704" sldId="357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3235960305" sldId="358"/>
        </pc:sldMkLst>
      </pc:sldChg>
      <pc:sldChg chg="add del setBg">
        <pc:chgData name="Danny Kazandjian" userId="5650f8ee-ff3e-4a28-bf07-c6ebb18d5af6" providerId="ADAL" clId="{40708CCE-7E92-415B-950A-86EADE511953}" dt="2020-02-20T14:03:50.514" v="27"/>
        <pc:sldMkLst>
          <pc:docMk/>
          <pc:sldMk cId="2039478638" sldId="359"/>
        </pc:sldMkLst>
      </pc:sldChg>
      <pc:sldChg chg="addSp modSp">
        <pc:chgData name="Danny Kazandjian" userId="5650f8ee-ff3e-4a28-bf07-c6ebb18d5af6" providerId="ADAL" clId="{40708CCE-7E92-415B-950A-86EADE511953}" dt="2020-02-20T14:10:20.768" v="64" actId="20577"/>
        <pc:sldMkLst>
          <pc:docMk/>
          <pc:sldMk cId="417855242" sldId="377"/>
        </pc:sldMkLst>
        <pc:spChg chg="mod">
          <ac:chgData name="Danny Kazandjian" userId="5650f8ee-ff3e-4a28-bf07-c6ebb18d5af6" providerId="ADAL" clId="{40708CCE-7E92-415B-950A-86EADE511953}" dt="2020-02-20T14:10:09.791" v="58" actId="1076"/>
          <ac:spMkLst>
            <pc:docMk/>
            <pc:sldMk cId="417855242" sldId="377"/>
            <ac:spMk id="2" creationId="{88BA7223-8DFC-4573-BCDB-44EA27DD4F33}"/>
          </ac:spMkLst>
        </pc:spChg>
        <pc:spChg chg="mod">
          <ac:chgData name="Danny Kazandjian" userId="5650f8ee-ff3e-4a28-bf07-c6ebb18d5af6" providerId="ADAL" clId="{40708CCE-7E92-415B-950A-86EADE511953}" dt="2020-02-20T14:10:20.768" v="64" actId="20577"/>
          <ac:spMkLst>
            <pc:docMk/>
            <pc:sldMk cId="417855242" sldId="377"/>
            <ac:spMk id="4" creationId="{A775E5D2-95B8-463E-87B0-AF40AA4301E4}"/>
          </ac:spMkLst>
        </pc:spChg>
        <pc:spChg chg="mod">
          <ac:chgData name="Danny Kazandjian" userId="5650f8ee-ff3e-4a28-bf07-c6ebb18d5af6" providerId="ADAL" clId="{40708CCE-7E92-415B-950A-86EADE511953}" dt="2020-02-20T14:10:18.317" v="61" actId="1076"/>
          <ac:spMkLst>
            <pc:docMk/>
            <pc:sldMk cId="417855242" sldId="377"/>
            <ac:spMk id="17" creationId="{C8465E5A-AB87-4B07-82B9-041EDDDBEDD6}"/>
          </ac:spMkLst>
        </pc:spChg>
        <pc:picChg chg="add mod">
          <ac:chgData name="Danny Kazandjian" userId="5650f8ee-ff3e-4a28-bf07-c6ebb18d5af6" providerId="ADAL" clId="{40708CCE-7E92-415B-950A-86EADE511953}" dt="2020-02-20T14:10:12.703" v="59" actId="1076"/>
          <ac:picMkLst>
            <pc:docMk/>
            <pc:sldMk cId="417855242" sldId="377"/>
            <ac:picMk id="5" creationId="{BAE89704-B1AB-4AD4-83A2-D3A03702CB6E}"/>
          </ac:picMkLst>
        </pc:picChg>
      </pc:sldChg>
      <pc:sldChg chg="addSp delSp modSp">
        <pc:chgData name="Danny Kazandjian" userId="5650f8ee-ff3e-4a28-bf07-c6ebb18d5af6" providerId="ADAL" clId="{40708CCE-7E92-415B-950A-86EADE511953}" dt="2020-02-20T14:11:52.028" v="75" actId="1076"/>
        <pc:sldMkLst>
          <pc:docMk/>
          <pc:sldMk cId="1683523183" sldId="393"/>
        </pc:sldMkLst>
        <pc:spChg chg="mod">
          <ac:chgData name="Danny Kazandjian" userId="5650f8ee-ff3e-4a28-bf07-c6ebb18d5af6" providerId="ADAL" clId="{40708CCE-7E92-415B-950A-86EADE511953}" dt="2020-02-20T14:11:41.841" v="73" actId="14100"/>
          <ac:spMkLst>
            <pc:docMk/>
            <pc:sldMk cId="1683523183" sldId="393"/>
            <ac:spMk id="2" creationId="{00958748-E8CD-4C7D-9C53-E35EA55E36F3}"/>
          </ac:spMkLst>
        </pc:spChg>
        <pc:spChg chg="mod">
          <ac:chgData name="Danny Kazandjian" userId="5650f8ee-ff3e-4a28-bf07-c6ebb18d5af6" providerId="ADAL" clId="{40708CCE-7E92-415B-950A-86EADE511953}" dt="2020-02-20T14:11:07.510" v="67" actId="20577"/>
          <ac:spMkLst>
            <pc:docMk/>
            <pc:sldMk cId="1683523183" sldId="393"/>
            <ac:spMk id="11" creationId="{B17BF721-4D45-4AE8-9059-B79F6EE3AA02}"/>
          </ac:spMkLst>
        </pc:spChg>
        <pc:spChg chg="mod">
          <ac:chgData name="Danny Kazandjian" userId="5650f8ee-ff3e-4a28-bf07-c6ebb18d5af6" providerId="ADAL" clId="{40708CCE-7E92-415B-950A-86EADE511953}" dt="2020-02-20T14:11:52.028" v="75" actId="1076"/>
          <ac:spMkLst>
            <pc:docMk/>
            <pc:sldMk cId="1683523183" sldId="393"/>
            <ac:spMk id="12" creationId="{DAD35701-D920-4330-A4AD-C59DDDA31EF0}"/>
          </ac:spMkLst>
        </pc:spChg>
        <pc:picChg chg="del">
          <ac:chgData name="Danny Kazandjian" userId="5650f8ee-ff3e-4a28-bf07-c6ebb18d5af6" providerId="ADAL" clId="{40708CCE-7E92-415B-950A-86EADE511953}" dt="2020-02-20T14:11:28.677" v="69" actId="478"/>
          <ac:picMkLst>
            <pc:docMk/>
            <pc:sldMk cId="1683523183" sldId="393"/>
            <ac:picMk id="4" creationId="{1659DF14-848D-44BF-8BE2-2B79B4DFC907}"/>
          </ac:picMkLst>
        </pc:picChg>
        <pc:picChg chg="add mod">
          <ac:chgData name="Danny Kazandjian" userId="5650f8ee-ff3e-4a28-bf07-c6ebb18d5af6" providerId="ADAL" clId="{40708CCE-7E92-415B-950A-86EADE511953}" dt="2020-02-20T14:11:47.437" v="74" actId="1076"/>
          <ac:picMkLst>
            <pc:docMk/>
            <pc:sldMk cId="1683523183" sldId="393"/>
            <ac:picMk id="6" creationId="{4F37766B-8858-4732-AEC0-71379B0D30E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4/15/21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1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Завершите сессию общим обсуждением. Возможно, попросите их подумать о тренерах или учителях, которые у них были, и поговорить о том, как они мотивировали или не мотивировали их. Подумайте о своей собственной тренерской практике и определите одну или две вещи, которые они будут делать, чтобы улучшить свою способность мотивировать команды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385057CA-856C-46F1-8F9E-B92E4A593D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FC9D4FD-EA1C-42E5-B4AF-B98AAE262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62AE7C1F-8701-4193-92F0-1FCB468B5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C6528B-196A-4335-BACA-310FB2156FDF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29DBEC89-7DAC-4240-B248-5A051A2C2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AD23F776-37E8-4ED8-AD3E-5E2098A84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C004B1DC-8FFC-4850-9BCB-C628BDDF4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5EC186-194A-45B0-AF44-CE56E9453DEE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4955003F-C2BA-4875-9E9E-4E93226F2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EE7A2A84-7D81-4857-B505-D3F980C5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E1BE42DB-7CBD-4190-877C-289059432C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560C3-F6FC-4406-8A93-F8DF3262E45A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4CF9A0E-799D-452B-A65A-521E46E661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317AE70-A0AC-48A2-8520-DE89D8DAE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056FDD5-ED66-43A7-A39B-88336933D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90CE69-735F-45D2-9133-6F2DB1B36F63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31C9298-E0C5-4862-A506-0F9C3A2B1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FFDEA91-555A-40AC-926F-FAA33650F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E4BFA92-D4F8-4235-800F-E3640D149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3ED01C-51DC-4938-BEB5-6D1B1876D2A3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BCC066B-F965-44CB-A2E3-1DAB1030B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F926CBBC-3C81-4FCA-8AFB-A94943D94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B56C3A0-9137-4DD5-AABE-5DF5850E7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ADFC0D-3C0B-43C5-AECF-6068786F43C3}" type="slidenum">
              <a:rPr lang="en-AU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+mn-cs"/>
              </a:rPr>
              <a:t>ОРГАНИЗАЦИЯ И СТРУКТУРА КОМАНДЫ</a:t>
            </a:r>
          </a:p>
          <a:p>
            <a:pPr rtl="0"/>
            <a:r>
              <a:rPr lang="ru-RU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+mn-cs"/>
              </a:rPr>
              <a:t>Важно подчеркнуть, что этот модуль ДОЛЖЕН быть адаптирован к потребностям участников и соответствовать уровню игрока, которого они тренируют. Если вы вводите в игру новых игроков, то сосредоточьтесь только на основах; возможно, вам даже придется включить игровые позиции и нумерацию, а также основные правила игры. Хорошим решением будет показать 15-20-минутную запись игры и попросить участников попытаться идентифицировать эти, например, 6 схваток, правила игры в мяч. Вводите и заостряйте внимание на правилах игры в течение всего процесса. Адаптируйте, добавляйте или исключайте слайды по своему усмотрению, в зависимости от аудитории, но помните, что это ТРЕНЕРСКИЙ КУРС </a:t>
            </a:r>
            <a:r>
              <a:rPr lang="ru-RU" sz="1200" b="1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+mn-cs"/>
              </a:rPr>
              <a:t>УРОВНЯ 1</a:t>
            </a:r>
            <a:r>
              <a:rPr lang="ru-RU" sz="1200" b="0" i="0" u="none" strike="noStrike" kern="120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+mn-ea"/>
                <a:cs typeface="+mn-cs"/>
              </a:rPr>
              <a:t>, А НЕ КУРС ДЛЯ ИГРОКОВ!! Простота важнее всего.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01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 сути, регбилиг - это простая игра. Речь идет о том, чтобы делать простые вещи правильно в любой момент в контексте либо обладания мячом, либо отсутствия.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6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Разделите тренеров на группы по 3 или 4 человека и попросите их определить роли каждого из игроков в контексте команды. Обсудите.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F054C09-0FE4-4638-868E-B3E444467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ED8BE29-4D00-4806-8CC9-CF632BA22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C499632-9B22-4E6C-A953-029EA3B67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79906-FFE7-49CF-80AB-35C1EAF863C7}" type="slidenum">
              <a:rPr lang="en-AU" altLang="en-US" smtClean="0"/>
              <a:t>34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Дайте каждой паре или группе бумагу или флип-чарт, чтобы представить и объяснить свои идеи. Поощряйте вопросы от остальных членов группы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83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E588337-0DB5-4BEF-BEE7-BBF3E0DD9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5A853-F01F-478C-8A22-44E8D5B58A67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110</a:t>
            </a:fld>
            <a:endParaRPr lang="en-GB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D9445041-FF5A-4B40-9D38-C1DBEE587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F27CFFF-B603-4A90-B525-524A45C7F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Это один из примеров для обсуждения. Это НЕ единственный ответ!! Педагоги могут использовать свой собственный пример. Ключевой вопрос заключается в том, ПОЧЕМУ вы поместили туда конкретного игрока?</a:t>
            </a:r>
          </a:p>
        </p:txBody>
      </p:sp>
    </p:spTree>
    <p:extLst>
      <p:ext uri="{BB962C8B-B14F-4D97-AF65-F5344CB8AC3E}">
        <p14:creationId xmlns:p14="http://schemas.microsoft.com/office/powerpoint/2010/main" val="21074475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Разделитесь на пары, чтобы обсудить это. Подчеркните, что мы не говорим о "плане игры" или тактике, мы просим их определить фундаментальные принципы или правила командной игры с мячом в руке. Каждая пара должна дать обратную связь по одному пункту с обоснованием; педагог должен написать их на доске/флип-чарте. Когда все поделятся своими мыслями, покажите следующий слайд.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945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 каждому пункту попросите их объяснить, ПОЧЕМУ это важно и КАК это может способствовать успешному результату.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71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Предложите для начала тренерам ввести очень простое деление поля. Спросите их, как они могли бы играть в каждой области поля здесь; вы можете попросить их разработать простую схему из 6 для каждой области и объяснить своё решение.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407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Чуть более сложное разделение поля. Снова спросите их, как они могли бы играть в каждой области.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847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Поле может быть разделено как по вертикали, так и по бокам. Спросите их, почему они, возможно, захотят сделать это. Каковы преимущества игры на любом из этих каналов?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1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 показом этого слайда обсудите с группой цель игры ногами, то есть попросите их придумать ответы!! Затем покажите слайд и по каждому пункту обсудите, почему, когда, как, и т. д. Обязательно объясните (или попросите их назвать) соответствующие Правила игры. Так, например, "завоевать территорию". Почему? Чтобы ослабить давление на защиту, завершить схему из 6, и т. д. Как? Длинный удар из обороны – нужен хороший удар и хорошая погоня; если вы найдете касание, кто получает голову и питание?; что такое 40-20 и кто тогда получает голову и питание?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92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Начните дискуссию об этих двух вопросах. В качестве заключительного пункта попросите их привести примеры ситуаций в игре, когда командам, возможно, придется адаптироваться и/или справляться с защитой.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4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Опять же, прежде чем показывать следующий слайд, разбейте их на пары для обсуждения. Попросите каждую пару представить один пункт и объяснить, почему это важно для достижения положительного результата. Затем сравните их результаты с пунктами на следующем слайде.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Спросите тренеров, что, по их мнению, Кортни имеет в виду в данном высказывании. Вывод состоит в том, что не имеет значения, насколько вы физически здоровы или сильны, если вы не сильны также и умственно. Если 2 игрока или две команды одинаково сильны, одинаково квалифицированы, одинаково хорошо тренированы, то разница, в итоге, сводится к умственной силе / навыкам / физической форме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14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Опять же, прежде чем показывать следующий слайд, разбейте их на пары для обсуждения. Попросите каждую пару представить один пункт и объяснить, почему это важно для достижения положительного результата. Затем сравните их результаты с пунктами на следующем слайде.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415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Опять же, прежде чем показывать следующий слайд, разбейте их на пары для обсуждения. Попросите каждую пару представить один пункт и объяснить, почему это важно для достижения положительного результата. Затем сравните их результаты с пунктами на следующем слайде.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48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198C23CF-833A-4E94-A751-819B067FC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9E7F95-C598-4174-A096-25E2DF5F828D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121</a:t>
            </a:fld>
            <a:endParaRPr lang="en-GB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A1C0FE28-6CD3-4C27-9173-79135B297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9C5D36F-129F-42D1-9153-B00D0EF21C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 eaLnBrk="1" hangingPunct="1">
              <a:spcBef>
                <a:spcPct val="0"/>
              </a:spcBef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Это не ЕДИНСТВЕННЫЙ ответ; это ответ одного тренера. Почему вы можете разделить оборону на блоки, как показано на этом слайде? Вспомните те области поля, о которых мы говорили ранее!</a:t>
            </a:r>
          </a:p>
          <a:p>
            <a:pPr rtl="0" eaLnBrk="1" hangingPunct="1">
              <a:spcBef>
                <a:spcPct val="0"/>
              </a:spcBef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 бы по-другому организовали свою оборону на разных участках поля? Почему? Как? Например, защищая свою линию, важно охватить все поле, чтобы маркировка "человек-человек" могла быть подходящей.  Также важно, чтобы ваша линия оставалась нетронутой, чтобы никто не выпрыгнул из нее. Далее по полю, например, в зоне 20 м соперника, вы можете сжать свою защиту. После хорошей погони за ударом, соперник может быть близко к линии касания и линии ворот, и вы можете призвать своих защитников в раке "броситься" и подрезать их, и т. д.</a:t>
            </a:r>
          </a:p>
        </p:txBody>
      </p:sp>
    </p:spTree>
    <p:extLst>
      <p:ext uri="{BB962C8B-B14F-4D97-AF65-F5344CB8AC3E}">
        <p14:creationId xmlns:p14="http://schemas.microsoft.com/office/powerpoint/2010/main" val="42591659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"Если ты сделаешь то, что всегда делал, ты получишь то, что всегда получал"!! Обсудите это; НО подчеркните, что тренер всегда должен быть осведомлен о способностях, возможностях и ограничениях своих игроков при планировании командных стратегий, и т. д.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180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КАК мы развиваем таких игроков? Вернитесь к идее тренерства, основанного на игре или игровом смысле, который сфокусирован на принятии решений и решении проблем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26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Разделите группу на пары и попросите их придумать определение каждого компонента. Обсудите их перед показом слайда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253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 показом этого слайда покажите тренерам 10-15 минутную запись матча регбилиг и попросите их записать все компоненты физической подготовки, которые они могут заметить. Составьте список их ответов на доске / флип-чарте, а затем сравните с этим слайдом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92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Разделите группу на пары и попросите их придумать определение каждого компонента. Обсудите их перед показом слайда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242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 этом этапе не вдавайтесь в специфику каждого компонента, например, какая скорость, какая выносливость?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065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Снова активность в парах / небольших группах. Когда закончите, включите в обсуждение всю группу. Затем мы перейдем к более подробному обсуждению двух компонентов. Прежде чем показывать им Слайд 6, попросите их сосредоточиться на "скорости". Какая скорость? Устойчивое состояние, например, миля за 4 минуты, бег на 800 метров или что-то сложнее? Какой бег мы делаем чаще всего во время матча, и т. д. Попробуйте привести их к мысли, что ускорение на коротких дистанциях очень важно в регбилиг.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4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Обратите внимание на то, что у тренеров в командных видах спорта гораздо более сложная работа, чем у тренеров в индивидуальных видах спорта. Мы должны превратить кучку людей в команду, и мы должны мотивировать каждого человека и весь коллектив. Почему важно знать игроков как людей, а не просто как игроков? Затем переходите к задаче, следующий слайд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582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Бег на длинные дистанции может быть полезен в предсезонный период. Ускорение очень важно – покажите это в рамках игры. Когда, где, почему? Почему важно замедление? Когда мы будем его использовать? Зачем нам его тренировать? Здесь вы должны связать ускорение и замедление с ловкостью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342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Всегда учитывайте требования игры, например, повторяйте схватки, повторяйте спринты, повторяйте сеты. Одной схватка - это уже сложно, она включает в себя столкновение, падение на землю, отрыв от земли и выход на позицию. Приведите больше примеров. Разделите группу на пары для выполнения задания.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5D991-4749-4D29-924F-645146173D8C}" type="slidenum">
              <a:rPr lang="en-GB" smtClean="0"/>
              <a:t>130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Возможные ответы: 1. анкетирование, наблюдение, беседа, профилирование 2. сделать занятия приятными, бросить им вызов, поставить цели, пообещать вознаграждение, поощрять их и давать положительную обратную связь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7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Сравните это с внешней мотивацией. Попросите их привести примеры внешних мотиваторов и объяснить, почему они не могут быть успешными.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Создайте дискуссию по каждому из этих пунктов, сосредоточив внимание на тренере и на том, что он может сделать для обращения к каждой из этих потребностей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54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Вернитесь к изучению своих игроков – тренер должен знать уровень их способностей, чтобы ставить соответствующие задачи. Это может быть одной из самых сложных задач, когда у вас есть игроки с разными способностями / опытом в одной группе. Как сделать так, чтобы все чувствовали себя компетентными???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Хотели бы они добавить еще какие-нибудь пункты в эти списки?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2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D372-2E3E-4F1C-8D26-DFED9EB0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3563-4DCE-460E-83D5-64186C577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C0FD5-1BC3-4D07-9077-669C74F87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BA072-F00C-46D5-B1B6-79F578A6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95EF-15C0-47C3-8428-27FA79CA7650}" type="datetimeFigureOut">
              <a:rPr lang="en-AU" smtClean="0"/>
              <a:t>15/4/21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CBE65-5EA2-423B-AB68-7A7CDB757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375B0-8C89-41DB-A022-EAB5FC92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C994-558A-4095-AE20-947319E1D8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706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4/15/21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4/15/21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4/15/21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4/15/21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4/15/21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4/15/21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t>4/15/21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750142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
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DB88C5-EE29-4633-BF70-2CD8BEBBFEF4}"/>
              </a:ext>
            </a:extLst>
          </p:cNvPr>
          <p:cNvSpPr txBox="1"/>
          <p:nvPr/>
        </p:nvSpPr>
        <p:spPr>
          <a:xfrm>
            <a:off x="0" y="3711586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1: Роли и обязанности тренера
</a:t>
            </a:r>
            <a:endParaRPr lang="en-AU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7C479-5020-437D-87DC-181BCAA6A9FE}"/>
              </a:ext>
            </a:extLst>
          </p:cNvPr>
          <p:cNvSpPr txBox="1"/>
          <p:nvPr/>
        </p:nvSpPr>
        <p:spPr>
          <a:xfrm>
            <a:off x="7772592" y="5211092"/>
            <a:ext cx="388288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Произведено и одобрено для использования IRL преподавателями, аккредитованными RLEF и APRLC.
</a:t>
            </a:r>
            <a:endParaRPr lang="en-AU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A0A75-9F40-BC43-95EF-75509EB47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087" y="1955055"/>
            <a:ext cx="7157825" cy="10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424206" y="1562898"/>
            <a:ext cx="11131691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342900" indent="-342900" rtl="0"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Знаете ли вы, что именно тренер несет ответственность за то, чтобы он выполнил все национальные законы, касающиеся защиты молодых игроков?</a:t>
            </a:r>
          </a:p>
          <a:p>
            <a:pPr marL="342900" indent="-342900" rtl="0"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Эти законы могут включать в себя выполнение проверки того, защищены ли дети, или заполнение регистрационной карточки (может отличаться в разных странах).</a:t>
            </a:r>
          </a:p>
          <a:p>
            <a:pPr marL="342900" indent="-342900" rtl="0">
              <a:buClr>
                <a:schemeClr val="tx1"/>
              </a:buClr>
              <a:buSzPct val="60000"/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Проконсультируйтесь с контролирующим органом вашей страны по спорту, чтобы убедиться, что вы выполнили все требования.</a:t>
            </a:r>
            <a:endParaRPr lang="en-AU" sz="6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32B571-BB9D-4275-BABC-7AD7199BFC25}"/>
              </a:ext>
            </a:extLst>
          </p:cNvPr>
          <p:cNvSpPr txBox="1"/>
          <p:nvPr/>
        </p:nvSpPr>
        <p:spPr>
          <a:xfrm>
            <a:off x="1" y="518037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>
              <a:spcBef>
                <a:spcPct val="20000"/>
              </a:spcBef>
              <a:buClr>
                <a:srgbClr val="954F72"/>
              </a:buClr>
              <a:buSzPct val="60000"/>
              <a:defRPr/>
            </a:pP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Защита молодёжи </a:t>
            </a:r>
          </a:p>
        </p:txBody>
      </p:sp>
    </p:spTree>
    <p:extLst>
      <p:ext uri="{BB962C8B-B14F-4D97-AF65-F5344CB8AC3E}">
        <p14:creationId xmlns:p14="http://schemas.microsoft.com/office/powerpoint/2010/main" val="9451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606490" y="1831479"/>
            <a:ext cx="10907486" cy="31950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Быстро подбегайте к мячу; подходите сбоку; все время смотрите на мяч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Падайте на мяч, стараясь безопасно приземлиться и удерживая тело между мячом и вашим соперником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Откатитесь на бок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Поместите предплечье над мячом; поместите мяч в область живота и закрепите его там</a:t>
            </a:r>
            <a:endParaRPr lang="en-A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71610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Падение на свободный мяч (движущийся или неподвижный)</a:t>
            </a:r>
            <a:endParaRPr lang="en-AU" sz="4000"/>
          </a:p>
        </p:txBody>
      </p:sp>
    </p:spTree>
    <p:extLst>
      <p:ext uri="{BB962C8B-B14F-4D97-AF65-F5344CB8AC3E}">
        <p14:creationId xmlns:p14="http://schemas.microsoft.com/office/powerpoint/2010/main" val="17808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3938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Захват Свободного / Потерянного мяча</a:t>
            </a:r>
            <a:endParaRPr lang="en-AU" sz="40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EDB3C3-9744-47A0-88B3-C4FCA81E6D08}"/>
              </a:ext>
            </a:extLst>
          </p:cNvPr>
          <p:cNvSpPr/>
          <p:nvPr/>
        </p:nvSpPr>
        <p:spPr>
          <a:xfrm>
            <a:off x="681135" y="1561415"/>
            <a:ext cx="10730204" cy="25545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buClr>
                <a:schemeClr val="tx1"/>
              </a:buClr>
              <a:buFont typeface="Arial"/>
              <a:buChar char="•"/>
              <a:defRPr/>
            </a:pPr>
            <a:r>
              <a:rPr lang="ru-RU" sz="2800" b="0" i="0" u="none" strike="noStrike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  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Подходите к мячу сбоку; сбавьте скорость; глаза никогда не должны сводиться с мяча</a:t>
            </a:r>
          </a:p>
          <a:p>
            <a:pPr rtl="0">
              <a:buClr>
                <a:schemeClr val="tx1"/>
              </a:buClr>
              <a:buFont typeface="Arial"/>
              <a:buChar char="•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 Согните колени; поместите мяч в сторону</a:t>
            </a:r>
          </a:p>
          <a:p>
            <a:pPr rtl="0">
              <a:buClr>
                <a:schemeClr val="tx1"/>
              </a:buClr>
              <a:buFont typeface="Arial"/>
              <a:buChar char="•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 Задняя рука подхватывает мяч, в то время как передняя рука удерживает мяч и обеспечивает его удерживание.</a:t>
            </a:r>
          </a:p>
        </p:txBody>
      </p:sp>
    </p:spTree>
    <p:extLst>
      <p:ext uri="{BB962C8B-B14F-4D97-AF65-F5344CB8AC3E}">
        <p14:creationId xmlns:p14="http://schemas.microsoft.com/office/powerpoint/2010/main" val="338440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670249" y="1260952"/>
            <a:ext cx="10851502" cy="48567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Это “заключительный акт” или заключение в защитной схеме.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Для нападающего – основные моменты, которые следует учитывать: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позиционирование (“тело” – приблизиться; голова вне опасности)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поймать момент (“плечо”)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контакт (“скручивание”)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привод/финиш (“ноги”)</a:t>
            </a:r>
          </a:p>
          <a:p>
            <a:pPr marL="914400" lvl="1" indent="-457200">
              <a:lnSpc>
                <a:spcPct val="90000"/>
              </a:lnSpc>
            </a:pPr>
            <a:endParaRPr lang="en-AU" altLang="en-US" sz="2400"/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Для несущего мяч основными моментами являются: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поддержание контроля над мячом – при получении и далее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делать попытку “сохранить контроль” для быстрой игры с мячом</a:t>
            </a:r>
          </a:p>
          <a:p>
            <a:pPr marL="914400" lvl="1" indent="-4572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избегание изгиба шеи/спины/позвоночника в позе “зарывания"</a:t>
            </a:r>
          </a:p>
          <a:p>
            <a:pPr marL="914400" lvl="1" indent="-457200">
              <a:lnSpc>
                <a:spcPct val="90000"/>
              </a:lnSpc>
            </a:pPr>
            <a:r>
              <a:rPr lang="en-AU" altLang="en-US" sz="2400"/>
              <a:t>    </a:t>
            </a:r>
          </a:p>
          <a:p>
            <a:pPr marL="914400" lvl="1" indent="-457200" rtl="0">
              <a:lnSpc>
                <a:spcPct val="90000"/>
              </a:lnSpc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 </a:t>
            </a:r>
            <a:r>
              <a:rPr lang="ru-RU" sz="2400" b="1" i="0" u="sng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ПРИМЕЧАНИЕ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: Если вы пытаетесь забить гол близко к линии ворот, ложные половины должны </a:t>
            </a:r>
          </a:p>
          <a:p>
            <a:pPr marL="914400" lvl="1" indent="-457200" rtl="0">
              <a:lnSpc>
                <a:spcPct val="90000"/>
              </a:lnSpc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    спуститься низко к земле и пролететь как можно дальше параллельно земле.</a:t>
            </a:r>
          </a:p>
          <a:p>
            <a:pPr marL="533400" indent="-533400">
              <a:lnSpc>
                <a:spcPct val="90000"/>
              </a:lnSpc>
            </a:pPr>
            <a:endParaRPr lang="en-AU" altLang="en-US" sz="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15535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Захват</a:t>
            </a:r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40718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13185" y="1216762"/>
            <a:ext cx="7093564" cy="545995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Подойдите как можно ближе к нападающему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Согните колени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Подбородок вверх – Глаза на цель: область бедер / ляжек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Цельтесь в зону контакта - между коленями и поясницей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Первыми в контакт вступают плечи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Голова за спиной несущего мяч; руки сомкнуты вокруг ног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Быстрое, мощное движение ногами</a:t>
            </a:r>
          </a:p>
          <a:p>
            <a:pPr>
              <a:buClr>
                <a:schemeClr val="tx1"/>
              </a:buClr>
              <a:defRPr/>
            </a:pPr>
            <a:endParaRPr lang="en-A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Захват сбоку</a:t>
            </a:r>
            <a:endParaRPr lang="en-AU" sz="4000" dirty="0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8DFE5CDC-7C27-481E-BAF7-8AFD6042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9028" y="1570957"/>
            <a:ext cx="4207004" cy="421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7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308713" y="1889396"/>
            <a:ext cx="7784413" cy="496860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Нападающий быстро продвигается вперед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Балансируйте на носках, будьте готовы двигаться в любом направлении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Наклонитесь низко – глаза направлены на ляжки противника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Голова – направьте в сторону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Толчок плечом в ляжки противника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Руки – плотно обхватывают ноги соперника</a:t>
            </a:r>
          </a:p>
          <a:p>
            <a:pPr marL="457200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Откат назад и в сторону – пусть инерция противника сбивает его самого.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A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153889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Фронтальная Блокирующая Схватка </a:t>
            </a:r>
            <a:b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(нападающий позволяет сопернику подойти к нему)</a:t>
            </a:r>
            <a:endParaRPr lang="en-AU" sz="4000" dirty="0"/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86544C4A-44F3-4F77-9E98-C5D60BAF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2"/>
          <a:stretch>
            <a:fillRect/>
          </a:stretch>
        </p:blipFill>
        <p:spPr>
          <a:xfrm>
            <a:off x="8366737" y="2219583"/>
            <a:ext cx="3701415" cy="2653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1577891"/>
            <a:ext cx="12192000" cy="48567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533400" indent="-533400" rtl="0">
              <a:lnSpc>
                <a:spcPct val="90000"/>
              </a:lnSpc>
            </a:pPr>
            <a:r>
              <a:rPr lang="ru-RU" sz="2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Обычно известная как схватка “мяч и все”, эта схватка должна быть введена только тогда, когда игроки хорошо владеют техникой схватки. Командные игроки, которые развивают привычку упорно совершать схватки с высоким уровнем, не должны поощряться. Удушающая схватка может быть наиболее эффективной, когда нападающий стоит лицом к несущему мяч, который имеет поддержку, или, если нападающий знает, что есть номера, которые могут поддержать его в схватке.</a:t>
            </a:r>
          </a:p>
          <a:p>
            <a:pPr marL="533400" indent="-533400">
              <a:lnSpc>
                <a:spcPct val="90000"/>
              </a:lnSpc>
            </a:pPr>
            <a:endParaRPr lang="en-AU" altLang="en-US" sz="2400" dirty="0"/>
          </a:p>
          <a:p>
            <a:pPr marL="533400" indent="-533400" rtl="0">
              <a:lnSpc>
                <a:spcPct val="90000"/>
              </a:lnSpc>
            </a:pPr>
            <a:r>
              <a:rPr lang="ru-RU" sz="2400" b="1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Пункты для тренировки:</a:t>
            </a:r>
          </a:p>
          <a:p>
            <a:pPr marL="533400" indent="-533400">
              <a:lnSpc>
                <a:spcPct val="90000"/>
              </a:lnSpc>
            </a:pPr>
            <a:endParaRPr lang="en-AU" altLang="en-US" sz="2400" b="1" u="sng" dirty="0"/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Держите глаза на цели – мяче.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Быстро выдвигайтесь на позицию.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Закрепите мяч между корпусом нападающего и несущего мяч. Голова должна быть в стороне – чтобы избежать травм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Руки должны крепко окружать верхнюю часть тела несущего мяч.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Руки несущего мяч должны быть “прижаты” к бокам.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Несущий мяч должен прижиматься к земле, если это возможно.</a:t>
            </a:r>
          </a:p>
          <a:p>
            <a:pPr marL="533400" indent="-533400" rtl="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Время имеет огромное значение.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105962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Удушающая схватка: “Один на один”</a:t>
            </a:r>
          </a:p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то есть остановка продвижения мяча</a:t>
            </a:r>
            <a:endParaRPr lang="en-AU" sz="4000" b="1"/>
          </a:p>
        </p:txBody>
      </p:sp>
    </p:spTree>
    <p:extLst>
      <p:ext uri="{BB962C8B-B14F-4D97-AF65-F5344CB8AC3E}">
        <p14:creationId xmlns:p14="http://schemas.microsoft.com/office/powerpoint/2010/main" val="13718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1284760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240275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7: Организация и структура команды</a:t>
            </a:r>
            <a:endParaRPr lang="en-AU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5E5D2-95B8-463E-87B0-AF40AA4301E4}"/>
              </a:ext>
            </a:extLst>
          </p:cNvPr>
          <p:cNvSpPr/>
          <p:nvPr/>
        </p:nvSpPr>
        <p:spPr>
          <a:xfrm>
            <a:off x="7522590" y="5779157"/>
            <a:ext cx="466941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Произведено и одобрено для использования IRL преподавателями, аккредитованными RLEF и APRLC.</a:t>
            </a:r>
            <a:endParaRPr lang="en-AU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D142F0-C81A-DE44-841C-9521C85F2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204" y="2271384"/>
            <a:ext cx="8938700" cy="13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8906"/>
            <a:ext cx="12191999" cy="77409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7584" y="1600200"/>
            <a:ext cx="11095348" cy="4114800"/>
          </a:xfrm>
        </p:spPr>
        <p:txBody>
          <a:bodyPr>
            <a:noAutofit/>
          </a:bodyPr>
          <a:lstStyle/>
          <a:p>
            <a:endParaRPr lang="en-GB"/>
          </a:p>
          <a:p>
            <a:pPr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 тебя либо есть мяч, либо нет</a:t>
            </a:r>
          </a:p>
        </p:txBody>
      </p:sp>
    </p:spTree>
    <p:extLst>
      <p:ext uri="{BB962C8B-B14F-4D97-AF65-F5344CB8AC3E}">
        <p14:creationId xmlns:p14="http://schemas.microsoft.com/office/powerpoint/2010/main" val="4229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508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755" y="1310326"/>
            <a:ext cx="11133055" cy="4823188"/>
          </a:xfrm>
        </p:spPr>
        <p:txBody>
          <a:bodyPr>
            <a:noAutofit/>
          </a:bodyPr>
          <a:lstStyle/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Позиции игроков</a:t>
            </a:r>
          </a:p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endParaRPr lang="en-GB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</a:t>
            </a: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1. </a:t>
            </a:r>
            <a:r>
              <a:rPr lang="ru-RU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Фулбэк</a:t>
            </a: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                                             8. Нападающий первой линии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2. Правый Крайний Трехчетвертной		9. </a:t>
            </a:r>
            <a:r>
              <a:rPr lang="ru-RU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Хукер</a:t>
            </a:r>
            <a:endParaRPr lang="ru-RU" b="0" i="0" u="none" strike="noStrike" dirty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3. Правый Центральный Трехчетвертной		10. Нападающий первой линии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4. Левый Центральный Трехчетвертной		11. Нападающий Второго Ряда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5. Левый Крайний Трехчетвертной		12. Нападающий Второго Ряда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6. Полузащитник	                                             13. Свободный нападающий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	7. Полузащитник схватки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(Примечание : Полузащитника часто называют Пяти-восьмым)</a:t>
            </a:r>
          </a:p>
        </p:txBody>
      </p:sp>
    </p:spTree>
    <p:extLst>
      <p:ext uri="{BB962C8B-B14F-4D97-AF65-F5344CB8AC3E}">
        <p14:creationId xmlns:p14="http://schemas.microsoft.com/office/powerpoint/2010/main" val="3327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704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340" y="1600200"/>
            <a:ext cx="11227324" cy="2439537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Групповое задание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парах обсудите, как и где вы разместите своих игроков, чтобы принять начальный удар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Представьте свои решения остальным членам группы</a:t>
            </a:r>
          </a:p>
        </p:txBody>
      </p:sp>
    </p:spTree>
    <p:extLst>
      <p:ext uri="{BB962C8B-B14F-4D97-AF65-F5344CB8AC3E}">
        <p14:creationId xmlns:p14="http://schemas.microsoft.com/office/powerpoint/2010/main" val="29411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235670" y="871980"/>
            <a:ext cx="1127445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endParaRPr lang="en-AU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Избегайте создания ситуаций, которые могут привести к разрушительному поведению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Установите кодекс приемлемого поведения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Хвалите и отмечайте желаемое (хорошее) поведение</a:t>
            </a:r>
          </a:p>
          <a:p>
            <a:pPr marL="457200" indent="-4572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Выработайте четкие ожидания для:</a:t>
            </a:r>
          </a:p>
          <a:p>
            <a:pPr marL="1966913" lvl="1" indent="-6223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посещаемости</a:t>
            </a:r>
          </a:p>
          <a:p>
            <a:pPr marL="1966913" lvl="1" indent="-6223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пунктуальности</a:t>
            </a:r>
          </a:p>
          <a:p>
            <a:pPr marL="1966913" lvl="1" indent="-6223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спортивного мастерства / честной игры</a:t>
            </a:r>
          </a:p>
          <a:p>
            <a:pPr marL="1966913" lvl="1" indent="-6223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стандартов обучения</a:t>
            </a:r>
            <a:endParaRPr lang="en-A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8F2349-4A4C-4889-856D-2B23F2219540}"/>
              </a:ext>
            </a:extLst>
          </p:cNvPr>
          <p:cNvSpPr txBox="1"/>
          <p:nvPr/>
        </p:nvSpPr>
        <p:spPr>
          <a:xfrm>
            <a:off x="0" y="518037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/>
            <a:r>
              <a:rPr lang="ru-RU" sz="40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Установление дисциплинарных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793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grass-effect">
            <a:extLst>
              <a:ext uri="{FF2B5EF4-FFF2-40B4-BE49-F238E27FC236}">
                <a16:creationId xmlns:a16="http://schemas.microsoft.com/office/drawing/2014/main" id="{1897780B-91A0-4E44-8D3C-06CE9C01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-28575"/>
            <a:ext cx="9144000" cy="688657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BF90F94F-2A7E-4761-80D1-C4F8E373428C}"/>
              </a:ext>
            </a:extLst>
          </p:cNvPr>
          <p:cNvGrpSpPr/>
          <p:nvPr/>
        </p:nvGrpSpPr>
        <p:grpSpPr>
          <a:xfrm>
            <a:off x="1676400" y="76200"/>
            <a:ext cx="8839200" cy="6858000"/>
            <a:chOff x="96" y="48"/>
            <a:chExt cx="5568" cy="4320"/>
          </a:xfrm>
        </p:grpSpPr>
        <p:grpSp>
          <p:nvGrpSpPr>
            <p:cNvPr id="7183" name="Group 23">
              <a:extLst>
                <a:ext uri="{FF2B5EF4-FFF2-40B4-BE49-F238E27FC236}">
                  <a16:creationId xmlns:a16="http://schemas.microsoft.com/office/drawing/2014/main" id="{1EA4EAFF-3066-430D-A7EB-96860D3DBD75}"/>
                </a:ext>
              </a:extLst>
            </p:cNvPr>
            <p:cNvGrpSpPr/>
            <p:nvPr/>
          </p:nvGrpSpPr>
          <p:grpSpPr>
            <a:xfrm>
              <a:off x="96" y="48"/>
              <a:ext cx="5568" cy="4320"/>
              <a:chOff x="96" y="48"/>
              <a:chExt cx="5568" cy="4320"/>
            </a:xfrm>
          </p:grpSpPr>
          <p:sp>
            <p:nvSpPr>
              <p:cNvPr id="7185" name="Line 5">
                <a:extLst>
                  <a:ext uri="{FF2B5EF4-FFF2-40B4-BE49-F238E27FC236}">
                    <a16:creationId xmlns:a16="http://schemas.microsoft.com/office/drawing/2014/main" id="{DF26C3F8-243A-4980-9D9D-906A18CC9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" y="48"/>
                <a:ext cx="0" cy="432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86" name="Line 6">
                <a:extLst>
                  <a:ext uri="{FF2B5EF4-FFF2-40B4-BE49-F238E27FC236}">
                    <a16:creationId xmlns:a16="http://schemas.microsoft.com/office/drawing/2014/main" id="{0081A218-4D6B-40C5-A6B6-ACAF62D0B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64" y="48"/>
                <a:ext cx="0" cy="432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87" name="Line 7">
                <a:extLst>
                  <a:ext uri="{FF2B5EF4-FFF2-40B4-BE49-F238E27FC236}">
                    <a16:creationId xmlns:a16="http://schemas.microsoft.com/office/drawing/2014/main" id="{F6B91DA7-8E88-45D0-80D8-1736050D96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48"/>
                <a:ext cx="5568" cy="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88" name="Line 8">
                <a:extLst>
                  <a:ext uri="{FF2B5EF4-FFF2-40B4-BE49-F238E27FC236}">
                    <a16:creationId xmlns:a16="http://schemas.microsoft.com/office/drawing/2014/main" id="{9960EE32-F927-4CB8-B1B4-1A1F59619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576"/>
                <a:ext cx="5568" cy="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7189" name="Line 9">
                <a:extLst>
                  <a:ext uri="{FF2B5EF4-FFF2-40B4-BE49-F238E27FC236}">
                    <a16:creationId xmlns:a16="http://schemas.microsoft.com/office/drawing/2014/main" id="{5DC971BA-F81A-4940-8EDF-BB404A115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" y="2160"/>
                <a:ext cx="5568" cy="0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GB"/>
              </a:p>
            </p:txBody>
          </p:sp>
        </p:grpSp>
        <p:sp>
          <p:nvSpPr>
            <p:cNvPr id="7184" name="Line 10">
              <a:extLst>
                <a:ext uri="{FF2B5EF4-FFF2-40B4-BE49-F238E27FC236}">
                  <a16:creationId xmlns:a16="http://schemas.microsoft.com/office/drawing/2014/main" id="{674D1E5B-B058-434A-847A-C558B0BAE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744"/>
              <a:ext cx="5568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GB"/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37A3BD33-4D71-4294-9640-561F3B1A5668}"/>
              </a:ext>
            </a:extLst>
          </p:cNvPr>
          <p:cNvGrpSpPr/>
          <p:nvPr/>
        </p:nvGrpSpPr>
        <p:grpSpPr>
          <a:xfrm>
            <a:off x="1752600" y="60325"/>
            <a:ext cx="8915400" cy="5899150"/>
            <a:chOff x="144" y="38"/>
            <a:chExt cx="5616" cy="3716"/>
          </a:xfrm>
        </p:grpSpPr>
        <p:sp>
          <p:nvSpPr>
            <p:cNvPr id="8203" name="Text Box 11">
              <a:extLst>
                <a:ext uri="{FF2B5EF4-FFF2-40B4-BE49-F238E27FC236}">
                  <a16:creationId xmlns:a16="http://schemas.microsoft.com/office/drawing/2014/main" id="{79FF7DE4-F0F2-4ADE-A22F-CDA22D35A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8"/>
              <a:ext cx="5616" cy="63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5									2</a:t>
              </a:r>
            </a:p>
            <a:p>
              <a:pPr>
                <a:defRPr/>
              </a:pPr>
              <a:endParaRPr lang="en-GB" sz="2400">
                <a:latin typeface="Zurich LtCn BT" pitchFamily="34" charset="0"/>
              </a:endParaRPr>
            </a:p>
          </p:txBody>
        </p:sp>
        <p:sp>
          <p:nvSpPr>
            <p:cNvPr id="8204" name="Text Box 12">
              <a:extLst>
                <a:ext uri="{FF2B5EF4-FFF2-40B4-BE49-F238E27FC236}">
                  <a16:creationId xmlns:a16="http://schemas.microsoft.com/office/drawing/2014/main" id="{2AB5AF0C-C0B4-43A8-B342-CBF02D6CB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1142"/>
              <a:ext cx="2009" cy="64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	9		1</a:t>
              </a:r>
            </a:p>
            <a:p>
              <a:pPr>
                <a:defRPr/>
              </a:pPr>
              <a:endParaRPr lang="en-GB" sz="2400">
                <a:latin typeface="Zurich LtCn BT" pitchFamily="34" charset="0"/>
              </a:endParaRPr>
            </a:p>
          </p:txBody>
        </p:sp>
        <p:sp>
          <p:nvSpPr>
            <p:cNvPr id="8205" name="Text Box 13">
              <a:extLst>
                <a:ext uri="{FF2B5EF4-FFF2-40B4-BE49-F238E27FC236}">
                  <a16:creationId xmlns:a16="http://schemas.microsoft.com/office/drawing/2014/main" id="{C7B01AC5-B043-4666-8DF8-7C647485F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56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8							 10		</a:t>
              </a:r>
            </a:p>
          </p:txBody>
        </p:sp>
        <p:sp>
          <p:nvSpPr>
            <p:cNvPr id="8206" name="Text Box 14">
              <a:extLst>
                <a:ext uri="{FF2B5EF4-FFF2-40B4-BE49-F238E27FC236}">
                  <a16:creationId xmlns:a16="http://schemas.microsoft.com/office/drawing/2014/main" id="{FDFF19B4-A2DE-4319-ACC7-5ED754E73A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6" y="3350"/>
              <a:ext cx="494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		7			6			</a:t>
              </a:r>
              <a:endParaRPr lang="en-GB" sz="2400">
                <a:latin typeface="Zurich LtCn BT" pitchFamily="34" charset="0"/>
              </a:endParaRPr>
            </a:p>
          </p:txBody>
        </p:sp>
        <p:sp>
          <p:nvSpPr>
            <p:cNvPr id="8208" name="Text Box 16">
              <a:extLst>
                <a:ext uri="{FF2B5EF4-FFF2-40B4-BE49-F238E27FC236}">
                  <a16:creationId xmlns:a16="http://schemas.microsoft.com/office/drawing/2014/main" id="{B52CEB5E-D818-4494-9406-790C144DD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92" y="220"/>
              <a:ext cx="2738" cy="40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11		13		12</a:t>
              </a:r>
            </a:p>
          </p:txBody>
        </p:sp>
        <p:sp>
          <p:nvSpPr>
            <p:cNvPr id="8209" name="Text Box 17">
              <a:extLst>
                <a:ext uri="{FF2B5EF4-FFF2-40B4-BE49-F238E27FC236}">
                  <a16:creationId xmlns:a16="http://schemas.microsoft.com/office/drawing/2014/main" id="{9E173CEB-7719-475A-8BC1-7ABE43370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004"/>
              <a:ext cx="547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noAutofit/>
            </a:bodyPr>
            <a:lstStyle/>
            <a:p>
              <a:pPr rtl="0">
                <a:defRPr/>
              </a:pPr>
              <a:r>
                <a:rPr lang="ru-RU" sz="3600" b="1" i="0" u="none" strike="noStrike">
                  <a:solidFill>
                    <a:srgbClr val="000066"/>
                  </a:solidFill>
                  <a:highlight>
                    <a:srgbClr val="000000">
                      <a:alpha val="0"/>
                    </a:srgbClr>
                  </a:highlight>
                  <a:latin typeface="Zurich LtCn BT"/>
                </a:rPr>
                <a:t>4									3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88394B2-2643-45AF-AA0F-DADC4CCC2D30}"/>
              </a:ext>
            </a:extLst>
          </p:cNvPr>
          <p:cNvGrpSpPr/>
          <p:nvPr/>
        </p:nvGrpSpPr>
        <p:grpSpPr>
          <a:xfrm>
            <a:off x="5486401" y="-76200"/>
            <a:ext cx="1152525" cy="990600"/>
            <a:chOff x="2544" y="-48"/>
            <a:chExt cx="726" cy="624"/>
          </a:xfrm>
        </p:grpSpPr>
        <p:sp>
          <p:nvSpPr>
            <p:cNvPr id="7174" name="Line 19">
              <a:extLst>
                <a:ext uri="{FF2B5EF4-FFF2-40B4-BE49-F238E27FC236}">
                  <a16:creationId xmlns:a16="http://schemas.microsoft.com/office/drawing/2014/main" id="{39F13C83-59AC-41DD-805F-7659CF0C0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-48"/>
              <a:ext cx="0" cy="624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7175" name="Line 20">
              <a:extLst>
                <a:ext uri="{FF2B5EF4-FFF2-40B4-BE49-F238E27FC236}">
                  <a16:creationId xmlns:a16="http://schemas.microsoft.com/office/drawing/2014/main" id="{D1837BF7-65C4-4BA4-845F-BC0A916D4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64"/>
              <a:ext cx="726" cy="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7176" name="Line 21">
              <a:extLst>
                <a:ext uri="{FF2B5EF4-FFF2-40B4-BE49-F238E27FC236}">
                  <a16:creationId xmlns:a16="http://schemas.microsoft.com/office/drawing/2014/main" id="{92A2FD68-5DE8-47CE-B8B6-AF56E6C2E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64" y="-48"/>
              <a:ext cx="0" cy="624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90283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704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181" y="1600200"/>
            <a:ext cx="11095349" cy="3504063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 мячом</a:t>
            </a:r>
          </a:p>
          <a:p>
            <a:pPr marL="0" indent="0">
              <a:buNone/>
            </a:pPr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Чем вы, как правило, руководствуетесь при планировании стратегии с мячом?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Каковы ваши ключевые принципы атаки?</a:t>
            </a:r>
          </a:p>
        </p:txBody>
      </p:sp>
    </p:spTree>
    <p:extLst>
      <p:ext uri="{BB962C8B-B14F-4D97-AF65-F5344CB8AC3E}">
        <p14:creationId xmlns:p14="http://schemas.microsoft.com/office/powerpoint/2010/main" val="30853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704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84" y="1284331"/>
            <a:ext cx="11265031" cy="5276724"/>
          </a:xfrm>
        </p:spPr>
        <p:txBody>
          <a:bodyPr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Простота важнее всего.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Двигайтесь вперёд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Поддерживайте несущего мяч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Быстрая игра в мяч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Завершайте свои схемы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Положительный финиш: хороший удар и погоня / хорошая позиция на поле / старайтесь повторить схему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Увеличивайте давление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Общение - это "Постоянное оружие"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89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2FCA2852-5C98-4779-807C-E8234209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371600"/>
            <a:ext cx="5562600" cy="4876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2DED6C8A-4F03-4980-BEDF-FEC38A0F9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86200"/>
            <a:ext cx="5562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GB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010C9DE-DDAA-4017-AA2E-0C1914834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491" y="4630450"/>
            <a:ext cx="19419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/>
              </a:rPr>
              <a:t>  </a:t>
            </a: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Низкий риск</a:t>
            </a:r>
            <a:endParaRPr lang="en-GB" altLang="en-US" sz="20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2AE7C273-E0E4-4C57-85A9-5AB231034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492" y="2336513"/>
            <a:ext cx="19419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Высокий риск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8724E9B7-4E2F-49CD-8483-885C89175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724401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18D284AA-348C-4ED5-9DD0-2A15C86E5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33376"/>
            <a:ext cx="73766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None/>
            </a:pPr>
            <a:r>
              <a:rPr lang="ru-RU" sz="4000" b="1" i="0" u="none" strike="noStrike" spc="50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Calibri"/>
              </a:rPr>
              <a:t>Организация и структура команды</a:t>
            </a:r>
            <a:endParaRPr lang="en-GB" altLang="en-US" b="1"/>
          </a:p>
        </p:txBody>
      </p:sp>
    </p:spTree>
    <p:extLst>
      <p:ext uri="{BB962C8B-B14F-4D97-AF65-F5344CB8AC3E}">
        <p14:creationId xmlns:p14="http://schemas.microsoft.com/office/powerpoint/2010/main" val="299269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0" grpId="1"/>
      <p:bldP spid="16394" grpId="2"/>
      <p:bldP spid="16395" grpId="3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6">
            <a:extLst>
              <a:ext uri="{FF2B5EF4-FFF2-40B4-BE49-F238E27FC236}">
                <a16:creationId xmlns:a16="http://schemas.microsoft.com/office/drawing/2014/main" id="{6FC04D8D-D28F-414D-8F5B-0EC0292B3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3376"/>
            <a:ext cx="73766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None/>
            </a:pPr>
            <a:r>
              <a:rPr lang="ru-RU" sz="4000" b="1" i="0" u="none" strike="noStrike" spc="50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Calibri"/>
              </a:rPr>
              <a:t>Организация и структура команды</a:t>
            </a:r>
            <a:endParaRPr lang="en-GB" altLang="en-US" b="1">
              <a:latin typeface="+mj-lt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B322ECA7-8290-4C67-B381-01191CC9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4" y="1268414"/>
            <a:ext cx="5937557" cy="53736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26ED1A-43DB-4FC5-9CD9-FB2006BB4A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6276" y="3068638"/>
            <a:ext cx="561657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250C74-FEBB-472F-A6CE-88B2C9DA43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6276" y="4868863"/>
            <a:ext cx="5616575" cy="0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B8776D-E8B4-44F8-A65E-7EA083513782}"/>
              </a:ext>
            </a:extLst>
          </p:cNvPr>
          <p:cNvSpPr txBox="1"/>
          <p:nvPr/>
        </p:nvSpPr>
        <p:spPr>
          <a:xfrm>
            <a:off x="3575720" y="1916832"/>
            <a:ext cx="2657932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 eaLnBrk="1" hangingPunct="1">
              <a:defRPr/>
            </a:pPr>
            <a:r>
              <a:rPr lang="ru-RU" sz="3200" b="1" i="0" u="none" strike="noStrike" dirty="0">
                <a:solidFill>
                  <a:srgbClr val="00B05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ЗЕЛЁНЫЙ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B40BED-A651-46D6-B01C-6D6EE89980C6}"/>
              </a:ext>
            </a:extLst>
          </p:cNvPr>
          <p:cNvSpPr txBox="1"/>
          <p:nvPr/>
        </p:nvSpPr>
        <p:spPr>
          <a:xfrm>
            <a:off x="3575720" y="3717032"/>
            <a:ext cx="1809080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 eaLnBrk="1" hangingPunct="1">
              <a:defRPr/>
            </a:pPr>
            <a:r>
              <a:rPr lang="ru-RU" sz="3200" b="1" i="0" u="none" strike="noStrike">
                <a:solidFill>
                  <a:srgbClr val="FFC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ЖЁЛТЫЙ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E6632D-98BC-4C87-85D7-C07A2A74AEF1}"/>
              </a:ext>
            </a:extLst>
          </p:cNvPr>
          <p:cNvSpPr txBox="1"/>
          <p:nvPr/>
        </p:nvSpPr>
        <p:spPr>
          <a:xfrm>
            <a:off x="3575720" y="5517232"/>
            <a:ext cx="2362964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 eaLnBrk="1" hangingPunct="1">
              <a:defRPr/>
            </a:pPr>
            <a:r>
              <a:rPr lang="ru-RU" sz="3200" b="1" i="0" u="none" strike="noStrike" dirty="0">
                <a:solidFill>
                  <a:srgbClr val="FF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КРАСНЫЙ</a:t>
            </a:r>
          </a:p>
        </p:txBody>
      </p:sp>
    </p:spTree>
    <p:extLst>
      <p:ext uri="{BB962C8B-B14F-4D97-AF65-F5344CB8AC3E}">
        <p14:creationId xmlns:p14="http://schemas.microsoft.com/office/powerpoint/2010/main" val="2408903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299DDD9E-EFCF-46EE-A6E4-D783215D2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1712890"/>
            <a:ext cx="5257800" cy="4953000"/>
          </a:xfrm>
          <a:prstGeom prst="rect">
            <a:avLst/>
          </a:prstGeom>
          <a:solidFill>
            <a:srgbClr val="00FF00"/>
          </a:solidFill>
          <a:ln w="15875">
            <a:solidFill>
              <a:schemeClr val="tx1"/>
            </a:solidFill>
            <a:miter lim="800000"/>
          </a:ln>
        </p:spPr>
        <p:txBody>
          <a:bodyPr wrap="none" anchor="ctr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0EF766F9-BD9A-4B5B-B37B-583C41763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3475" y="1773238"/>
            <a:ext cx="0" cy="489585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GB"/>
          </a:p>
        </p:txBody>
      </p:sp>
      <p:sp>
        <p:nvSpPr>
          <p:cNvPr id="14341" name="Line 5">
            <a:extLst>
              <a:ext uri="{FF2B5EF4-FFF2-40B4-BE49-F238E27FC236}">
                <a16:creationId xmlns:a16="http://schemas.microsoft.com/office/drawing/2014/main" id="{AFBDF126-13D8-4DD4-A3B6-FED80875BA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88163" y="1700213"/>
            <a:ext cx="0" cy="4953000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en-GB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B8B98B09-1EDB-4633-8E2A-25B99E5E8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218" y="1268414"/>
            <a:ext cx="4143519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50000"/>
              </a:spcBef>
              <a:buClrTx/>
              <a:buSzTx/>
              <a:buFontTx/>
              <a:buNone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Times New Roman"/>
              </a:rPr>
              <a:t>10                          50                       10</a:t>
            </a:r>
          </a:p>
        </p:txBody>
      </p:sp>
      <p:sp>
        <p:nvSpPr>
          <p:cNvPr id="13320" name="Rectangle 16">
            <a:extLst>
              <a:ext uri="{FF2B5EF4-FFF2-40B4-BE49-F238E27FC236}">
                <a16:creationId xmlns:a16="http://schemas.microsoft.com/office/drawing/2014/main" id="{01C684E5-0E81-42F7-8A3B-9040F79BF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4" y="333376"/>
            <a:ext cx="73766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None/>
            </a:pPr>
            <a:r>
              <a:rPr lang="ru-RU" sz="4000" b="1" i="0" u="none" strike="noStrike" spc="50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Calibri"/>
              </a:rPr>
              <a:t>Организация и структура команды</a:t>
            </a:r>
            <a:endParaRPr lang="en-GB" altLang="en-US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5173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7612"/>
            <a:ext cx="12192000" cy="57150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023" y="1558774"/>
            <a:ext cx="11048214" cy="4114800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Цель игры ногами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завоевать территорию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снизить давление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оказать давление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прорвать оборонительную линию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вернуть себе владение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забить гол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4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9363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756" y="1709382"/>
            <a:ext cx="11217896" cy="2629672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Защита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Лучшая форма нападения?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Важнейшее командное действие?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Команда, которая может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адаптироваться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и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справиться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с любой ситуацией</a:t>
            </a:r>
          </a:p>
        </p:txBody>
      </p:sp>
    </p:spTree>
    <p:extLst>
      <p:ext uri="{BB962C8B-B14F-4D97-AF65-F5344CB8AC3E}">
        <p14:creationId xmlns:p14="http://schemas.microsoft.com/office/powerpoint/2010/main" val="1514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44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755" y="1600200"/>
            <a:ext cx="11048214" cy="2616958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Без мяча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Чем вы, как правило, руководствуетесь при планировании стратегии без мяча?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Каковы ваши ПРИНЦИПЫ защиты?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410907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475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047" y="1602557"/>
            <a:ext cx="11180190" cy="4265979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Давление на соперников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Двигайтесь вперёд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Скорость линии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Номера в схватке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Хорошая техника схватки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"Выиграть поле"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Агрессивная маркерная защита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Форсирование ошибок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Общение - это "Постоянное оружие"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2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18475" y="1520785"/>
            <a:ext cx="9964132" cy="38164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Запомните эти основные Характеристики </a:t>
            </a:r>
            <a:r>
              <a:rPr lang="ru-RU" sz="3200" b="0" i="0" u="sng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Эффективного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тренера </a:t>
            </a:r>
          </a:p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Показывает правильное, позитивное Лидерство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Имеет приемлемый уровень знаний о Регбилиг и обладает необходимыми навыками общения с людьми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Планировать / Организовывать / Управлять / Взаимодействовать / Оценивать</a:t>
            </a:r>
          </a:p>
          <a:p>
            <a:pPr>
              <a:defRPr/>
            </a:pPr>
            <a:endParaRPr lang="en-AU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Посмотрите следующий слайд и обсудите его</a:t>
            </a:r>
            <a:endParaRPr lang="en-AU" altLang="en-US" sz="3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730965-F32D-4E47-A2F4-1B08C8DBB265}"/>
              </a:ext>
            </a:extLst>
          </p:cNvPr>
          <p:cNvSpPr txBox="1"/>
          <p:nvPr/>
        </p:nvSpPr>
        <p:spPr>
          <a:xfrm>
            <a:off x="0" y="239235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Вывод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23" y="767682"/>
            <a:ext cx="8579632" cy="649956"/>
          </a:xfrm>
        </p:spPr>
        <p:txBody>
          <a:bodyPr>
            <a:noAutofit/>
          </a:bodyPr>
          <a:lstStyle/>
          <a:p>
            <a:pPr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340" y="1600200"/>
            <a:ext cx="10907860" cy="2623008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парах обсудите, как бы вы расположили своих игроков на оборонительной линии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Покажите свой состав остальным членам группы и объясните свои рассуждения </a:t>
            </a:r>
          </a:p>
        </p:txBody>
      </p:sp>
    </p:spTree>
    <p:extLst>
      <p:ext uri="{BB962C8B-B14F-4D97-AF65-F5344CB8AC3E}">
        <p14:creationId xmlns:p14="http://schemas.microsoft.com/office/powerpoint/2010/main" val="3743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grass-effect">
            <a:extLst>
              <a:ext uri="{FF2B5EF4-FFF2-40B4-BE49-F238E27FC236}">
                <a16:creationId xmlns:a16="http://schemas.microsoft.com/office/drawing/2014/main" id="{58C89154-463C-49A4-BE88-D9E92AE14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4221163"/>
            <a:ext cx="91440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>
            <a:extLst>
              <a:ext uri="{FF2B5EF4-FFF2-40B4-BE49-F238E27FC236}">
                <a16:creationId xmlns:a16="http://schemas.microsoft.com/office/drawing/2014/main" id="{167DAB9C-C74B-4995-BA25-03F62FF1A112}"/>
              </a:ext>
            </a:extLst>
          </p:cNvPr>
          <p:cNvGrpSpPr/>
          <p:nvPr/>
        </p:nvGrpSpPr>
        <p:grpSpPr>
          <a:xfrm>
            <a:off x="4419600" y="0"/>
            <a:ext cx="3352800" cy="6858000"/>
            <a:chOff x="1824" y="0"/>
            <a:chExt cx="2112" cy="4320"/>
          </a:xfrm>
        </p:grpSpPr>
        <p:sp>
          <p:nvSpPr>
            <p:cNvPr id="28708" name="Line 14">
              <a:extLst>
                <a:ext uri="{FF2B5EF4-FFF2-40B4-BE49-F238E27FC236}">
                  <a16:creationId xmlns:a16="http://schemas.microsoft.com/office/drawing/2014/main" id="{5D27AFE3-649D-448F-BE4D-F32549684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" y="0"/>
              <a:ext cx="0" cy="432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GB"/>
            </a:p>
          </p:txBody>
        </p:sp>
        <p:sp>
          <p:nvSpPr>
            <p:cNvPr id="28709" name="Line 15">
              <a:extLst>
                <a:ext uri="{FF2B5EF4-FFF2-40B4-BE49-F238E27FC236}">
                  <a16:creationId xmlns:a16="http://schemas.microsoft.com/office/drawing/2014/main" id="{9205C019-A66B-4DF9-B3E7-5F461DAC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6" y="0"/>
              <a:ext cx="0" cy="432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7172" name="TextBox 10">
            <a:extLst>
              <a:ext uri="{FF2B5EF4-FFF2-40B4-BE49-F238E27FC236}">
                <a16:creationId xmlns:a16="http://schemas.microsoft.com/office/drawing/2014/main" id="{28E9B785-DEC0-47E9-9B4B-D079E8BCD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229225"/>
            <a:ext cx="2808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5  7  4  13</a:t>
            </a:r>
          </a:p>
        </p:txBody>
      </p:sp>
      <p:sp>
        <p:nvSpPr>
          <p:cNvPr id="7173" name="TextBox 11">
            <a:extLst>
              <a:ext uri="{FF2B5EF4-FFF2-40B4-BE49-F238E27FC236}">
                <a16:creationId xmlns:a16="http://schemas.microsoft.com/office/drawing/2014/main" id="{EB1C1606-77E9-49D6-99BD-081161E0C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6" y="5229225"/>
            <a:ext cx="3095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11 10  9   8</a:t>
            </a:r>
          </a:p>
        </p:txBody>
      </p:sp>
      <p:sp>
        <p:nvSpPr>
          <p:cNvPr id="7174" name="TextBox 12">
            <a:extLst>
              <a:ext uri="{FF2B5EF4-FFF2-40B4-BE49-F238E27FC236}">
                <a16:creationId xmlns:a16="http://schemas.microsoft.com/office/drawing/2014/main" id="{9B2551D4-AAF6-407C-AD0D-B17DDC816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157789"/>
            <a:ext cx="27003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12  3  6  2</a:t>
            </a:r>
          </a:p>
        </p:txBody>
      </p:sp>
      <p:sp>
        <p:nvSpPr>
          <p:cNvPr id="7175" name="TextBox 13">
            <a:extLst>
              <a:ext uri="{FF2B5EF4-FFF2-40B4-BE49-F238E27FC236}">
                <a16:creationId xmlns:a16="http://schemas.microsoft.com/office/drawing/2014/main" id="{25A6620B-20BF-40C3-BEAD-9D3E7D555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4" y="4292600"/>
            <a:ext cx="5032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1</a:t>
            </a:r>
          </a:p>
        </p:txBody>
      </p:sp>
      <p:sp>
        <p:nvSpPr>
          <p:cNvPr id="28680" name="Rectangle 37">
            <a:extLst>
              <a:ext uri="{FF2B5EF4-FFF2-40B4-BE49-F238E27FC236}">
                <a16:creationId xmlns:a16="http://schemas.microsoft.com/office/drawing/2014/main" id="{302BA8C9-EB2C-4EC6-96F2-A6F6CE8C6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38499"/>
            <a:ext cx="1847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>
              <a:spcBef>
                <a:spcPts val="7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Tx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Tx/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ヒラギノ角ゴ ProN W3"/>
                <a:cs typeface="ヒラギノ角ゴ ProN W3"/>
                <a:sym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200">
              <a:solidFill>
                <a:srgbClr val="000000"/>
              </a:solidFill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42EC84CA-CE00-4B94-9C7E-671F60F021A4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0" y="260351"/>
            <a:ext cx="9144000" cy="3865563"/>
            <a:chOff x="2527" y="1561"/>
            <a:chExt cx="7621" cy="3407"/>
          </a:xfrm>
        </p:grpSpPr>
        <p:sp>
          <p:nvSpPr>
            <p:cNvPr id="28682" name="AutoShape 36">
              <a:extLst>
                <a:ext uri="{FF2B5EF4-FFF2-40B4-BE49-F238E27FC236}">
                  <a16:creationId xmlns:a16="http://schemas.microsoft.com/office/drawing/2014/main" id="{3CF7410D-FBCA-4D54-AFB0-3E0BC000F4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27" y="1561"/>
              <a:ext cx="7621" cy="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683" name="Line 35">
              <a:extLst>
                <a:ext uri="{FF2B5EF4-FFF2-40B4-BE49-F238E27FC236}">
                  <a16:creationId xmlns:a16="http://schemas.microsoft.com/office/drawing/2014/main" id="{E7C61CC8-7211-4EAC-9F36-DADE02F8D6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7" y="3530"/>
              <a:ext cx="690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684" name="Line 34">
              <a:extLst>
                <a:ext uri="{FF2B5EF4-FFF2-40B4-BE49-F238E27FC236}">
                  <a16:creationId xmlns:a16="http://schemas.microsoft.com/office/drawing/2014/main" id="{49BAFF3C-5179-4C4D-9097-6BCC12219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7" y="3530"/>
              <a:ext cx="1" cy="12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685" name="Line 33">
              <a:extLst>
                <a:ext uri="{FF2B5EF4-FFF2-40B4-BE49-F238E27FC236}">
                  <a16:creationId xmlns:a16="http://schemas.microsoft.com/office/drawing/2014/main" id="{C11F4792-C446-44F5-AE8C-5313794370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77" y="3530"/>
              <a:ext cx="1" cy="12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686" name="Line 32">
              <a:extLst>
                <a:ext uri="{FF2B5EF4-FFF2-40B4-BE49-F238E27FC236}">
                  <a16:creationId xmlns:a16="http://schemas.microsoft.com/office/drawing/2014/main" id="{ECC8B5D8-9F64-4F23-8612-B9B1853BB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7" y="3530"/>
              <a:ext cx="1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687" name="Line 31">
              <a:extLst>
                <a:ext uri="{FF2B5EF4-FFF2-40B4-BE49-F238E27FC236}">
                  <a16:creationId xmlns:a16="http://schemas.microsoft.com/office/drawing/2014/main" id="{E3CEB553-B6F7-4AF8-B785-6EA8787BB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77" y="3530"/>
              <a:ext cx="1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pic>
          <p:nvPicPr>
            <p:cNvPr id="28688" name="Picture 30" descr="Defensive Player Symbol">
              <a:extLst>
                <a:ext uri="{FF2B5EF4-FFF2-40B4-BE49-F238E27FC236}">
                  <a16:creationId xmlns:a16="http://schemas.microsoft.com/office/drawing/2014/main" id="{1A9982C7-BD13-434D-92F0-138E947E18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9" name="Picture 29" descr="Defensive Player Symbol">
              <a:extLst>
                <a:ext uri="{FF2B5EF4-FFF2-40B4-BE49-F238E27FC236}">
                  <a16:creationId xmlns:a16="http://schemas.microsoft.com/office/drawing/2014/main" id="{F378E714-30D2-423C-8B42-E4A9C0E05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28" descr="Defensive Player Symbol">
              <a:extLst>
                <a:ext uri="{FF2B5EF4-FFF2-40B4-BE49-F238E27FC236}">
                  <a16:creationId xmlns:a16="http://schemas.microsoft.com/office/drawing/2014/main" id="{E9C271D7-B190-43C2-A0C2-3328DBF0A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27" descr="Defensive Player Symbol">
              <a:extLst>
                <a:ext uri="{FF2B5EF4-FFF2-40B4-BE49-F238E27FC236}">
                  <a16:creationId xmlns:a16="http://schemas.microsoft.com/office/drawing/2014/main" id="{C506F3D7-353C-41BB-9E1B-4F2C22106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6" descr="Defensive Player Symbol">
              <a:extLst>
                <a:ext uri="{FF2B5EF4-FFF2-40B4-BE49-F238E27FC236}">
                  <a16:creationId xmlns:a16="http://schemas.microsoft.com/office/drawing/2014/main" id="{C21A0598-8CA6-48FC-A32A-52C52AC62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5" descr="Defensive Player Symbol">
              <a:extLst>
                <a:ext uri="{FF2B5EF4-FFF2-40B4-BE49-F238E27FC236}">
                  <a16:creationId xmlns:a16="http://schemas.microsoft.com/office/drawing/2014/main" id="{B58030F7-136C-40F9-8E19-C321579F1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24" descr="Defensive Player Symbol">
              <a:extLst>
                <a:ext uri="{FF2B5EF4-FFF2-40B4-BE49-F238E27FC236}">
                  <a16:creationId xmlns:a16="http://schemas.microsoft.com/office/drawing/2014/main" id="{C4DF70D6-CACD-4EC5-81DC-1336AEA04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23" descr="Defensive Player Symbol">
              <a:extLst>
                <a:ext uri="{FF2B5EF4-FFF2-40B4-BE49-F238E27FC236}">
                  <a16:creationId xmlns:a16="http://schemas.microsoft.com/office/drawing/2014/main" id="{5F08604F-F5EE-4EE6-B829-25498DC5D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7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22" descr="Defensive Player Symbol">
              <a:extLst>
                <a:ext uri="{FF2B5EF4-FFF2-40B4-BE49-F238E27FC236}">
                  <a16:creationId xmlns:a16="http://schemas.microsoft.com/office/drawing/2014/main" id="{2153D2C4-A69D-415C-ACF8-AADA931A7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7" name="Picture 21" descr="Defensive Player Symbol">
              <a:extLst>
                <a:ext uri="{FF2B5EF4-FFF2-40B4-BE49-F238E27FC236}">
                  <a16:creationId xmlns:a16="http://schemas.microsoft.com/office/drawing/2014/main" id="{66ED938D-A23D-471C-92B7-FD41FCDA4A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Picture 20" descr="Defensive Player Symbol">
              <a:extLst>
                <a:ext uri="{FF2B5EF4-FFF2-40B4-BE49-F238E27FC236}">
                  <a16:creationId xmlns:a16="http://schemas.microsoft.com/office/drawing/2014/main" id="{D1FB5CE7-D201-4112-8063-14431668F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19" descr="Defensive Player Symbol">
              <a:extLst>
                <a:ext uri="{FF2B5EF4-FFF2-40B4-BE49-F238E27FC236}">
                  <a16:creationId xmlns:a16="http://schemas.microsoft.com/office/drawing/2014/main" id="{C44047F8-61D2-460B-B73D-213A31DDC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27" y="3684"/>
              <a:ext cx="449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0" name="Line 18">
              <a:extLst>
                <a:ext uri="{FF2B5EF4-FFF2-40B4-BE49-F238E27FC236}">
                  <a16:creationId xmlns:a16="http://schemas.microsoft.com/office/drawing/2014/main" id="{D46274E9-EEE3-431C-8644-56260D69C9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7" y="3530"/>
              <a:ext cx="1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28701" name="Line 17">
              <a:extLst>
                <a:ext uri="{FF2B5EF4-FFF2-40B4-BE49-F238E27FC236}">
                  <a16:creationId xmlns:a16="http://schemas.microsoft.com/office/drawing/2014/main" id="{CED52EAC-7B28-47B7-8DC2-BD5140B057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7" y="3530"/>
              <a:ext cx="1" cy="1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pic>
          <p:nvPicPr>
            <p:cNvPr id="28702" name="Picture 16" descr="Defensive Player Symbol">
              <a:extLst>
                <a:ext uri="{FF2B5EF4-FFF2-40B4-BE49-F238E27FC236}">
                  <a16:creationId xmlns:a16="http://schemas.microsoft.com/office/drawing/2014/main" id="{4AB51813-3F2B-4FE0-9367-8A2473FD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7" y="4456"/>
              <a:ext cx="449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5" descr="Defensive Player Symbol">
              <a:extLst>
                <a:ext uri="{FF2B5EF4-FFF2-40B4-BE49-F238E27FC236}">
                  <a16:creationId xmlns:a16="http://schemas.microsoft.com/office/drawing/2014/main" id="{5C2F18A1-4549-4DDB-AFE4-7D51AEE6E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5827" y="2450"/>
              <a:ext cx="449" cy="464"/>
            </a:xfrm>
            <a:prstGeom prst="rect">
              <a:avLst/>
            </a:prstGeom>
            <a:noFill/>
          </p:spPr>
        </p:pic>
        <p:pic>
          <p:nvPicPr>
            <p:cNvPr id="7182" name="Picture 14" descr="Defensive Player Symbol">
              <a:extLst>
                <a:ext uri="{FF2B5EF4-FFF2-40B4-BE49-F238E27FC236}">
                  <a16:creationId xmlns:a16="http://schemas.microsoft.com/office/drawing/2014/main" id="{E5F66C42-A672-4508-91B4-22DFEC21B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6127" y="1987"/>
              <a:ext cx="449" cy="4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8705" name="Text Box 13">
              <a:extLst>
                <a:ext uri="{FF2B5EF4-FFF2-40B4-BE49-F238E27FC236}">
                  <a16:creationId xmlns:a16="http://schemas.microsoft.com/office/drawing/2014/main" id="{2D995197-78E2-4B11-A0FE-02D43D5726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7" y="3067"/>
              <a:ext cx="135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>
              <a:noAutofit/>
            </a:bodyPr>
            <a:lstStyle>
              <a:lvl1pPr>
                <a:spcBef>
                  <a:spcPts val="7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algn="ctr"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0" i="0" u="none" strike="noStrike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Times New Roman"/>
                  <a:cs typeface="Arial"/>
                </a:rPr>
                <a:t>СРЕДНИЙ БЛОК</a:t>
              </a:r>
              <a:endParaRPr lang="en-US" altLang="en-US" sz="14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8706" name="Text Box 12">
              <a:extLst>
                <a:ext uri="{FF2B5EF4-FFF2-40B4-BE49-F238E27FC236}">
                  <a16:creationId xmlns:a16="http://schemas.microsoft.com/office/drawing/2014/main" id="{A707D033-A9C8-49FC-AED2-5997181C5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7" y="3067"/>
              <a:ext cx="1500" cy="3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>
              <a:noAutofit/>
            </a:bodyPr>
            <a:lstStyle>
              <a:lvl1pPr>
                <a:spcBef>
                  <a:spcPts val="7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0" i="0" u="none" strike="noStrike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cs typeface="Times New Roman"/>
                </a:rPr>
                <a:t>ПРАВЫЙ БЛОК</a:t>
              </a:r>
              <a:endParaRPr lang="en-US" altLang="en-US" sz="1400">
                <a:solidFill>
                  <a:srgbClr val="000000"/>
                </a:solidFill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28707" name="Text Box 11">
              <a:extLst>
                <a:ext uri="{FF2B5EF4-FFF2-40B4-BE49-F238E27FC236}">
                  <a16:creationId xmlns:a16="http://schemas.microsoft.com/office/drawing/2014/main" id="{63C8AA2B-CFD2-4500-A9C6-B8E6751F26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7" y="3067"/>
              <a:ext cx="1500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>
              <a:noAutofit/>
            </a:bodyPr>
            <a:lstStyle>
              <a:lvl1pPr>
                <a:spcBef>
                  <a:spcPts val="7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1pPr>
              <a:lvl2pPr marL="742950" indent="-28575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Tx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ヒラギノ角ゴ ProN W3"/>
                  <a:cs typeface="ヒラギノ角ゴ ProN W3"/>
                  <a:sym typeface="Arial" pitchFamily="34" charset="0"/>
                </a:defRPr>
              </a:lvl9pPr>
            </a:lstStyle>
            <a:p>
              <a:pPr rtl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sz="1600" b="0" i="0" u="none" strike="noStrike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  <a:ea typeface="Times New Roman"/>
                  <a:cs typeface="Arial"/>
                </a:rPr>
                <a:t>ЛЕВЫЙ БЛОК</a:t>
              </a:r>
              <a:endParaRPr lang="en-US" altLang="en-US" sz="2800">
                <a:solidFill>
                  <a:srgbClr val="000000"/>
                </a:solidFill>
                <a:ea typeface="Times New Roman" panose="020206030504050203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7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1"/>
      <p:bldP spid="7174" grpId="2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2770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472" y="1468223"/>
            <a:ext cx="11133056" cy="5026843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Каким тренером вы хотите быть?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Знайте и понимайте игру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Адаптируйте свою работу к потребностям ваших игроков / команды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Бросайте себе вызовы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Бросайте вызовы своим игрокам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Используйте свое воображение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новатором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Осмельтесь быть другим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7900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5608"/>
            <a:ext cx="12191999" cy="710628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 и структура команды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608" y="1600200"/>
            <a:ext cx="10813592" cy="4114800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Какого игрока вы хотите тренировать и развивать?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Умного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Знающего игру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Имеющего четкое представление о принципах игры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Может играть с тем, что он видит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62045"/>
            <a:ext cx="12097407" cy="109728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8: Базовая физическая подготовка для </a:t>
            </a:r>
            <a:r>
              <a:rPr lang="ru-RU" sz="4000" b="1" i="0" u="none" strike="noStrike" cap="non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Регбилиг</a:t>
            </a:r>
            <a:b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BF721-4D45-4AE8-9059-B79F6EE3AA02}"/>
              </a:ext>
            </a:extLst>
          </p:cNvPr>
          <p:cNvSpPr/>
          <p:nvPr/>
        </p:nvSpPr>
        <p:spPr>
          <a:xfrm>
            <a:off x="7333489" y="5725284"/>
            <a:ext cx="4763918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Произведено и одобрено для использования IRL преподавателями, аккредитованными </a:t>
            </a:r>
          </a:p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RLEF и APRLC. </a:t>
            </a:r>
            <a:endParaRPr lang="en-AU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D35701-D920-4330-A4AD-C59DDDA31EF0}"/>
              </a:ext>
            </a:extLst>
          </p:cNvPr>
          <p:cNvSpPr/>
          <p:nvPr/>
        </p:nvSpPr>
        <p:spPr>
          <a:xfrm>
            <a:off x="0" y="1377839"/>
            <a:ext cx="12192000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888F7B-8362-3647-8D2F-43869244D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9796" y="2199426"/>
            <a:ext cx="8938700" cy="13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470"/>
            <a:ext cx="12192000" cy="1276241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b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 sz="2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1CE240-7C96-44B9-92AF-9D1141B2D822}"/>
              </a:ext>
            </a:extLst>
          </p:cNvPr>
          <p:cNvSpPr/>
          <p:nvPr/>
        </p:nvSpPr>
        <p:spPr>
          <a:xfrm>
            <a:off x="4546009" y="3209209"/>
            <a:ext cx="2481943" cy="12770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Компоненты физической подготовки для регбилиг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5A391D-C561-4E73-9318-936E232F4C3D}"/>
              </a:ext>
            </a:extLst>
          </p:cNvPr>
          <p:cNvCxnSpPr/>
          <p:nvPr/>
        </p:nvCxnSpPr>
        <p:spPr>
          <a:xfrm flipH="1" flipV="1">
            <a:off x="3789319" y="2760603"/>
            <a:ext cx="928150" cy="8112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B0EF311-7CC2-4ACB-AF56-FF2845D01742}"/>
              </a:ext>
            </a:extLst>
          </p:cNvPr>
          <p:cNvSpPr/>
          <p:nvPr/>
        </p:nvSpPr>
        <p:spPr>
          <a:xfrm>
            <a:off x="2941074" y="2206785"/>
            <a:ext cx="1650769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скорость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9B8B5A-07FA-441E-BD4A-71803757F8C9}"/>
              </a:ext>
            </a:extLst>
          </p:cNvPr>
          <p:cNvCxnSpPr/>
          <p:nvPr/>
        </p:nvCxnSpPr>
        <p:spPr>
          <a:xfrm flipH="1" flipV="1">
            <a:off x="5866254" y="2291279"/>
            <a:ext cx="99689" cy="93864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6EEAE8D-568F-409D-AEAA-DDFCEA90E741}"/>
              </a:ext>
            </a:extLst>
          </p:cNvPr>
          <p:cNvSpPr/>
          <p:nvPr/>
        </p:nvSpPr>
        <p:spPr>
          <a:xfrm>
            <a:off x="4717470" y="1745210"/>
            <a:ext cx="178338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мощность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A5ADD4-0410-4A29-A19B-34574787B011}"/>
              </a:ext>
            </a:extLst>
          </p:cNvPr>
          <p:cNvCxnSpPr/>
          <p:nvPr/>
        </p:nvCxnSpPr>
        <p:spPr>
          <a:xfrm flipV="1">
            <a:off x="6862948" y="2628232"/>
            <a:ext cx="1278785" cy="88348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46906BB-CE4C-4EEE-B816-926688950EBA}"/>
              </a:ext>
            </a:extLst>
          </p:cNvPr>
          <p:cNvSpPr/>
          <p:nvPr/>
        </p:nvSpPr>
        <p:spPr>
          <a:xfrm>
            <a:off x="7073058" y="1880619"/>
            <a:ext cx="1725563" cy="9598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сила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40A766-87F8-4870-9740-D2B0DFE7DE8C}"/>
              </a:ext>
            </a:extLst>
          </p:cNvPr>
          <p:cNvCxnSpPr/>
          <p:nvPr/>
        </p:nvCxnSpPr>
        <p:spPr>
          <a:xfrm>
            <a:off x="7027952" y="3943507"/>
            <a:ext cx="1274930" cy="4572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E8A5A5C-DE81-4D3F-A710-C6A28F7CBC06}"/>
              </a:ext>
            </a:extLst>
          </p:cNvPr>
          <p:cNvSpPr/>
          <p:nvPr/>
        </p:nvSpPr>
        <p:spPr>
          <a:xfrm>
            <a:off x="7905207" y="3988169"/>
            <a:ext cx="2418664" cy="97333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выносливость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4CEEA9-8EF1-4D30-A2D1-F5C4870A2CE3}"/>
              </a:ext>
            </a:extLst>
          </p:cNvPr>
          <p:cNvCxnSpPr/>
          <p:nvPr/>
        </p:nvCxnSpPr>
        <p:spPr>
          <a:xfrm>
            <a:off x="6500854" y="4329864"/>
            <a:ext cx="914400" cy="914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DEB4C7D3-4B34-4E8B-BD93-35F429FB1AF7}"/>
              </a:ext>
            </a:extLst>
          </p:cNvPr>
          <p:cNvSpPr/>
          <p:nvPr/>
        </p:nvSpPr>
        <p:spPr>
          <a:xfrm>
            <a:off x="7267857" y="4961509"/>
            <a:ext cx="1545326" cy="8370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гибкость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4CBA07-9154-496F-BECB-836578A2BCF4}"/>
              </a:ext>
            </a:extLst>
          </p:cNvPr>
          <p:cNvCxnSpPr>
            <a:endCxn id="9" idx="3"/>
          </p:cNvCxnSpPr>
          <p:nvPr/>
        </p:nvCxnSpPr>
        <p:spPr>
          <a:xfrm flipV="1">
            <a:off x="4766015" y="4299253"/>
            <a:ext cx="143466" cy="10145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BC5A3B-C30E-419E-84CD-3EE2F2D8560C}"/>
              </a:ext>
            </a:extLst>
          </p:cNvPr>
          <p:cNvCxnSpPr/>
          <p:nvPr/>
        </p:nvCxnSpPr>
        <p:spPr>
          <a:xfrm flipH="1">
            <a:off x="3819533" y="4329864"/>
            <a:ext cx="1035860" cy="9144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C4A295E0-64CA-4413-B4A6-10865E60DCC5}"/>
              </a:ext>
            </a:extLst>
          </p:cNvPr>
          <p:cNvSpPr/>
          <p:nvPr/>
        </p:nvSpPr>
        <p:spPr>
          <a:xfrm>
            <a:off x="2941074" y="4627218"/>
            <a:ext cx="1650769" cy="86438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ловкость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3E9810-2838-41F3-920E-3358F4DFEB46}"/>
              </a:ext>
            </a:extLst>
          </p:cNvPr>
          <p:cNvCxnSpPr>
            <a:stCxn id="9" idx="2"/>
          </p:cNvCxnSpPr>
          <p:nvPr/>
        </p:nvCxnSpPr>
        <p:spPr>
          <a:xfrm flipH="1">
            <a:off x="3371862" y="3847742"/>
            <a:ext cx="1174147" cy="953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7B7869A-DF08-4FC4-BA34-2EE22E06A0EB}"/>
              </a:ext>
            </a:extLst>
          </p:cNvPr>
          <p:cNvSpPr/>
          <p:nvPr/>
        </p:nvSpPr>
        <p:spPr>
          <a:xfrm>
            <a:off x="2403447" y="3480242"/>
            <a:ext cx="1571924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ум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7D34E5-D31F-41A6-A022-52DC0A74E522}"/>
              </a:ext>
            </a:extLst>
          </p:cNvPr>
          <p:cNvCxnSpPr/>
          <p:nvPr/>
        </p:nvCxnSpPr>
        <p:spPr>
          <a:xfrm flipV="1">
            <a:off x="7073059" y="3445928"/>
            <a:ext cx="1460561" cy="2608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264EF00-13E4-4A5F-96E1-DF08EB0AFE4C}"/>
              </a:ext>
            </a:extLst>
          </p:cNvPr>
          <p:cNvSpPr/>
          <p:nvPr/>
        </p:nvSpPr>
        <p:spPr>
          <a:xfrm>
            <a:off x="8193713" y="3035571"/>
            <a:ext cx="1607955" cy="63249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баланс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51B46D-7B89-49E0-9400-70270F7C9BCA}"/>
              </a:ext>
            </a:extLst>
          </p:cNvPr>
          <p:cNvCxnSpPr/>
          <p:nvPr/>
        </p:nvCxnSpPr>
        <p:spPr>
          <a:xfrm>
            <a:off x="5329780" y="4492723"/>
            <a:ext cx="292616" cy="9664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2187FF3-30AA-4790-9C85-0730E3A0854D}"/>
              </a:ext>
            </a:extLst>
          </p:cNvPr>
          <p:cNvSpPr/>
          <p:nvPr/>
        </p:nvSpPr>
        <p:spPr>
          <a:xfrm>
            <a:off x="5240403" y="5067252"/>
            <a:ext cx="1711194" cy="8370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 rtl="0"/>
            <a:r>
              <a:rPr lang="ru-RU" sz="1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Координация</a:t>
            </a:r>
          </a:p>
        </p:txBody>
      </p:sp>
    </p:spTree>
    <p:extLst>
      <p:ext uri="{BB962C8B-B14F-4D97-AF65-F5344CB8AC3E}">
        <p14:creationId xmlns:p14="http://schemas.microsoft.com/office/powerpoint/2010/main" val="176250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981"/>
            <a:ext cx="12191999" cy="131844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b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 sz="2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6DE968-9877-44BC-8AE4-862EAECD794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84328" y="1401177"/>
          <a:ext cx="1121237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371">
                  <a:extLst>
                    <a:ext uri="{9D8B030D-6E8A-4147-A177-3AD203B41FA5}">
                      <a16:colId xmlns:a16="http://schemas.microsoft.com/office/drawing/2014/main" val="740040905"/>
                    </a:ext>
                  </a:extLst>
                </a:gridCol>
                <a:gridCol w="6477001">
                  <a:extLst>
                    <a:ext uri="{9D8B030D-6E8A-4147-A177-3AD203B41FA5}">
                      <a16:colId xmlns:a16="http://schemas.microsoft.com/office/drawing/2014/main" val="2407725968"/>
                    </a:ext>
                  </a:extLst>
                </a:gridCol>
              </a:tblGrid>
              <a:tr h="284990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Определение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913128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Мощность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41027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Сила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398856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Скорость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994147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Выносливость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829242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Гибкость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78894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Баланс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81782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Координация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865051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Ловкость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852769"/>
                  </a:ext>
                </a:extLst>
              </a:tr>
              <a:tr h="2849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84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93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063"/>
            <a:ext cx="12192000" cy="114300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b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 sz="240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86DE968-9877-44BC-8AE4-862EAECD794C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408129" y="1181031"/>
          <a:ext cx="11298096" cy="533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714">
                  <a:extLst>
                    <a:ext uri="{9D8B030D-6E8A-4147-A177-3AD203B41FA5}">
                      <a16:colId xmlns:a16="http://schemas.microsoft.com/office/drawing/2014/main" val="740040905"/>
                    </a:ext>
                  </a:extLst>
                </a:gridCol>
                <a:gridCol w="8603382">
                  <a:extLst>
                    <a:ext uri="{9D8B030D-6E8A-4147-A177-3AD203B41FA5}">
                      <a16:colId xmlns:a16="http://schemas.microsoft.com/office/drawing/2014/main" val="2407725968"/>
                    </a:ext>
                  </a:extLst>
                </a:gridCol>
              </a:tblGrid>
              <a:tr h="418559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Компонент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Определение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7913128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Мощность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Взрывная мощность: сила х скорость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441027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Сила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Способность применять силу против сопротивления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398856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Скорость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Время, затраченное на преодоление заданного расстояния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8994147"/>
                  </a:ext>
                </a:extLst>
              </a:tr>
              <a:tr h="418559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Выносливость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Способность продолжать делать что-либо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1829242"/>
                  </a:ext>
                </a:extLst>
              </a:tr>
              <a:tr h="561681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Гибкость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Диапазон движения внутри или вокруг сустава или нескольких суставов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878894"/>
                  </a:ext>
                </a:extLst>
              </a:tr>
              <a:tr h="6417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Баланс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Равномерное распределение веса, позволяющее вам оставаться в вертикальном положении или устойчиво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081782"/>
                  </a:ext>
                </a:extLst>
              </a:tr>
              <a:tr h="6417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Координация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Способность использовать различные части тела вместе легко и эффективно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7865051"/>
                  </a:ext>
                </a:extLst>
              </a:tr>
              <a:tr h="641790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Ловкость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Возможность менять направление движения с минимальной потерей скорости и равновесия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852769"/>
                  </a:ext>
                </a:extLst>
              </a:tr>
              <a:tr h="561681"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Умение справляться с давлением, переживать неудачи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84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05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351"/>
            <a:ext cx="12192000" cy="752168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209" y="1619070"/>
            <a:ext cx="11128916" cy="3789286"/>
          </a:xfrm>
        </p:spPr>
        <p:txBody>
          <a:bodyPr>
            <a:noAutofit/>
          </a:bodyPr>
          <a:lstStyle/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Подготовка должна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подстраиваться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под конкретную игру Регбилиг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Посмотрите на каждый компонент и определите, в каких аспектах игры каждый из них важен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Включают ли ваши тренировки все эти компоненты на одном из этапов?</a:t>
            </a:r>
          </a:p>
        </p:txBody>
      </p:sp>
    </p:spTree>
    <p:extLst>
      <p:ext uri="{BB962C8B-B14F-4D97-AF65-F5344CB8AC3E}">
        <p14:creationId xmlns:p14="http://schemas.microsoft.com/office/powerpoint/2010/main" val="15635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936"/>
            <a:ext cx="12192000" cy="128646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br>
              <a:rPr lang="ru-RU" sz="36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3875" y="1481464"/>
            <a:ext cx="11134725" cy="4376411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Скорость: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Полезны ли в тренировках пробежки на 5 или 10 км?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Когда вы можете их вводить в тренировки?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10 м - это самое важное расстояние. Почему?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Также 20м и 30м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Ускорение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Замедление</a:t>
            </a:r>
          </a:p>
        </p:txBody>
      </p:sp>
    </p:spTree>
    <p:extLst>
      <p:ext uri="{BB962C8B-B14F-4D97-AF65-F5344CB8AC3E}">
        <p14:creationId xmlns:p14="http://schemas.microsoft.com/office/powerpoint/2010/main" val="299640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9A2781-2BF1-4830-B961-1C2CB79CA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1" y="124691"/>
            <a:ext cx="5557957" cy="66556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52335" y="597487"/>
            <a:ext cx="3480619" cy="369332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b="1" dirty="0"/>
              <a:t>Анатомия хорошего тренера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297" y="1553612"/>
            <a:ext cx="2851355" cy="424731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Знание роста И развития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Увлечённый, энергичный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Психологически зрелый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Этичный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Справедливый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Знания методик тренировок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Эффективное проведение практики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спортсменов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Стратегия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Юмор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22547" y="1553612"/>
            <a:ext cx="2418735" cy="4524315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Правильное использование сил всего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Забота о спортсменах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Умение учить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Необходимые средства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Мотиватор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Дисциплина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Организационные навыки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Знание того, как работает тело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472"/>
            <a:ext cx="12191999" cy="1115653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Компоненты физической подготовки для Регбилиг</a:t>
            </a:r>
            <a:b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endParaRPr lang="en-GB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0524" y="1256631"/>
            <a:ext cx="11410950" cy="5021571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1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Выносливость: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Аэробная или анаэробная?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Аэробная = с кислородом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Анаэробная = без кислорода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Какая из них - самая важная в </a:t>
            </a:r>
            <a:r>
              <a:rPr lang="ru-RU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регбилиг</a:t>
            </a: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Подумайте о требованиях игры : короткие, резкие, взрывные всплески энергии, с небольшим количеством периодов отдыха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Проведите самоанализ</a:t>
            </a: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- отвечают ли ваши тренировки требованиям игры?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Задача</a:t>
            </a: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Запланируйте часовую тренировку, работая как с мячом (то есть НЕ в защите), так и без мяча, каждая из которых будет развивать анаэробную выносливость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3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B30E36A-DF40-49BB-94B8-01525F0F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5176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ru-RU" sz="4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B0A373A1-70C9-4DE7-A7FC-98CFAD3C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0321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2: Процесс тренерства</a:t>
            </a:r>
            <a:endParaRPr lang="en-AU" alt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B01727B9-9CC4-4375-9365-09F2ACC26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5538789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eaLnBrk="1" hangingPunct="1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Произведено и одобрено для использования IRL преподавателями, аккредитованными RLEF и APRLC</a:t>
            </a: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C6B0C4-736F-0547-AD27-E71ECD60F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838" y="1804050"/>
            <a:ext cx="8938700" cy="135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B77A05-5173-443D-A3BA-5538D57559B6}"/>
              </a:ext>
            </a:extLst>
          </p:cNvPr>
          <p:cNvSpPr/>
          <p:nvPr/>
        </p:nvSpPr>
        <p:spPr>
          <a:xfrm>
            <a:off x="1524000" y="260351"/>
            <a:ext cx="9144000" cy="10779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ru-RU" sz="32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  <a:t>Почему игроки перестают играть в регбилиг?</a:t>
            </a:r>
            <a:br>
              <a:rPr lang="ru-RU" sz="32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</a:br>
            <a:r>
              <a:rPr lang="ru-RU" sz="32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  <a:t>Результаты опроса:	</a:t>
            </a:r>
            <a:endParaRPr lang="en-AU" b="1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3087A0-C33B-4C15-B471-19099923E148}"/>
              </a:ext>
            </a:extLst>
          </p:cNvPr>
          <p:cNvSpPr/>
          <p:nvPr/>
        </p:nvSpPr>
        <p:spPr>
          <a:xfrm>
            <a:off x="2279577" y="2154239"/>
            <a:ext cx="7848871" cy="39826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609600" indent="-6096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Плохая работа тренера (25%)
Отсутствие веселья/удовольствия/достойного обучения (20%)
Слишком много внимания уделяется победе (15%)
Травмы (15%)
Большие затраты (15%)
Другие интересы (10%)</a:t>
            </a:r>
            <a:endParaRPr lang="en-AU" altLang="en-US" sz="2400">
              <a:solidFill>
                <a:prstClr val="black"/>
              </a:solidFill>
              <a:latin typeface="Calibri"/>
            </a:endParaRP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altLang="en-US" sz="3200" b="1">
                <a:solidFill>
                  <a:prstClr val="black"/>
                </a:solidFill>
                <a:latin typeface="Calibri"/>
              </a:rPr>
              <a:t>      </a:t>
            </a:r>
          </a:p>
          <a:p>
            <a:pPr marL="609600" indent="-609600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	Вы, как тренер, можете изменить это тем, что Вы делаете</a:t>
            </a:r>
            <a:endParaRPr lang="en-AU" altLang="en-US" sz="3200" b="1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1524000" y="455613"/>
            <a:ext cx="9144000" cy="107791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noAutofit/>
          </a:bodyPr>
          <a:lstStyle/>
          <a:p>
            <a:pPr algn="ctr" defTabSz="685800" rtl="0"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  <a:t>Что больше всего нравится игрокам в регбилиг?</a:t>
            </a:r>
            <a:r>
              <a:rPr lang="ru-RU" sz="32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  <a:t>	</a:t>
            </a:r>
            <a:endParaRPr lang="en-AU" sz="280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D2A8B-F5E8-4CDA-BE15-5DC67873C405}"/>
              </a:ext>
            </a:extLst>
          </p:cNvPr>
          <p:cNvSpPr/>
          <p:nvPr/>
        </p:nvSpPr>
        <p:spPr>
          <a:xfrm>
            <a:off x="4654551" y="1655763"/>
            <a:ext cx="5959475" cy="4362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0" i="0" u="none" strike="noStrike" ker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Исследования показывают, что игроки называют в числе “топ-10” следующие факторы: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defRPr/>
            </a:pPr>
            <a:endParaRPr lang="en-AU" sz="2200" kern="0">
              <a:solidFill>
                <a:prstClr val="black"/>
              </a:solidFill>
              <a:latin typeface="Calibri"/>
            </a:endParaRP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Повышение уровня их навыков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Процесс игры, использование навыков этого вида спорта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Хорошие отношения с тренером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Являться частью команды, а не сидеть на скамейке запасных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Соперничество и старание выиграть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Участвовать в игре с волнующим исходом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Нахождение с друзьями / товарищами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Ношение клубной формы / символики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Победа над своими противниками</a:t>
            </a:r>
          </a:p>
          <a:p>
            <a:pPr marL="609600" indent="-609600" rtl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AutoNum type="arabicPeriod"/>
              <a:defRPr/>
            </a:pPr>
            <a:r>
              <a:rPr lang="ru-RU" sz="22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Получение медалей или кубков</a:t>
            </a:r>
            <a:endParaRPr lang="en-AU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82153D-C85B-463C-A031-F83EFADCA4A6}"/>
              </a:ext>
            </a:extLst>
          </p:cNvPr>
          <p:cNvSpPr/>
          <p:nvPr/>
        </p:nvSpPr>
        <p:spPr>
          <a:xfrm>
            <a:off x="2879726" y="2276475"/>
            <a:ext cx="1711325" cy="369888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ru-RU" sz="18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Самое важное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B2F95E-C8D6-4273-AE3A-83D7F2D6C668}"/>
              </a:ext>
            </a:extLst>
          </p:cNvPr>
          <p:cNvSpPr/>
          <p:nvPr/>
        </p:nvSpPr>
        <p:spPr>
          <a:xfrm>
            <a:off x="2770188" y="5614989"/>
            <a:ext cx="1674812" cy="36988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spcBef>
                <a:spcPct val="50000"/>
              </a:spcBef>
              <a:defRPr/>
            </a:pPr>
            <a:r>
              <a:rPr lang="ru-RU" sz="18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Наименее важное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B299EEA8-85BE-4CDC-AA7D-A86BFEDCD1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48075" y="2646364"/>
            <a:ext cx="0" cy="2968625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 w="med" len="med"/>
          </a:ln>
          <a:effectLst/>
        </p:spPr>
        <p:txBody>
          <a:bodyPr>
            <a:noAutofit/>
          </a:bodyPr>
          <a:lstStyle/>
          <a:p>
            <a:pPr>
              <a:defRPr/>
            </a:pPr>
            <a:endParaRPr lang="en-AU" kern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41BED799-F60E-4A50-BDE2-39BA5488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0551"/>
            <a:ext cx="9144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Понимаете ли вы, как тренер, что вам нужно уметь в определенные моменты быть компетентным, чтобы :-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41DBA4-3140-423F-A7F7-781525A2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943585"/>
              </p:ext>
            </p:extLst>
          </p:nvPr>
        </p:nvGraphicFramePr>
        <p:xfrm>
          <a:off x="2723535" y="2133601"/>
          <a:ext cx="7404717" cy="33115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85298">
                  <a:extLst>
                    <a:ext uri="{9D8B030D-6E8A-4147-A177-3AD203B41FA5}">
                      <a16:colId xmlns:a16="http://schemas.microsoft.com/office/drawing/2014/main" val="400573940"/>
                    </a:ext>
                  </a:extLst>
                </a:gridCol>
                <a:gridCol w="4319419">
                  <a:extLst>
                    <a:ext uri="{9D8B030D-6E8A-4147-A177-3AD203B41FA5}">
                      <a16:colId xmlns:a16="http://schemas.microsoft.com/office/drawing/2014/main" val="2413170962"/>
                    </a:ext>
                  </a:extLst>
                </a:gridCol>
              </a:tblGrid>
              <a:tr h="1022118">
                <a:tc>
                  <a:txBody>
                    <a:bodyPr/>
                    <a:lstStyle/>
                    <a:p>
                      <a:pPr rtl="0"/>
                      <a:r>
                        <a:rPr lang="ru-RU" sz="36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УЧИТЬ</a:t>
                      </a:r>
                      <a:endParaRPr lang="en-AU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3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Когда речь идет о техниках мастерства Регбилиг: например, переноска мяча; пас; борьба.  "ЧТО ДЕЛАТЬ” !</a:t>
                      </a:r>
                    </a:p>
                    <a:p>
                      <a:endParaRPr lang="en-AU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extLst>
                  <a:ext uri="{0D108BD9-81ED-4DB2-BD59-A6C34878D82A}">
                    <a16:rowId xmlns:a16="http://schemas.microsoft.com/office/drawing/2014/main" val="692422080"/>
                  </a:ext>
                </a:extLst>
              </a:tr>
              <a:tr h="1022118">
                <a:tc>
                  <a:txBody>
                    <a:bodyPr/>
                    <a:lstStyle/>
                    <a:p>
                      <a:pPr rtl="0"/>
                      <a:r>
                        <a:rPr lang="ru-RU" sz="3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ТРЕНИРОВАТЬ</a:t>
                      </a:r>
                      <a:endParaRPr lang="en-AU" sz="36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3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При наставничестве с целью улучшения навыков и при предоставлении обратной связи по выступлениям игроков: например, “КОГДА” и “ПОЧЕМУ” для улучшения эффективности выступлений.</a:t>
                      </a:r>
                      <a:endParaRPr lang="en-AU" sz="13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extLst>
                  <a:ext uri="{0D108BD9-81ED-4DB2-BD59-A6C34878D82A}">
                    <a16:rowId xmlns:a16="http://schemas.microsoft.com/office/drawing/2014/main" val="3871193737"/>
                  </a:ext>
                </a:extLst>
              </a:tr>
              <a:tr h="1267289">
                <a:tc>
                  <a:txBody>
                    <a:bodyPr/>
                    <a:lstStyle/>
                    <a:p>
                      <a:pPr rtl="0"/>
                      <a:r>
                        <a:rPr lang="ru-RU" sz="36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ИНСТРУКТИРОВАТЬ</a:t>
                      </a:r>
                      <a:endParaRPr lang="en-AU" sz="36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3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Например, при руководстве игроками в принятии правильных полевых позиций и при инструктаже по “лучшим вариантам” в атаке и обороне на различных участках поля.</a:t>
                      </a:r>
                      <a:endParaRPr lang="en-AU" sz="13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08" marB="45708"/>
                </a:tc>
                <a:extLst>
                  <a:ext uri="{0D108BD9-81ED-4DB2-BD59-A6C34878D82A}">
                    <a16:rowId xmlns:a16="http://schemas.microsoft.com/office/drawing/2014/main" val="66995913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D33636-B42F-408D-8766-B0A8CA8A9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514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Обучение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TextBox 4">
            <a:extLst>
              <a:ext uri="{FF2B5EF4-FFF2-40B4-BE49-F238E27FC236}">
                <a16:creationId xmlns:a16="http://schemas.microsoft.com/office/drawing/2014/main" id="{36099DB9-2E3C-4C7E-8ACB-AFFD8B69B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272035"/>
            <a:ext cx="89281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 обучении навыкам применяют один, или другой, или оба (в разное время) из следующих подходов. Небольшая разница – оба успешны при обучении простым навыкам. </a:t>
            </a:r>
            <a:endParaRPr lang="en-AU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A6BF813-C609-42F8-85D6-699D76E5C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80178"/>
              </p:ext>
            </p:extLst>
          </p:nvPr>
        </p:nvGraphicFramePr>
        <p:xfrm>
          <a:off x="2279577" y="3055938"/>
          <a:ext cx="7777237" cy="3035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6062">
                  <a:extLst>
                    <a:ext uri="{9D8B030D-6E8A-4147-A177-3AD203B41FA5}">
                      <a16:colId xmlns:a16="http://schemas.microsoft.com/office/drawing/2014/main" val="3911713492"/>
                    </a:ext>
                  </a:extLst>
                </a:gridCol>
                <a:gridCol w="6511175">
                  <a:extLst>
                    <a:ext uri="{9D8B030D-6E8A-4147-A177-3AD203B41FA5}">
                      <a16:colId xmlns:a16="http://schemas.microsoft.com/office/drawing/2014/main" val="1458086002"/>
                    </a:ext>
                  </a:extLst>
                </a:gridCol>
              </a:tblGrid>
              <a:tr h="1265143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Д-О-У-О</a:t>
                      </a:r>
                      <a:endParaRPr lang="en-AU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  Краткое введение в навык и его важность  </a:t>
                      </a:r>
                    </a:p>
                    <a:p>
                      <a:pPr rtl="0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Демонстрация (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невербальная; ясная; точная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rtl="0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Объяснение (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ясное; краткое; по существу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)</a:t>
                      </a:r>
                    </a:p>
                    <a:p>
                      <a:pPr rtl="0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Участие (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самое главное – игроки получают, “делая”)</a:t>
                      </a:r>
                    </a:p>
                    <a:p>
                      <a:pPr rtl="0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Оценки (</a:t>
                      </a: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дискуссии, вопросы и ответы</a:t>
                      </a: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)</a:t>
                      </a:r>
                      <a:endParaRPr lang="en-AU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3828377472"/>
                  </a:ext>
                </a:extLst>
              </a:tr>
              <a:tr h="1770157">
                <a:tc>
                  <a:txBody>
                    <a:bodyPr/>
                    <a:lstStyle/>
                    <a:p>
                      <a:endParaRPr lang="en-US"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0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   ИДЕИ</a:t>
                      </a:r>
                      <a:endParaRPr lang="en-AU" sz="16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lvl="2" indent="361950" algn="l" rtl="0">
                        <a:spcBef>
                          <a:spcPts val="425"/>
                        </a:spcBef>
                        <a:spcAft>
                          <a:spcPct val="0"/>
                        </a:spcAft>
                        <a:buSzPts val="2400"/>
                        <a:buFont typeface="Arial" pitchFamily="34" charset="0"/>
                        <a:buChar char="•"/>
                        <a:tabLst>
                          <a:tab pos="1476375" algn="l"/>
                          <a:tab pos="1477010" algn="l"/>
                        </a:tabLst>
                      </a:pPr>
                      <a:r>
                        <a:rPr lang="ru-RU" sz="1400" b="1" i="0" u="none" strike="noStrike" spc="-5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Введение (почему и где)</a:t>
                      </a:r>
                      <a:endParaRPr lang="en-AU" sz="800" spc="-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2" indent="361950" algn="l" rtl="0">
                        <a:spcBef>
                          <a:spcPts val="830"/>
                        </a:spcBef>
                        <a:spcAft>
                          <a:spcPct val="0"/>
                        </a:spcAft>
                        <a:buSzPts val="2400"/>
                        <a:buFont typeface="Arial" pitchFamily="34" charset="0"/>
                        <a:buChar char="•"/>
                        <a:tabLst>
                          <a:tab pos="1476375" algn="l"/>
                          <a:tab pos="1477010" algn="l"/>
                        </a:tabLst>
                      </a:pPr>
                      <a:r>
                        <a:rPr lang="ru-RU" sz="1400" b="1" i="0" u="none" strike="noStrike" spc="-5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 Демонстрация (без слов, актуальная и точная)</a:t>
                      </a:r>
                      <a:endParaRPr lang="en-AU" sz="800" spc="-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0" lvl="2" indent="361950" algn="l" rtl="0">
                        <a:spcBef>
                          <a:spcPts val="815"/>
                        </a:spcBef>
                        <a:spcAft>
                          <a:spcPct val="0"/>
                        </a:spcAft>
                        <a:buSzPts val="2400"/>
                        <a:buFont typeface="Arial" pitchFamily="34" charset="0"/>
                        <a:buChar char="•"/>
                        <a:tabLst>
                          <a:tab pos="1476375" algn="l"/>
                          <a:tab pos="1477010" algn="l"/>
                        </a:tabLst>
                      </a:pPr>
                      <a:r>
                        <a:rPr lang="ru-RU" sz="1400" b="1" i="0" u="none" strike="noStrike" spc="-5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 Объяснение (краткое и по существу)</a:t>
                      </a:r>
                      <a:endParaRPr lang="en-AU" sz="800" spc="-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0" lvl="2" indent="361950" algn="l" rtl="0">
                        <a:spcBef>
                          <a:spcPts val="820"/>
                        </a:spcBef>
                        <a:spcAft>
                          <a:spcPct val="0"/>
                        </a:spcAft>
                        <a:buSzPts val="2400"/>
                        <a:buFont typeface="Arial" pitchFamily="34" charset="0"/>
                        <a:buChar char="•"/>
                        <a:tabLst>
                          <a:tab pos="1476375" algn="l"/>
                          <a:tab pos="1477010" algn="l"/>
                        </a:tabLst>
                      </a:pPr>
                      <a:r>
                        <a:rPr lang="ru-RU" sz="1400" b="1" i="0" u="none" strike="noStrike" spc="-5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 Деятельность (прогрессивная)</a:t>
                      </a:r>
                      <a:endParaRPr lang="en-AU" sz="800" spc="-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0" lvl="2" indent="361950" algn="l" rtl="0">
                        <a:spcBef>
                          <a:spcPts val="825"/>
                        </a:spcBef>
                        <a:spcAft>
                          <a:spcPct val="0"/>
                        </a:spcAft>
                        <a:buSzPts val="2400"/>
                        <a:buFont typeface="Arial" pitchFamily="34" charset="0"/>
                        <a:buChar char="•"/>
                        <a:tabLst>
                          <a:tab pos="1476375" algn="l"/>
                          <a:tab pos="1477010" algn="l"/>
                        </a:tabLst>
                      </a:pPr>
                      <a:r>
                        <a:rPr lang="ru-RU" sz="1400" b="1" i="0" u="none" strike="noStrike" spc="-5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 Выводы (вопросы и обратная связь)</a:t>
                      </a:r>
                      <a:endParaRPr lang="en-AU" sz="800" spc="-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endParaRPr lang="en-AU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247607744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>
            <a:extLst>
              <a:ext uri="{FF2B5EF4-FFF2-40B4-BE49-F238E27FC236}">
                <a16:creationId xmlns:a16="http://schemas.microsoft.com/office/drawing/2014/main" id="{24987DA5-3FEC-4D2C-82ED-818E4FE32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9" y="1557338"/>
            <a:ext cx="72723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Готовность</a:t>
            </a: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игроки будут учиться лучше всего, если и когда будут готовы. Не давите!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2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Тренировки</a:t>
            </a: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игроки учатся, </a:t>
            </a: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делая</a:t>
            </a:r>
          </a:p>
          <a:p>
            <a:pPr marL="687387" lvl="1" indent="-342900" rtl="0">
              <a:buFont typeface="Wingdings" panose="05000000000000000000" pitchFamily="2" charset="2"/>
              <a:buChar char="§"/>
              <a:defRPr/>
            </a:pPr>
            <a:r>
              <a:rPr lang="ru-RU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“Практика ведёт </a:t>
            </a:r>
            <a:r>
              <a:rPr lang="ru-RU" sz="2000" b="1" i="0" u="sng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только</a:t>
            </a:r>
            <a:r>
              <a:rPr lang="ru-RU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к постоянству”</a:t>
            </a:r>
          </a:p>
          <a:p>
            <a:pPr marL="687387" lvl="1" indent="-342900" rtl="0">
              <a:buFont typeface="Wingdings" panose="05000000000000000000" pitchFamily="2" charset="2"/>
              <a:buChar char="§"/>
              <a:defRPr/>
            </a:pPr>
            <a:r>
              <a:rPr lang="ru-RU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“</a:t>
            </a:r>
            <a:r>
              <a:rPr lang="ru-RU" sz="2000" b="1" i="0" u="sng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Правильная </a:t>
            </a:r>
            <a:r>
              <a:rPr lang="ru-RU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практика ведёт к совершенству”</a:t>
            </a:r>
          </a:p>
          <a:p>
            <a:pPr marL="687387" lvl="1" indent="-342900" rtl="0">
              <a:buFont typeface="Wingdings" panose="05000000000000000000" pitchFamily="2" charset="2"/>
              <a:buChar char="§"/>
              <a:defRPr/>
            </a:pPr>
            <a:r>
              <a:rPr lang="ru-RU" sz="2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Избегайте “чрезмерного обучения”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игроки хорошо учатся и чувствуют себя хорошо, когда они уверены, что их обучение им подходит и улучшит их навыки</a:t>
            </a:r>
          </a:p>
          <a:p>
            <a:pPr marL="457200" indent="-4572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sng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Затем ... есть три стадии 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обучения навыкам – от неуклюжих до утонченных до идеальных</a:t>
            </a:r>
          </a:p>
        </p:txBody>
      </p:sp>
      <p:sp>
        <p:nvSpPr>
          <p:cNvPr id="9223" name="TextBox 3">
            <a:extLst>
              <a:ext uri="{FF2B5EF4-FFF2-40B4-BE49-F238E27FC236}">
                <a16:creationId xmlns:a16="http://schemas.microsoft.com/office/drawing/2014/main" id="{F560B074-A4BE-4399-BCD3-E59F20BC0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51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Преподавание [1]: Законы обучения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75E0E8-B3EE-4955-9BF3-9A2BC28FF51C}"/>
              </a:ext>
            </a:extLst>
          </p:cNvPr>
          <p:cNvSpPr/>
          <p:nvPr/>
        </p:nvSpPr>
        <p:spPr>
          <a:xfrm>
            <a:off x="631595" y="1726061"/>
            <a:ext cx="11140340" cy="35394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457200" lvl="0" indent="-457200" rtl="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Приобретать знания, которые будут отвечать выявленным потребностям каждого игрока
Улучшать результаты каждого игрока с помощью современных и безопасных практик, проводимых под надзором тренера
Планировать/проводить/оценивать тренировки, которые соответствуют ожиданиям игроков
Следить за корректным проведением тренировок
Общаться на понятном уровне</a:t>
            </a:r>
            <a:endParaRPr lang="en-AU" altLang="en-US"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EC4BA-DA27-476E-BA72-7F26DBD7F49C}"/>
              </a:ext>
            </a:extLst>
          </p:cNvPr>
          <p:cNvSpPr txBox="1"/>
          <p:nvPr/>
        </p:nvSpPr>
        <p:spPr>
          <a:xfrm>
            <a:off x="0" y="59529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Ключевые аспекты в роли тренера</a:t>
            </a:r>
            <a:endParaRPr lang="en-AU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31940E77-3DC8-48D1-82F2-B507CBB8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497" y="137397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Преподавание [2]:</a:t>
            </a:r>
          </a:p>
        </p:txBody>
      </p:sp>
      <p:graphicFrame>
        <p:nvGraphicFramePr>
          <p:cNvPr id="6" name="Group 20">
            <a:extLst>
              <a:ext uri="{FF2B5EF4-FFF2-40B4-BE49-F238E27FC236}">
                <a16:creationId xmlns:a16="http://schemas.microsoft.com/office/drawing/2014/main" id="{AA2CFF3B-F7B0-48B6-9FEF-D69188112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7031324"/>
              </p:ext>
            </p:extLst>
          </p:nvPr>
        </p:nvGraphicFramePr>
        <p:xfrm>
          <a:off x="1297858" y="723184"/>
          <a:ext cx="9910916" cy="6001719"/>
        </p:xfrm>
        <a:graphic>
          <a:graphicData uri="http://schemas.openxmlformats.org/drawingml/2006/table">
            <a:tbl>
              <a:tblPr/>
              <a:tblGrid>
                <a:gridCol w="2731697">
                  <a:extLst>
                    <a:ext uri="{9D8B030D-6E8A-4147-A177-3AD203B41FA5}">
                      <a16:colId xmlns:a16="http://schemas.microsoft.com/office/drawing/2014/main" val="4089976733"/>
                    </a:ext>
                  </a:extLst>
                </a:gridCol>
                <a:gridCol w="7179219">
                  <a:extLst>
                    <a:ext uri="{9D8B030D-6E8A-4147-A177-3AD203B41FA5}">
                      <a16:colId xmlns:a16="http://schemas.microsoft.com/office/drawing/2014/main" val="3138104060"/>
                    </a:ext>
                  </a:extLst>
                </a:gridCol>
              </a:tblGrid>
              <a:tr h="500553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Этапы Обучения</a:t>
                      </a:r>
                      <a:endParaRPr kumimoji="0" lang="en-AU" alt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Характеристики</a:t>
                      </a:r>
                      <a:endParaRPr kumimoji="0" lang="en-AU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D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6165"/>
                  </a:ext>
                </a:extLst>
              </a:tr>
              <a:tr h="190994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1. Ранний / Неловкий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3363" indent="-233363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233363" marR="0" lvl="0" indent="-233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Может выглядеть неуклюжим, нескоординированным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Результаты могут быть “пронизаны ошибками”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Физические движения варьируются от преувеличенных до ограниченных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Плохие ритм, координация и контроль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33363" marR="0" lvl="0" indent="-233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Максимальные усилия могут привести к минимальным результатам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855762"/>
                  </a:ext>
                </a:extLst>
              </a:tr>
              <a:tr h="190994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2. Средний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       -- Более комфортный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Улучшенный ритм, координация и контроль</a:t>
                      </a:r>
                      <a:endParaRPr kumimoji="0" lang="en-AU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Имеет базовое владение техникой и последовательностью движений</a:t>
                      </a:r>
                      <a:endParaRPr kumimoji="0" lang="en-AU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Разумные результаты от усилий – все же некоторые ошибки присутствуют</a:t>
                      </a:r>
                      <a:endParaRPr kumimoji="0" lang="en-AU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Более конкурентоспособный – зависит от мотивации; возможности практиковаться; качества обучения</a:t>
                      </a:r>
                      <a:endParaRPr kumimoji="0" lang="en-AU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749619"/>
                  </a:ext>
                </a:extLst>
              </a:tr>
              <a:tr h="1681286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700" b="1" i="0" u="none" strike="noStrike" cap="none" normalizeH="0" baseline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3. Окончательный / Продвинутый</a:t>
                      </a:r>
                      <a:endParaRPr kumimoji="0" lang="en-AU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25" indent="-174625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20000"/>
                        </a:spcBef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17145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0574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24003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2743200" algn="l" defTabSz="6858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457200" algn="l"/>
                        </a:tabLst>
                        <a:defRPr sz="135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Результаты механически эффективны; автоматизированы – может обрабатывать другую информацию во время выполнения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Уверенные и продуманные движения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Последовательность и время выполнения движений хорошо развиты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700" b="0" i="0" u="none" strike="noStrike" cap="none" normalizeH="0" baseline="0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Times New Roman"/>
                          <a:cs typeface="Calibri"/>
                        </a:rPr>
                        <a:t>Минимальная вариация результатов</a:t>
                      </a:r>
                      <a:endParaRPr kumimoji="0" lang="en-AU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76391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BCE7D-265E-4731-A649-C59EA3DD122C}"/>
              </a:ext>
            </a:extLst>
          </p:cNvPr>
          <p:cNvSpPr/>
          <p:nvPr/>
        </p:nvSpPr>
        <p:spPr>
          <a:xfrm>
            <a:off x="2135560" y="1412875"/>
            <a:ext cx="8136904" cy="312085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улучшении более </a:t>
            </a:r>
            <a:r>
              <a:rPr lang="ru-RU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Сложных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навыков необходимо использовать метод </a:t>
            </a:r>
            <a:r>
              <a:rPr lang="ru-RU" sz="2400" b="1" i="0" u="sng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"Целое – Часть – Целое"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>
              <a:solidFill>
                <a:prstClr val="black"/>
              </a:solidFill>
              <a:latin typeface="Calibri"/>
            </a:endParaRPr>
          </a:p>
          <a:p>
            <a:pPr marL="342900" indent="-3429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(1) Разбейте навык на мелкие [более достижимые] части.</a:t>
            </a:r>
          </a:p>
          <a:p>
            <a:pPr marL="342900" indent="-3429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(2) Продемонстрируйте и объясните</a:t>
            </a:r>
            <a:r>
              <a:rPr lang="ru-RU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Весь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навык.</a:t>
            </a:r>
          </a:p>
          <a:p>
            <a:pPr marL="342900" indent="-3429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(3) Продемонстрируйте, объясните и закрепите </a:t>
            </a:r>
            <a:r>
              <a:rPr lang="ru-RU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Каждую 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часть.</a:t>
            </a:r>
          </a:p>
          <a:p>
            <a:pPr marL="342900" indent="-342900" rtl="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(4) Соберите </a:t>
            </a:r>
            <a:r>
              <a:rPr lang="ru-RU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Весь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навык “обратно вместе” и продемонстрируйте, объясните и закрепите </a:t>
            </a:r>
            <a:r>
              <a:rPr lang="ru-RU" sz="2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Весь</a:t>
            </a: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навык.</a:t>
            </a:r>
            <a:endParaRPr lang="en-AU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7" name="TextBox 3">
            <a:extLst>
              <a:ext uri="{FF2B5EF4-FFF2-40B4-BE49-F238E27FC236}">
                <a16:creationId xmlns:a16="http://schemas.microsoft.com/office/drawing/2014/main" id="{A8497FD2-9428-470B-A462-987D219F6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4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Преподавание [3]</a:t>
            </a:r>
            <a:endParaRPr lang="en-AU" altLang="en-US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8BD80A87-881C-4C70-9E18-0E88AC7E4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47688"/>
            <a:ext cx="91535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0" eaLnBrk="1" fontAlgn="auto" hangingPunct="1">
              <a:spcAft>
                <a:spcPct val="0"/>
              </a:spcAft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Шаги в мастерстве </a:t>
            </a:r>
            <a:r>
              <a:rPr lang="ru-RU" sz="3200" b="1" i="0" u="sng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Тренерства</a:t>
            </a:r>
          </a:p>
        </p:txBody>
      </p:sp>
      <p:sp>
        <p:nvSpPr>
          <p:cNvPr id="12291" name="Text Box 22">
            <a:extLst>
              <a:ext uri="{FF2B5EF4-FFF2-40B4-BE49-F238E27FC236}">
                <a16:creationId xmlns:a16="http://schemas.microsoft.com/office/drawing/2014/main" id="{1A4A2FF1-BB12-4ABA-A7D7-D46DF9C9C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034" y="4169884"/>
            <a:ext cx="151288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450"/>
              </a:spcAft>
              <a:buClr>
                <a:srgbClr val="222A35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450"/>
              </a:spcAft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rgbClr val="222A35"/>
                </a:solidFill>
                <a:latin typeface="Arial" pitchFamily="34" charset="0"/>
              </a:defRPr>
            </a:lvl9pPr>
          </a:lstStyle>
          <a:p>
            <a:pPr marL="171450" indent="-171450" rtl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Анализ навыков</a:t>
            </a:r>
          </a:p>
          <a:p>
            <a:pPr marL="171450" indent="-171450" rtl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Результаты</a:t>
            </a:r>
          </a:p>
          <a:p>
            <a:pPr marL="171450" indent="-171450" rtl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Эффективность</a:t>
            </a:r>
          </a:p>
          <a:p>
            <a:pPr marL="171450" indent="-171450" rtl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Энтузиазм</a:t>
            </a:r>
          </a:p>
          <a:p>
            <a:pPr marL="171450" indent="-171450" rtl="0">
              <a:spcBef>
                <a:spcPct val="500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1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Дисциплина</a:t>
            </a:r>
          </a:p>
        </p:txBody>
      </p:sp>
      <p:grpSp>
        <p:nvGrpSpPr>
          <p:cNvPr id="12292" name="Group 33">
            <a:extLst>
              <a:ext uri="{FF2B5EF4-FFF2-40B4-BE49-F238E27FC236}">
                <a16:creationId xmlns:a16="http://schemas.microsoft.com/office/drawing/2014/main" id="{BC00F24D-D072-4796-9DB1-15C52B2F99AC}"/>
              </a:ext>
            </a:extLst>
          </p:cNvPr>
          <p:cNvGrpSpPr/>
          <p:nvPr/>
        </p:nvGrpSpPr>
        <p:grpSpPr>
          <a:xfrm>
            <a:off x="1286491" y="1844676"/>
            <a:ext cx="9481290" cy="4010025"/>
            <a:chOff x="-66" y="1498"/>
            <a:chExt cx="5713" cy="2526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0FFF16F-78F1-4B9F-B316-1BA88FC05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52"/>
              <a:ext cx="1089" cy="816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" lastClr="FFFFFF"/>
              </a:solidFill>
              <a:miter lim="800000"/>
            </a:ln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C735532F-068A-46F3-B323-4B612DBF1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1752"/>
              <a:ext cx="1089" cy="816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" lastClr="FFFFFF"/>
              </a:solidFill>
              <a:miter lim="800000"/>
            </a:ln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D40BDFC-710E-4B86-A342-8766E6099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2976"/>
              <a:ext cx="1089" cy="816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" lastClr="FFFFFF"/>
              </a:solidFill>
              <a:miter lim="800000"/>
            </a:ln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3472966-86AD-46A7-8FA0-825A09B0B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992"/>
              <a:ext cx="1089" cy="816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" lastClr="FFFFFF"/>
              </a:solidFill>
              <a:miter lim="800000"/>
            </a:ln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3" name="Oval 8">
              <a:extLst>
                <a:ext uri="{FF2B5EF4-FFF2-40B4-BE49-F238E27FC236}">
                  <a16:creationId xmlns:a16="http://schemas.microsoft.com/office/drawing/2014/main" id="{2E3A7ECC-5D97-4FC3-BF4A-D487A770D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" y="1498"/>
              <a:ext cx="227" cy="227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F9ED29A8-0B86-4E6B-B1BF-895B90020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7" y="1508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1</a:t>
              </a:r>
            </a:p>
          </p:txBody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AD96B485-1980-42B1-A420-B447EED1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525"/>
              <a:ext cx="227" cy="227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D0BC8E61-7349-47EB-9304-9ECF874BDA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4" y="1525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2</a:t>
              </a: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4A9AD3CA-FA95-461A-BB00-E7A0FCD80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" y="3793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3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08A96FE9-342E-4DCA-96D2-EA22EA81F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3793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C00000"/>
                  </a:solidFill>
                  <a:highlight>
                    <a:srgbClr val="000000">
                      <a:alpha val="0"/>
                    </a:srgbClr>
                  </a:highlight>
                  <a:latin typeface="Arial"/>
                </a:rPr>
                <a:t>4</a:t>
              </a:r>
            </a:p>
          </p:txBody>
        </p:sp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2C4002A6-C1CB-455C-B2BC-D7C5C6CA4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793"/>
              <a:ext cx="227" cy="227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CB813F18-1BAF-4424-8753-482B07782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" y="3793"/>
              <a:ext cx="227" cy="227"/>
            </a:xfrm>
            <a:prstGeom prst="ellipse">
              <a:avLst/>
            </a:prstGeom>
            <a:noFill/>
            <a:ln w="952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 kern="0">
                <a:solidFill>
                  <a:prstClr val="white"/>
                </a:solidFill>
                <a:latin typeface="Arial" pitchFamily="34" charset="0"/>
              </a:endParaRPr>
            </a:p>
          </p:txBody>
        </p:sp>
        <p:sp>
          <p:nvSpPr>
            <p:cNvPr id="21" name="Text Box 16">
              <a:extLst>
                <a:ext uri="{FF2B5EF4-FFF2-40B4-BE49-F238E27FC236}">
                  <a16:creationId xmlns:a16="http://schemas.microsoft.com/office/drawing/2014/main" id="{693BB0E6-EEC4-4BE7-B239-936F391FF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024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Знания</a:t>
              </a:r>
            </a:p>
          </p:txBody>
        </p:sp>
        <p:sp>
          <p:nvSpPr>
            <p:cNvPr id="22" name="Text Box 17">
              <a:extLst>
                <a:ext uri="{FF2B5EF4-FFF2-40B4-BE49-F238E27FC236}">
                  <a16:creationId xmlns:a16="http://schemas.microsoft.com/office/drawing/2014/main" id="{7EB3DF3C-AB70-4EFF-972E-6DE59FFE3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045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Организация</a:t>
              </a:r>
            </a:p>
          </p:txBody>
        </p:sp>
        <p:sp>
          <p:nvSpPr>
            <p:cNvPr id="23" name="Text Box 18">
              <a:extLst>
                <a:ext uri="{FF2B5EF4-FFF2-40B4-BE49-F238E27FC236}">
                  <a16:creationId xmlns:a16="http://schemas.microsoft.com/office/drawing/2014/main" id="{41A19691-0C8C-4C96-BDD4-DBDAC388E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1" y="3172"/>
              <a:ext cx="106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Обратная связь/ Тренерство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D6E25E84-8F56-4A42-86DE-8FAE7D025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" y="3284"/>
              <a:ext cx="10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Наблюдение</a:t>
              </a:r>
            </a:p>
          </p:txBody>
        </p:sp>
        <p:sp>
          <p:nvSpPr>
            <p:cNvPr id="25" name="Text Box 20">
              <a:extLst>
                <a:ext uri="{FF2B5EF4-FFF2-40B4-BE49-F238E27FC236}">
                  <a16:creationId xmlns:a16="http://schemas.microsoft.com/office/drawing/2014/main" id="{9850433C-AD83-401A-A5A8-A17055236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" y="1881"/>
              <a:ext cx="705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Личность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Игроки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Игра</a:t>
              </a:r>
            </a:p>
          </p:txBody>
        </p:sp>
        <p:sp>
          <p:nvSpPr>
            <p:cNvPr id="26" name="Text Box 21">
              <a:extLst>
                <a:ext uri="{FF2B5EF4-FFF2-40B4-BE49-F238E27FC236}">
                  <a16:creationId xmlns:a16="http://schemas.microsoft.com/office/drawing/2014/main" id="{3B6E76DA-1F3C-4E64-812E-89F41BC211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7" y="1924"/>
              <a:ext cx="98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Планировать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Подготавливаться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Управлять</a:t>
              </a:r>
            </a:p>
          </p:txBody>
        </p:sp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8F0DE82C-D94A-42D8-B1AC-B73598DEA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" y="3038"/>
              <a:ext cx="1232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Положительная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Специфическая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Краткая</a:t>
              </a:r>
            </a:p>
            <a:p>
              <a:pPr marL="171450" indent="-171450" rtl="0">
                <a:spcBef>
                  <a:spcPct val="500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u-RU" sz="1200" b="1" i="0" u="none" strike="noStrike" kern="0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Обратная связь</a:t>
              </a: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C17F6705-B068-4307-9EA4-487B160B6F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5" y="2662"/>
              <a:ext cx="11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rtl="0">
                <a:spcBef>
                  <a:spcPct val="50000"/>
                </a:spcBef>
                <a:buNone/>
                <a:defRPr/>
              </a:pPr>
              <a:r>
                <a:rPr lang="ru-RU" sz="1800" b="0" i="0" u="none" strike="noStrike" kern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Calibri"/>
                  <a:cs typeface="Calibri"/>
                </a:rPr>
                <a:t>Общение</a:t>
              </a:r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id="{B59C73EC-F627-48D4-908C-8DE377219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160"/>
              <a:ext cx="1179" cy="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0" name="Line 26">
              <a:extLst>
                <a:ext uri="{FF2B5EF4-FFF2-40B4-BE49-F238E27FC236}">
                  <a16:creationId xmlns:a16="http://schemas.microsoft.com/office/drawing/2014/main" id="{5195F34C-3D66-4B07-9909-32F962EBC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3" y="2568"/>
              <a:ext cx="0" cy="408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1" name="Line 27">
              <a:extLst>
                <a:ext uri="{FF2B5EF4-FFF2-40B4-BE49-F238E27FC236}">
                  <a16:creationId xmlns:a16="http://schemas.microsoft.com/office/drawing/2014/main" id="{B569FCF6-CFCC-4CF9-A266-3275E4738B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0" y="3339"/>
              <a:ext cx="1179" cy="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664DBADD-EBA9-4B1C-B55C-D6D8A6AB69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10" y="2568"/>
              <a:ext cx="0" cy="408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3" name="Line 29">
              <a:extLst>
                <a:ext uri="{FF2B5EF4-FFF2-40B4-BE49-F238E27FC236}">
                  <a16:creationId xmlns:a16="http://schemas.microsoft.com/office/drawing/2014/main" id="{0C170A4F-B5F1-4F8E-A735-A56004D53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614"/>
              <a:ext cx="90" cy="9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4" name="Line 30">
              <a:extLst>
                <a:ext uri="{FF2B5EF4-FFF2-40B4-BE49-F238E27FC236}">
                  <a16:creationId xmlns:a16="http://schemas.microsoft.com/office/drawing/2014/main" id="{F766F8F7-C7D8-442A-BF49-A1A350DBB2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" y="2840"/>
              <a:ext cx="136" cy="136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5" name="Line 31">
              <a:extLst>
                <a:ext uri="{FF2B5EF4-FFF2-40B4-BE49-F238E27FC236}">
                  <a16:creationId xmlns:a16="http://schemas.microsoft.com/office/drawing/2014/main" id="{8B17E7D5-43EE-4DF5-A24C-557D3E21F1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614"/>
              <a:ext cx="91" cy="9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  <p:sp>
          <p:nvSpPr>
            <p:cNvPr id="36" name="Line 32">
              <a:extLst>
                <a:ext uri="{FF2B5EF4-FFF2-40B4-BE49-F238E27FC236}">
                  <a16:creationId xmlns:a16="http://schemas.microsoft.com/office/drawing/2014/main" id="{F72581C5-AD08-4B82-91FD-EC57A56CA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2886"/>
              <a:ext cx="91" cy="90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pPr>
                <a:defRPr/>
              </a:pPr>
              <a:endParaRPr lang="en-AU" kern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>
            <a:extLst>
              <a:ext uri="{FF2B5EF4-FFF2-40B4-BE49-F238E27FC236}">
                <a16:creationId xmlns:a16="http://schemas.microsoft.com/office/drawing/2014/main" id="{653C109F-3588-4AD5-80C7-2738F748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545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Организация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0DB43A-5C6B-4904-A479-AB438C3A3951}"/>
              </a:ext>
            </a:extLst>
          </p:cNvPr>
          <p:cNvGraphicFramePr>
            <a:graphicFrameLocks noGrp="1"/>
          </p:cNvGraphicFramePr>
          <p:nvPr/>
        </p:nvGraphicFramePr>
        <p:xfrm>
          <a:off x="2698750" y="1384301"/>
          <a:ext cx="7069138" cy="502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209">
                  <a:extLst>
                    <a:ext uri="{9D8B030D-6E8A-4147-A177-3AD203B41FA5}">
                      <a16:colId xmlns:a16="http://schemas.microsoft.com/office/drawing/2014/main" val="3052790290"/>
                    </a:ext>
                  </a:extLst>
                </a:gridCol>
                <a:gridCol w="3286929">
                  <a:extLst>
                    <a:ext uri="{9D8B030D-6E8A-4147-A177-3AD203B41FA5}">
                      <a16:colId xmlns:a16="http://schemas.microsoft.com/office/drawing/2014/main" val="1689976160"/>
                    </a:ext>
                  </a:extLst>
                </a:gridCol>
              </a:tblGrid>
              <a:tr h="5021263"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СТИЛИ ТРЕНЕРСТВА:</a:t>
                      </a:r>
                    </a:p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ctr" rtl="0">
                        <a:spcBef>
                          <a:spcPts val="795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tabLst>
                          <a:tab pos="1118870" algn="l"/>
                          <a:tab pos="1119505" algn="l"/>
                        </a:tabLst>
                      </a:pPr>
                      <a:r>
                        <a:rPr lang="ru-RU" sz="2000" b="1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Руководящий – </a:t>
                      </a:r>
                      <a:r>
                        <a:rPr lang="ru-RU" sz="2000" b="0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решения принимает тренер</a:t>
                      </a:r>
                      <a:endParaRPr lang="en-AU" sz="2000" b="0" spc="-25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ctr" rtl="0">
                        <a:spcBef>
                          <a:spcPts val="136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tabLst>
                          <a:tab pos="1118870" algn="l"/>
                          <a:tab pos="1119505" algn="l"/>
                        </a:tabLst>
                      </a:pPr>
                      <a:r>
                        <a:rPr lang="ru-RU" sz="2000" b="1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Наблюдательный – </a:t>
                      </a:r>
                      <a:r>
                        <a:rPr lang="ru-RU" sz="2000" b="0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отойдите и наблюдайте</a:t>
                      </a:r>
                      <a:endParaRPr lang="en-AU" sz="2000" b="0" spc="-25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ctr" rtl="0">
                        <a:spcBef>
                          <a:spcPts val="1380"/>
                        </a:spcBef>
                        <a:spcAft>
                          <a:spcPct val="0"/>
                        </a:spcAft>
                        <a:buFont typeface="Arial" pitchFamily="34" charset="0"/>
                        <a:buChar char="•"/>
                        <a:tabLst>
                          <a:tab pos="1118870" algn="l"/>
                          <a:tab pos="1119505" algn="l"/>
                        </a:tabLst>
                      </a:pPr>
                      <a:r>
                        <a:rPr lang="ru-RU" sz="2000" b="1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Объединённый – </a:t>
                      </a:r>
                      <a:r>
                        <a:rPr lang="ru-RU" sz="2000" b="0" i="0" u="none" strike="noStrike" spc="-25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игроки и тренер принимают решения вместе</a:t>
                      </a:r>
                      <a:endParaRPr lang="en-AU" sz="2000" b="0" spc="-25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AU"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7" marB="45717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СТИЛИ ОБУЧЕНИЯ:</a:t>
                      </a:r>
                    </a:p>
                    <a:p>
                      <a:pPr algn="ctr"/>
                      <a:endParaRPr lang="en-US"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42950" lvl="1" indent="-285750" algn="ctr" rtl="0">
                        <a:spcBef>
                          <a:spcPts val="1220"/>
                        </a:spcBef>
                        <a:spcAft>
                          <a:spcPct val="0"/>
                        </a:spcAft>
                        <a:buSzPts val="1800"/>
                        <a:buFont typeface="Arial" pitchFamily="34" charset="0"/>
                        <a:buChar char="•"/>
                        <a:tabLst>
                          <a:tab pos="1260475" algn="l"/>
                          <a:tab pos="1261110" algn="l"/>
                        </a:tabLst>
                      </a:pPr>
                      <a:r>
                        <a:rPr lang="ru-RU" sz="1800" b="1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Визуальное – </a:t>
                      </a:r>
                      <a:r>
                        <a:rPr lang="ru-RU" sz="1800" b="0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обучение через просмотр, т.е. демонстрацию</a:t>
                      </a:r>
                      <a:endParaRPr lang="en-AU" sz="1800" b="0" spc="-1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742950" lvl="1" indent="-285750" algn="ctr" rtl="0">
                        <a:spcBef>
                          <a:spcPts val="1355"/>
                        </a:spcBef>
                        <a:spcAft>
                          <a:spcPct val="0"/>
                        </a:spcAft>
                        <a:buSzPts val="1800"/>
                        <a:buFont typeface="Arial" pitchFamily="34" charset="0"/>
                        <a:buChar char="•"/>
                        <a:tabLst>
                          <a:tab pos="1260475" algn="l"/>
                          <a:tab pos="1261110" algn="l"/>
                        </a:tabLst>
                      </a:pPr>
                      <a:r>
                        <a:rPr lang="ru-RU" sz="1800" b="1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Аудиальное – </a:t>
                      </a:r>
                      <a:r>
                        <a:rPr lang="ru-RU" sz="1800" b="0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обучение через слух, то есть инструкции / объяснение</a:t>
                      </a:r>
                      <a:endParaRPr lang="en-AU" sz="1800" b="0" spc="-1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GB" sz="18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rial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AU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742950" lvl="1" indent="-285750" algn="ctr" rtl="0">
                        <a:spcBef>
                          <a:spcPts val="1345"/>
                        </a:spcBef>
                        <a:spcAft>
                          <a:spcPct val="0"/>
                        </a:spcAft>
                        <a:buSzPts val="1800"/>
                        <a:buFont typeface="Arial" pitchFamily="34" charset="0"/>
                        <a:buChar char="•"/>
                        <a:tabLst>
                          <a:tab pos="1260475" algn="l"/>
                          <a:tab pos="1261110" algn="l"/>
                        </a:tabLst>
                      </a:pPr>
                      <a:r>
                        <a:rPr lang="ru-RU" sz="1800" b="1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Кинестетическое – </a:t>
                      </a:r>
                      <a:r>
                        <a:rPr lang="ru-RU" sz="1800" b="0" i="0" u="none" strike="noStrike" spc="-1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обучение через процесс</a:t>
                      </a:r>
                      <a:endParaRPr lang="en-AU" sz="1800" b="0" spc="-1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AU"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1" marR="91451" marT="45717" marB="45717"/>
                </a:tc>
                <a:extLst>
                  <a:ext uri="{0D108BD9-81ED-4DB2-BD59-A6C34878D82A}">
                    <a16:rowId xmlns:a16="http://schemas.microsoft.com/office/drawing/2014/main" val="411394924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>
            <a:extLst>
              <a:ext uri="{FF2B5EF4-FFF2-40B4-BE49-F238E27FC236}">
                <a16:creationId xmlns:a16="http://schemas.microsoft.com/office/drawing/2014/main" id="{05E56E2F-4AAB-4844-B1CE-FD77EF12353F}"/>
              </a:ext>
            </a:extLst>
          </p:cNvPr>
          <p:cNvGrpSpPr/>
          <p:nvPr/>
        </p:nvGrpSpPr>
        <p:grpSpPr>
          <a:xfrm>
            <a:off x="6816726" y="1671639"/>
            <a:ext cx="2879725" cy="3514725"/>
            <a:chOff x="8448" y="589"/>
            <a:chExt cx="4534" cy="5536"/>
          </a:xfrm>
        </p:grpSpPr>
        <p:sp>
          <p:nvSpPr>
            <p:cNvPr id="14341" name="Rectangle 53">
              <a:extLst>
                <a:ext uri="{FF2B5EF4-FFF2-40B4-BE49-F238E27FC236}">
                  <a16:creationId xmlns:a16="http://schemas.microsoft.com/office/drawing/2014/main" id="{07861A8D-2561-4D9D-9D31-C6F40FCED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" y="588"/>
              <a:ext cx="4534" cy="55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2" name="Rectangle 52">
              <a:extLst>
                <a:ext uri="{FF2B5EF4-FFF2-40B4-BE49-F238E27FC236}">
                  <a16:creationId xmlns:a16="http://schemas.microsoft.com/office/drawing/2014/main" id="{9B5045B8-9DD9-4DE6-9C6A-8708A48B9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4" y="762"/>
              <a:ext cx="4206" cy="5187"/>
            </a:xfrm>
            <a:prstGeom prst="rect">
              <a:avLst/>
            </a:pr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43" name="Freeform 51">
              <a:extLst>
                <a:ext uri="{FF2B5EF4-FFF2-40B4-BE49-F238E27FC236}">
                  <a16:creationId xmlns:a16="http://schemas.microsoft.com/office/drawing/2014/main" id="{28A74DF0-DDC3-4FC7-A770-8B936FD6B800}"/>
                </a:ext>
              </a:extLst>
            </p:cNvPr>
            <p:cNvSpPr/>
            <p:nvPr/>
          </p:nvSpPr>
          <p:spPr bwMode="auto">
            <a:xfrm>
              <a:off x="8614" y="4275"/>
              <a:ext cx="4206" cy="1673"/>
            </a:xfrm>
            <a:custGeom>
              <a:avLst/>
              <a:gdLst>
                <a:gd name="T0" fmla="*/ 2230 w 4206"/>
                <a:gd name="T1" fmla="*/ 4276 h 1673"/>
                <a:gd name="T2" fmla="*/ 2070 w 4206"/>
                <a:gd name="T3" fmla="*/ 4276 h 1673"/>
                <a:gd name="T4" fmla="*/ 1827 w 4206"/>
                <a:gd name="T5" fmla="*/ 4284 h 1673"/>
                <a:gd name="T6" fmla="*/ 1667 w 4206"/>
                <a:gd name="T7" fmla="*/ 4295 h 1673"/>
                <a:gd name="T8" fmla="*/ 1513 w 4206"/>
                <a:gd name="T9" fmla="*/ 4312 h 1673"/>
                <a:gd name="T10" fmla="*/ 1437 w 4206"/>
                <a:gd name="T11" fmla="*/ 4323 h 1673"/>
                <a:gd name="T12" fmla="*/ 1361 w 4206"/>
                <a:gd name="T13" fmla="*/ 4332 h 1673"/>
                <a:gd name="T14" fmla="*/ 1285 w 4206"/>
                <a:gd name="T15" fmla="*/ 4346 h 1673"/>
                <a:gd name="T16" fmla="*/ 1212 w 4206"/>
                <a:gd name="T17" fmla="*/ 4357 h 1673"/>
                <a:gd name="T18" fmla="*/ 1069 w 4206"/>
                <a:gd name="T19" fmla="*/ 4385 h 1673"/>
                <a:gd name="T20" fmla="*/ 860 w 4206"/>
                <a:gd name="T21" fmla="*/ 4435 h 1673"/>
                <a:gd name="T22" fmla="*/ 793 w 4206"/>
                <a:gd name="T23" fmla="*/ 4455 h 1673"/>
                <a:gd name="T24" fmla="*/ 663 w 4206"/>
                <a:gd name="T25" fmla="*/ 4494 h 1673"/>
                <a:gd name="T26" fmla="*/ 601 w 4206"/>
                <a:gd name="T27" fmla="*/ 4514 h 1673"/>
                <a:gd name="T28" fmla="*/ 538 w 4206"/>
                <a:gd name="T29" fmla="*/ 4536 h 1673"/>
                <a:gd name="T30" fmla="*/ 479 w 4206"/>
                <a:gd name="T31" fmla="*/ 4558 h 1673"/>
                <a:gd name="T32" fmla="*/ 419 w 4206"/>
                <a:gd name="T33" fmla="*/ 4583 h 1673"/>
                <a:gd name="T34" fmla="*/ 362 w 4206"/>
                <a:gd name="T35" fmla="*/ 4606 h 1673"/>
                <a:gd name="T36" fmla="*/ 306 w 4206"/>
                <a:gd name="T37" fmla="*/ 4631 h 1673"/>
                <a:gd name="T38" fmla="*/ 251 w 4206"/>
                <a:gd name="T39" fmla="*/ 4659 h 1673"/>
                <a:gd name="T40" fmla="*/ 197 w 4206"/>
                <a:gd name="T41" fmla="*/ 4684 h 1673"/>
                <a:gd name="T42" fmla="*/ 94 w 4206"/>
                <a:gd name="T43" fmla="*/ 4740 h 1673"/>
                <a:gd name="T44" fmla="*/ 46 w 4206"/>
                <a:gd name="T45" fmla="*/ 4768 h 1673"/>
                <a:gd name="T46" fmla="*/ 0 w 4206"/>
                <a:gd name="T47" fmla="*/ 4799 h 1673"/>
                <a:gd name="T48" fmla="*/ 0 w 4206"/>
                <a:gd name="T49" fmla="*/ 5949 h 1673"/>
                <a:gd name="T50" fmla="*/ 4205 w 4206"/>
                <a:gd name="T51" fmla="*/ 5949 h 1673"/>
                <a:gd name="T52" fmla="*/ 4205 w 4206"/>
                <a:gd name="T53" fmla="*/ 4737 h 1673"/>
                <a:gd name="T54" fmla="*/ 4108 w 4206"/>
                <a:gd name="T55" fmla="*/ 4684 h 1673"/>
                <a:gd name="T56" fmla="*/ 3954 w 4206"/>
                <a:gd name="T57" fmla="*/ 4609 h 1673"/>
                <a:gd name="T58" fmla="*/ 3786 w 4206"/>
                <a:gd name="T59" fmla="*/ 4542 h 1673"/>
                <a:gd name="T60" fmla="*/ 3610 w 4206"/>
                <a:gd name="T61" fmla="*/ 4483 h 1673"/>
                <a:gd name="T62" fmla="*/ 3548 w 4206"/>
                <a:gd name="T63" fmla="*/ 4463 h 1673"/>
                <a:gd name="T64" fmla="*/ 3423 w 4206"/>
                <a:gd name="T65" fmla="*/ 4430 h 1673"/>
                <a:gd name="T66" fmla="*/ 3293 w 4206"/>
                <a:gd name="T67" fmla="*/ 4396 h 1673"/>
                <a:gd name="T68" fmla="*/ 3228 w 4206"/>
                <a:gd name="T69" fmla="*/ 4382 h 1673"/>
                <a:gd name="T70" fmla="*/ 3161 w 4206"/>
                <a:gd name="T71" fmla="*/ 4371 h 1673"/>
                <a:gd name="T72" fmla="*/ 3093 w 4206"/>
                <a:gd name="T73" fmla="*/ 4357 h 1673"/>
                <a:gd name="T74" fmla="*/ 2887 w 4206"/>
                <a:gd name="T75" fmla="*/ 4323 h 1673"/>
                <a:gd name="T76" fmla="*/ 2744 w 4206"/>
                <a:gd name="T77" fmla="*/ 4307 h 1673"/>
                <a:gd name="T78" fmla="*/ 2674 w 4206"/>
                <a:gd name="T79" fmla="*/ 4301 h 1673"/>
                <a:gd name="T80" fmla="*/ 2601 w 4206"/>
                <a:gd name="T81" fmla="*/ 4293 h 1673"/>
                <a:gd name="T82" fmla="*/ 2527 w 4206"/>
                <a:gd name="T83" fmla="*/ 4287 h 1673"/>
                <a:gd name="T84" fmla="*/ 2230 w 4206"/>
                <a:gd name="T85" fmla="*/ 4276 h 16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06" h="1672">
                  <a:moveTo>
                    <a:pt x="2230" y="0"/>
                  </a:moveTo>
                  <a:lnTo>
                    <a:pt x="2070" y="0"/>
                  </a:lnTo>
                  <a:lnTo>
                    <a:pt x="1827" y="8"/>
                  </a:lnTo>
                  <a:lnTo>
                    <a:pt x="1667" y="19"/>
                  </a:lnTo>
                  <a:lnTo>
                    <a:pt x="1513" y="36"/>
                  </a:lnTo>
                  <a:lnTo>
                    <a:pt x="1437" y="47"/>
                  </a:lnTo>
                  <a:lnTo>
                    <a:pt x="1361" y="56"/>
                  </a:lnTo>
                  <a:lnTo>
                    <a:pt x="1285" y="70"/>
                  </a:lnTo>
                  <a:lnTo>
                    <a:pt x="1212" y="81"/>
                  </a:lnTo>
                  <a:lnTo>
                    <a:pt x="1069" y="109"/>
                  </a:lnTo>
                  <a:lnTo>
                    <a:pt x="860" y="159"/>
                  </a:lnTo>
                  <a:lnTo>
                    <a:pt x="793" y="179"/>
                  </a:lnTo>
                  <a:lnTo>
                    <a:pt x="663" y="218"/>
                  </a:lnTo>
                  <a:lnTo>
                    <a:pt x="601" y="238"/>
                  </a:lnTo>
                  <a:lnTo>
                    <a:pt x="538" y="260"/>
                  </a:lnTo>
                  <a:lnTo>
                    <a:pt x="479" y="282"/>
                  </a:lnTo>
                  <a:lnTo>
                    <a:pt x="419" y="307"/>
                  </a:lnTo>
                  <a:lnTo>
                    <a:pt x="362" y="330"/>
                  </a:lnTo>
                  <a:lnTo>
                    <a:pt x="306" y="355"/>
                  </a:lnTo>
                  <a:lnTo>
                    <a:pt x="251" y="383"/>
                  </a:lnTo>
                  <a:lnTo>
                    <a:pt x="197" y="408"/>
                  </a:lnTo>
                  <a:lnTo>
                    <a:pt x="94" y="464"/>
                  </a:lnTo>
                  <a:lnTo>
                    <a:pt x="46" y="492"/>
                  </a:lnTo>
                  <a:lnTo>
                    <a:pt x="0" y="523"/>
                  </a:lnTo>
                  <a:lnTo>
                    <a:pt x="0" y="1673"/>
                  </a:lnTo>
                  <a:lnTo>
                    <a:pt x="4205" y="1673"/>
                  </a:lnTo>
                  <a:lnTo>
                    <a:pt x="4205" y="461"/>
                  </a:lnTo>
                  <a:lnTo>
                    <a:pt x="4108" y="408"/>
                  </a:lnTo>
                  <a:lnTo>
                    <a:pt x="3954" y="333"/>
                  </a:lnTo>
                  <a:lnTo>
                    <a:pt x="3786" y="266"/>
                  </a:lnTo>
                  <a:lnTo>
                    <a:pt x="3610" y="207"/>
                  </a:lnTo>
                  <a:lnTo>
                    <a:pt x="3548" y="187"/>
                  </a:lnTo>
                  <a:lnTo>
                    <a:pt x="3423" y="154"/>
                  </a:lnTo>
                  <a:lnTo>
                    <a:pt x="3293" y="120"/>
                  </a:lnTo>
                  <a:lnTo>
                    <a:pt x="3228" y="106"/>
                  </a:lnTo>
                  <a:lnTo>
                    <a:pt x="3161" y="95"/>
                  </a:lnTo>
                  <a:lnTo>
                    <a:pt x="3093" y="81"/>
                  </a:lnTo>
                  <a:lnTo>
                    <a:pt x="2887" y="47"/>
                  </a:lnTo>
                  <a:lnTo>
                    <a:pt x="2744" y="31"/>
                  </a:lnTo>
                  <a:lnTo>
                    <a:pt x="2674" y="25"/>
                  </a:lnTo>
                  <a:lnTo>
                    <a:pt x="2601" y="17"/>
                  </a:lnTo>
                  <a:lnTo>
                    <a:pt x="2527" y="11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5BC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4" name="Line 50">
              <a:extLst>
                <a:ext uri="{FF2B5EF4-FFF2-40B4-BE49-F238E27FC236}">
                  <a16:creationId xmlns:a16="http://schemas.microsoft.com/office/drawing/2014/main" id="{9018A989-E5D2-43B9-8510-CEC58F173B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2" y="4793"/>
              <a:ext cx="3678" cy="0"/>
            </a:xfrm>
            <a:prstGeom prst="line">
              <a:avLst/>
            </a:prstGeom>
            <a:noFill/>
            <a:ln w="49741">
              <a:solidFill>
                <a:srgbClr val="0068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5" name="Line 49">
              <a:extLst>
                <a:ext uri="{FF2B5EF4-FFF2-40B4-BE49-F238E27FC236}">
                  <a16:creationId xmlns:a16="http://schemas.microsoft.com/office/drawing/2014/main" id="{6E289B77-2978-41EB-B45E-04E8CBC51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42" y="4413"/>
              <a:ext cx="0" cy="1536"/>
            </a:xfrm>
            <a:prstGeom prst="line">
              <a:avLst/>
            </a:prstGeom>
            <a:noFill/>
            <a:ln w="48121">
              <a:solidFill>
                <a:srgbClr val="0068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6" name="AutoShape 48">
              <a:extLst>
                <a:ext uri="{FF2B5EF4-FFF2-40B4-BE49-F238E27FC236}">
                  <a16:creationId xmlns:a16="http://schemas.microsoft.com/office/drawing/2014/main" id="{B944C2D9-A2AB-46C3-A421-AABF6972EDF4}"/>
                </a:ext>
              </a:extLst>
            </p:cNvPr>
            <p:cNvSpPr/>
            <p:nvPr/>
          </p:nvSpPr>
          <p:spPr bwMode="auto">
            <a:xfrm>
              <a:off x="8614" y="4376"/>
              <a:ext cx="4206" cy="1572"/>
            </a:xfrm>
            <a:custGeom>
              <a:avLst/>
              <a:gdLst>
                <a:gd name="T0" fmla="*/ 923 w 4206"/>
                <a:gd name="T1" fmla="*/ 4699 h 1572"/>
                <a:gd name="T2" fmla="*/ 446 w 4206"/>
                <a:gd name="T3" fmla="*/ 5097 h 1572"/>
                <a:gd name="T4" fmla="*/ 143 w 4206"/>
                <a:gd name="T5" fmla="*/ 5605 h 1572"/>
                <a:gd name="T6" fmla="*/ 157 w 4206"/>
                <a:gd name="T7" fmla="*/ 5833 h 1572"/>
                <a:gd name="T8" fmla="*/ 400 w 4206"/>
                <a:gd name="T9" fmla="*/ 5275 h 1572"/>
                <a:gd name="T10" fmla="*/ 739 w 4206"/>
                <a:gd name="T11" fmla="*/ 4921 h 1572"/>
                <a:gd name="T12" fmla="*/ 1212 w 4206"/>
                <a:gd name="T13" fmla="*/ 4637 h 1572"/>
                <a:gd name="T14" fmla="*/ 1527 w 4206"/>
                <a:gd name="T15" fmla="*/ 4529 h 1572"/>
                <a:gd name="T16" fmla="*/ 1453 w 4206"/>
                <a:gd name="T17" fmla="*/ 4661 h 1572"/>
                <a:gd name="T18" fmla="*/ 1147 w 4206"/>
                <a:gd name="T19" fmla="*/ 5063 h 1572"/>
                <a:gd name="T20" fmla="*/ 952 w 4206"/>
                <a:gd name="T21" fmla="*/ 5589 h 1572"/>
                <a:gd name="T22" fmla="*/ 985 w 4206"/>
                <a:gd name="T23" fmla="*/ 5863 h 1572"/>
                <a:gd name="T24" fmla="*/ 1096 w 4206"/>
                <a:gd name="T25" fmla="*/ 5363 h 1572"/>
                <a:gd name="T26" fmla="*/ 1353 w 4206"/>
                <a:gd name="T27" fmla="*/ 4879 h 1572"/>
                <a:gd name="T28" fmla="*/ 1689 w 4206"/>
                <a:gd name="T29" fmla="*/ 4577 h 1572"/>
                <a:gd name="T30" fmla="*/ 2995 w 4206"/>
                <a:gd name="T31" fmla="*/ 4453 h 1572"/>
                <a:gd name="T32" fmla="*/ 2398 w 4206"/>
                <a:gd name="T33" fmla="*/ 4499 h 1572"/>
                <a:gd name="T34" fmla="*/ 2649 w 4206"/>
                <a:gd name="T35" fmla="*/ 4633 h 1572"/>
                <a:gd name="T36" fmla="*/ 2901 w 4206"/>
                <a:gd name="T37" fmla="*/ 4879 h 1572"/>
                <a:gd name="T38" fmla="*/ 3099 w 4206"/>
                <a:gd name="T39" fmla="*/ 5211 h 1572"/>
                <a:gd name="T40" fmla="*/ 3245 w 4206"/>
                <a:gd name="T41" fmla="*/ 5689 h 1572"/>
                <a:gd name="T42" fmla="*/ 3345 w 4206"/>
                <a:gd name="T43" fmla="*/ 5857 h 1572"/>
                <a:gd name="T44" fmla="*/ 3258 w 4206"/>
                <a:gd name="T45" fmla="*/ 5421 h 1572"/>
                <a:gd name="T46" fmla="*/ 3093 w 4206"/>
                <a:gd name="T47" fmla="*/ 5033 h 1572"/>
                <a:gd name="T48" fmla="*/ 2858 w 4206"/>
                <a:gd name="T49" fmla="*/ 4713 h 1572"/>
                <a:gd name="T50" fmla="*/ 2617 w 4206"/>
                <a:gd name="T51" fmla="*/ 4517 h 1572"/>
                <a:gd name="T52" fmla="*/ 2579 w 4206"/>
                <a:gd name="T53" fmla="*/ 4499 h 1572"/>
                <a:gd name="T54" fmla="*/ 3047 w 4206"/>
                <a:gd name="T55" fmla="*/ 4637 h 1572"/>
                <a:gd name="T56" fmla="*/ 3458 w 4206"/>
                <a:gd name="T57" fmla="*/ 4873 h 1572"/>
                <a:gd name="T58" fmla="*/ 3778 w 4206"/>
                <a:gd name="T59" fmla="*/ 5175 h 1572"/>
                <a:gd name="T60" fmla="*/ 4073 w 4206"/>
                <a:gd name="T61" fmla="*/ 5715 h 1572"/>
                <a:gd name="T62" fmla="*/ 4176 w 4206"/>
                <a:gd name="T63" fmla="*/ 5825 h 1572"/>
                <a:gd name="T64" fmla="*/ 4078 w 4206"/>
                <a:gd name="T65" fmla="*/ 5517 h 1572"/>
                <a:gd name="T66" fmla="*/ 3919 w 4206"/>
                <a:gd name="T67" fmla="*/ 5231 h 1572"/>
                <a:gd name="T68" fmla="*/ 3664 w 4206"/>
                <a:gd name="T69" fmla="*/ 4943 h 1572"/>
                <a:gd name="T70" fmla="*/ 3348 w 4206"/>
                <a:gd name="T71" fmla="*/ 4705 h 1572"/>
                <a:gd name="T72" fmla="*/ 2982 w 4206"/>
                <a:gd name="T73" fmla="*/ 4529 h 1572"/>
                <a:gd name="T74" fmla="*/ 2051 w 4206"/>
                <a:gd name="T75" fmla="*/ 4377 h 1572"/>
                <a:gd name="T76" fmla="*/ 1532 w 4206"/>
                <a:gd name="T77" fmla="*/ 4415 h 1572"/>
                <a:gd name="T78" fmla="*/ 836 w 4206"/>
                <a:gd name="T79" fmla="*/ 4551 h 1572"/>
                <a:gd name="T80" fmla="*/ 392 w 4206"/>
                <a:gd name="T81" fmla="*/ 4705 h 1572"/>
                <a:gd name="T82" fmla="*/ 105 w 4206"/>
                <a:gd name="T83" fmla="*/ 4845 h 1572"/>
                <a:gd name="T84" fmla="*/ 135 w 4206"/>
                <a:gd name="T85" fmla="*/ 4917 h 1572"/>
                <a:gd name="T86" fmla="*/ 668 w 4206"/>
                <a:gd name="T87" fmla="*/ 4685 h 1572"/>
                <a:gd name="T88" fmla="*/ 1277 w 4206"/>
                <a:gd name="T89" fmla="*/ 4529 h 1572"/>
                <a:gd name="T90" fmla="*/ 1946 w 4206"/>
                <a:gd name="T91" fmla="*/ 4473 h 1572"/>
                <a:gd name="T92" fmla="*/ 2914 w 4206"/>
                <a:gd name="T93" fmla="*/ 4439 h 1572"/>
                <a:gd name="T94" fmla="*/ 3340 w 4206"/>
                <a:gd name="T95" fmla="*/ 4529 h 1572"/>
                <a:gd name="T96" fmla="*/ 3483 w 4206"/>
                <a:gd name="T97" fmla="*/ 4649 h 1572"/>
                <a:gd name="T98" fmla="*/ 3864 w 4206"/>
                <a:gd name="T99" fmla="*/ 4791 h 1572"/>
                <a:gd name="T100" fmla="*/ 4205 w 4206"/>
                <a:gd name="T101" fmla="*/ 4969 h 1572"/>
                <a:gd name="T102" fmla="*/ 3699 w 4206"/>
                <a:gd name="T103" fmla="*/ 4641 h 1572"/>
                <a:gd name="T104" fmla="*/ 3340 w 4206"/>
                <a:gd name="T105" fmla="*/ 4529 h 15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206" h="1572">
                  <a:moveTo>
                    <a:pt x="1527" y="152"/>
                  </a:moveTo>
                  <a:lnTo>
                    <a:pt x="1277" y="152"/>
                  </a:lnTo>
                  <a:lnTo>
                    <a:pt x="1155" y="202"/>
                  </a:lnTo>
                  <a:lnTo>
                    <a:pt x="1036" y="258"/>
                  </a:lnTo>
                  <a:lnTo>
                    <a:pt x="923" y="322"/>
                  </a:lnTo>
                  <a:lnTo>
                    <a:pt x="817" y="392"/>
                  </a:lnTo>
                  <a:lnTo>
                    <a:pt x="714" y="466"/>
                  </a:lnTo>
                  <a:lnTo>
                    <a:pt x="617" y="546"/>
                  </a:lnTo>
                  <a:lnTo>
                    <a:pt x="527" y="630"/>
                  </a:lnTo>
                  <a:lnTo>
                    <a:pt x="446" y="720"/>
                  </a:lnTo>
                  <a:lnTo>
                    <a:pt x="370" y="814"/>
                  </a:lnTo>
                  <a:lnTo>
                    <a:pt x="300" y="912"/>
                  </a:lnTo>
                  <a:lnTo>
                    <a:pt x="241" y="1014"/>
                  </a:lnTo>
                  <a:lnTo>
                    <a:pt x="186" y="1120"/>
                  </a:lnTo>
                  <a:lnTo>
                    <a:pt x="143" y="1228"/>
                  </a:lnTo>
                  <a:lnTo>
                    <a:pt x="105" y="1340"/>
                  </a:lnTo>
                  <a:lnTo>
                    <a:pt x="78" y="1456"/>
                  </a:lnTo>
                  <a:lnTo>
                    <a:pt x="62" y="1572"/>
                  </a:lnTo>
                  <a:lnTo>
                    <a:pt x="138" y="1572"/>
                  </a:lnTo>
                  <a:lnTo>
                    <a:pt x="157" y="1456"/>
                  </a:lnTo>
                  <a:lnTo>
                    <a:pt x="184" y="1338"/>
                  </a:lnTo>
                  <a:lnTo>
                    <a:pt x="224" y="1224"/>
                  </a:lnTo>
                  <a:lnTo>
                    <a:pt x="273" y="1112"/>
                  </a:lnTo>
                  <a:lnTo>
                    <a:pt x="330" y="1006"/>
                  </a:lnTo>
                  <a:lnTo>
                    <a:pt x="400" y="898"/>
                  </a:lnTo>
                  <a:lnTo>
                    <a:pt x="479" y="798"/>
                  </a:lnTo>
                  <a:lnTo>
                    <a:pt x="565" y="700"/>
                  </a:lnTo>
                  <a:lnTo>
                    <a:pt x="619" y="646"/>
                  </a:lnTo>
                  <a:lnTo>
                    <a:pt x="679" y="594"/>
                  </a:lnTo>
                  <a:lnTo>
                    <a:pt x="739" y="544"/>
                  </a:lnTo>
                  <a:lnTo>
                    <a:pt x="798" y="496"/>
                  </a:lnTo>
                  <a:lnTo>
                    <a:pt x="863" y="452"/>
                  </a:lnTo>
                  <a:lnTo>
                    <a:pt x="928" y="410"/>
                  </a:lnTo>
                  <a:lnTo>
                    <a:pt x="1066" y="328"/>
                  </a:lnTo>
                  <a:lnTo>
                    <a:pt x="1212" y="260"/>
                  </a:lnTo>
                  <a:lnTo>
                    <a:pt x="1285" y="230"/>
                  </a:lnTo>
                  <a:lnTo>
                    <a:pt x="1364" y="202"/>
                  </a:lnTo>
                  <a:lnTo>
                    <a:pt x="1440" y="178"/>
                  </a:lnTo>
                  <a:lnTo>
                    <a:pt x="1518" y="154"/>
                  </a:lnTo>
                  <a:lnTo>
                    <a:pt x="1527" y="152"/>
                  </a:lnTo>
                  <a:close/>
                  <a:moveTo>
                    <a:pt x="1871" y="118"/>
                  </a:moveTo>
                  <a:lnTo>
                    <a:pt x="1680" y="118"/>
                  </a:lnTo>
                  <a:lnTo>
                    <a:pt x="1602" y="166"/>
                  </a:lnTo>
                  <a:lnTo>
                    <a:pt x="1526" y="222"/>
                  </a:lnTo>
                  <a:lnTo>
                    <a:pt x="1453" y="284"/>
                  </a:lnTo>
                  <a:lnTo>
                    <a:pt x="1385" y="350"/>
                  </a:lnTo>
                  <a:lnTo>
                    <a:pt x="1320" y="426"/>
                  </a:lnTo>
                  <a:lnTo>
                    <a:pt x="1258" y="508"/>
                  </a:lnTo>
                  <a:lnTo>
                    <a:pt x="1201" y="594"/>
                  </a:lnTo>
                  <a:lnTo>
                    <a:pt x="1147" y="686"/>
                  </a:lnTo>
                  <a:lnTo>
                    <a:pt x="1099" y="782"/>
                  </a:lnTo>
                  <a:lnTo>
                    <a:pt x="1055" y="882"/>
                  </a:lnTo>
                  <a:lnTo>
                    <a:pt x="1015" y="988"/>
                  </a:lnTo>
                  <a:lnTo>
                    <a:pt x="982" y="1100"/>
                  </a:lnTo>
                  <a:lnTo>
                    <a:pt x="952" y="1212"/>
                  </a:lnTo>
                  <a:lnTo>
                    <a:pt x="931" y="1330"/>
                  </a:lnTo>
                  <a:lnTo>
                    <a:pt x="912" y="1450"/>
                  </a:lnTo>
                  <a:lnTo>
                    <a:pt x="901" y="1572"/>
                  </a:lnTo>
                  <a:lnTo>
                    <a:pt x="977" y="1572"/>
                  </a:lnTo>
                  <a:lnTo>
                    <a:pt x="985" y="1486"/>
                  </a:lnTo>
                  <a:lnTo>
                    <a:pt x="996" y="1400"/>
                  </a:lnTo>
                  <a:lnTo>
                    <a:pt x="1009" y="1312"/>
                  </a:lnTo>
                  <a:lnTo>
                    <a:pt x="1025" y="1228"/>
                  </a:lnTo>
                  <a:lnTo>
                    <a:pt x="1069" y="1066"/>
                  </a:lnTo>
                  <a:lnTo>
                    <a:pt x="1096" y="986"/>
                  </a:lnTo>
                  <a:lnTo>
                    <a:pt x="1155" y="834"/>
                  </a:lnTo>
                  <a:lnTo>
                    <a:pt x="1191" y="762"/>
                  </a:lnTo>
                  <a:lnTo>
                    <a:pt x="1266" y="628"/>
                  </a:lnTo>
                  <a:lnTo>
                    <a:pt x="1310" y="564"/>
                  </a:lnTo>
                  <a:lnTo>
                    <a:pt x="1353" y="502"/>
                  </a:lnTo>
                  <a:lnTo>
                    <a:pt x="1402" y="442"/>
                  </a:lnTo>
                  <a:lnTo>
                    <a:pt x="1450" y="390"/>
                  </a:lnTo>
                  <a:lnTo>
                    <a:pt x="1526" y="316"/>
                  </a:lnTo>
                  <a:lnTo>
                    <a:pt x="1607" y="256"/>
                  </a:lnTo>
                  <a:lnTo>
                    <a:pt x="1689" y="200"/>
                  </a:lnTo>
                  <a:lnTo>
                    <a:pt x="1729" y="178"/>
                  </a:lnTo>
                  <a:lnTo>
                    <a:pt x="1816" y="138"/>
                  </a:lnTo>
                  <a:lnTo>
                    <a:pt x="1859" y="122"/>
                  </a:lnTo>
                  <a:lnTo>
                    <a:pt x="1871" y="118"/>
                  </a:lnTo>
                  <a:close/>
                  <a:moveTo>
                    <a:pt x="2995" y="76"/>
                  </a:moveTo>
                  <a:lnTo>
                    <a:pt x="2173" y="76"/>
                  </a:lnTo>
                  <a:lnTo>
                    <a:pt x="2265" y="88"/>
                  </a:lnTo>
                  <a:lnTo>
                    <a:pt x="2308" y="96"/>
                  </a:lnTo>
                  <a:lnTo>
                    <a:pt x="2354" y="108"/>
                  </a:lnTo>
                  <a:lnTo>
                    <a:pt x="2398" y="122"/>
                  </a:lnTo>
                  <a:lnTo>
                    <a:pt x="2441" y="138"/>
                  </a:lnTo>
                  <a:lnTo>
                    <a:pt x="2484" y="158"/>
                  </a:lnTo>
                  <a:lnTo>
                    <a:pt x="2525" y="178"/>
                  </a:lnTo>
                  <a:lnTo>
                    <a:pt x="2568" y="200"/>
                  </a:lnTo>
                  <a:lnTo>
                    <a:pt x="2649" y="256"/>
                  </a:lnTo>
                  <a:lnTo>
                    <a:pt x="2690" y="286"/>
                  </a:lnTo>
                  <a:lnTo>
                    <a:pt x="2728" y="316"/>
                  </a:lnTo>
                  <a:lnTo>
                    <a:pt x="2804" y="390"/>
                  </a:lnTo>
                  <a:lnTo>
                    <a:pt x="2852" y="442"/>
                  </a:lnTo>
                  <a:lnTo>
                    <a:pt x="2901" y="502"/>
                  </a:lnTo>
                  <a:lnTo>
                    <a:pt x="2944" y="564"/>
                  </a:lnTo>
                  <a:lnTo>
                    <a:pt x="2988" y="628"/>
                  </a:lnTo>
                  <a:lnTo>
                    <a:pt x="3028" y="694"/>
                  </a:lnTo>
                  <a:lnTo>
                    <a:pt x="3063" y="762"/>
                  </a:lnTo>
                  <a:lnTo>
                    <a:pt x="3099" y="834"/>
                  </a:lnTo>
                  <a:lnTo>
                    <a:pt x="3131" y="910"/>
                  </a:lnTo>
                  <a:lnTo>
                    <a:pt x="3161" y="986"/>
                  </a:lnTo>
                  <a:lnTo>
                    <a:pt x="3209" y="1148"/>
                  </a:lnTo>
                  <a:lnTo>
                    <a:pt x="3228" y="1228"/>
                  </a:lnTo>
                  <a:lnTo>
                    <a:pt x="3245" y="1312"/>
                  </a:lnTo>
                  <a:lnTo>
                    <a:pt x="3258" y="1400"/>
                  </a:lnTo>
                  <a:lnTo>
                    <a:pt x="3269" y="1486"/>
                  </a:lnTo>
                  <a:lnTo>
                    <a:pt x="3277" y="1572"/>
                  </a:lnTo>
                  <a:lnTo>
                    <a:pt x="3353" y="1572"/>
                  </a:lnTo>
                  <a:lnTo>
                    <a:pt x="3345" y="1480"/>
                  </a:lnTo>
                  <a:lnTo>
                    <a:pt x="3334" y="1392"/>
                  </a:lnTo>
                  <a:lnTo>
                    <a:pt x="3320" y="1302"/>
                  </a:lnTo>
                  <a:lnTo>
                    <a:pt x="3302" y="1214"/>
                  </a:lnTo>
                  <a:lnTo>
                    <a:pt x="3280" y="1128"/>
                  </a:lnTo>
                  <a:lnTo>
                    <a:pt x="3258" y="1044"/>
                  </a:lnTo>
                  <a:lnTo>
                    <a:pt x="3228" y="960"/>
                  </a:lnTo>
                  <a:lnTo>
                    <a:pt x="3199" y="882"/>
                  </a:lnTo>
                  <a:lnTo>
                    <a:pt x="3166" y="804"/>
                  </a:lnTo>
                  <a:lnTo>
                    <a:pt x="3131" y="728"/>
                  </a:lnTo>
                  <a:lnTo>
                    <a:pt x="3093" y="656"/>
                  </a:lnTo>
                  <a:lnTo>
                    <a:pt x="3050" y="586"/>
                  </a:lnTo>
                  <a:lnTo>
                    <a:pt x="3007" y="518"/>
                  </a:lnTo>
                  <a:lnTo>
                    <a:pt x="2961" y="454"/>
                  </a:lnTo>
                  <a:lnTo>
                    <a:pt x="2909" y="392"/>
                  </a:lnTo>
                  <a:lnTo>
                    <a:pt x="2858" y="336"/>
                  </a:lnTo>
                  <a:lnTo>
                    <a:pt x="2825" y="302"/>
                  </a:lnTo>
                  <a:lnTo>
                    <a:pt x="2793" y="272"/>
                  </a:lnTo>
                  <a:lnTo>
                    <a:pt x="2687" y="188"/>
                  </a:lnTo>
                  <a:lnTo>
                    <a:pt x="2652" y="166"/>
                  </a:lnTo>
                  <a:lnTo>
                    <a:pt x="2617" y="140"/>
                  </a:lnTo>
                  <a:lnTo>
                    <a:pt x="2579" y="122"/>
                  </a:lnTo>
                  <a:lnTo>
                    <a:pt x="3217" y="122"/>
                  </a:lnTo>
                  <a:lnTo>
                    <a:pt x="2995" y="76"/>
                  </a:lnTo>
                  <a:close/>
                  <a:moveTo>
                    <a:pt x="3217" y="122"/>
                  </a:moveTo>
                  <a:lnTo>
                    <a:pt x="2579" y="122"/>
                  </a:lnTo>
                  <a:lnTo>
                    <a:pt x="2660" y="138"/>
                  </a:lnTo>
                  <a:lnTo>
                    <a:pt x="2741" y="158"/>
                  </a:lnTo>
                  <a:lnTo>
                    <a:pt x="2820" y="180"/>
                  </a:lnTo>
                  <a:lnTo>
                    <a:pt x="2896" y="204"/>
                  </a:lnTo>
                  <a:lnTo>
                    <a:pt x="3047" y="260"/>
                  </a:lnTo>
                  <a:lnTo>
                    <a:pt x="3120" y="294"/>
                  </a:lnTo>
                  <a:lnTo>
                    <a:pt x="3261" y="368"/>
                  </a:lnTo>
                  <a:lnTo>
                    <a:pt x="3329" y="410"/>
                  </a:lnTo>
                  <a:lnTo>
                    <a:pt x="3394" y="452"/>
                  </a:lnTo>
                  <a:lnTo>
                    <a:pt x="3458" y="496"/>
                  </a:lnTo>
                  <a:lnTo>
                    <a:pt x="3521" y="544"/>
                  </a:lnTo>
                  <a:lnTo>
                    <a:pt x="3580" y="594"/>
                  </a:lnTo>
                  <a:lnTo>
                    <a:pt x="3637" y="646"/>
                  </a:lnTo>
                  <a:lnTo>
                    <a:pt x="3691" y="700"/>
                  </a:lnTo>
                  <a:lnTo>
                    <a:pt x="3778" y="798"/>
                  </a:lnTo>
                  <a:lnTo>
                    <a:pt x="3856" y="898"/>
                  </a:lnTo>
                  <a:lnTo>
                    <a:pt x="3927" y="1006"/>
                  </a:lnTo>
                  <a:lnTo>
                    <a:pt x="3984" y="1112"/>
                  </a:lnTo>
                  <a:lnTo>
                    <a:pt x="4032" y="1224"/>
                  </a:lnTo>
                  <a:lnTo>
                    <a:pt x="4073" y="1338"/>
                  </a:lnTo>
                  <a:lnTo>
                    <a:pt x="4100" y="1456"/>
                  </a:lnTo>
                  <a:lnTo>
                    <a:pt x="4119" y="1572"/>
                  </a:lnTo>
                  <a:lnTo>
                    <a:pt x="4195" y="1572"/>
                  </a:lnTo>
                  <a:lnTo>
                    <a:pt x="4187" y="1508"/>
                  </a:lnTo>
                  <a:lnTo>
                    <a:pt x="4176" y="1448"/>
                  </a:lnTo>
                  <a:lnTo>
                    <a:pt x="4162" y="1386"/>
                  </a:lnTo>
                  <a:lnTo>
                    <a:pt x="4146" y="1322"/>
                  </a:lnTo>
                  <a:lnTo>
                    <a:pt x="4124" y="1262"/>
                  </a:lnTo>
                  <a:lnTo>
                    <a:pt x="4103" y="1200"/>
                  </a:lnTo>
                  <a:lnTo>
                    <a:pt x="4078" y="1140"/>
                  </a:lnTo>
                  <a:lnTo>
                    <a:pt x="4051" y="1080"/>
                  </a:lnTo>
                  <a:lnTo>
                    <a:pt x="4022" y="1022"/>
                  </a:lnTo>
                  <a:lnTo>
                    <a:pt x="3991" y="966"/>
                  </a:lnTo>
                  <a:lnTo>
                    <a:pt x="3957" y="910"/>
                  </a:lnTo>
                  <a:lnTo>
                    <a:pt x="3919" y="854"/>
                  </a:lnTo>
                  <a:lnTo>
                    <a:pt x="3878" y="800"/>
                  </a:lnTo>
                  <a:lnTo>
                    <a:pt x="3837" y="748"/>
                  </a:lnTo>
                  <a:lnTo>
                    <a:pt x="3791" y="694"/>
                  </a:lnTo>
                  <a:lnTo>
                    <a:pt x="3745" y="644"/>
                  </a:lnTo>
                  <a:lnTo>
                    <a:pt x="3664" y="566"/>
                  </a:lnTo>
                  <a:lnTo>
                    <a:pt x="3624" y="530"/>
                  </a:lnTo>
                  <a:lnTo>
                    <a:pt x="3534" y="456"/>
                  </a:lnTo>
                  <a:lnTo>
                    <a:pt x="3442" y="390"/>
                  </a:lnTo>
                  <a:lnTo>
                    <a:pt x="3396" y="358"/>
                  </a:lnTo>
                  <a:lnTo>
                    <a:pt x="3348" y="328"/>
                  </a:lnTo>
                  <a:lnTo>
                    <a:pt x="3296" y="300"/>
                  </a:lnTo>
                  <a:lnTo>
                    <a:pt x="3247" y="272"/>
                  </a:lnTo>
                  <a:lnTo>
                    <a:pt x="3196" y="246"/>
                  </a:lnTo>
                  <a:lnTo>
                    <a:pt x="3145" y="218"/>
                  </a:lnTo>
                  <a:lnTo>
                    <a:pt x="2982" y="152"/>
                  </a:lnTo>
                  <a:lnTo>
                    <a:pt x="3340" y="152"/>
                  </a:lnTo>
                  <a:lnTo>
                    <a:pt x="3255" y="130"/>
                  </a:lnTo>
                  <a:lnTo>
                    <a:pt x="3217" y="122"/>
                  </a:lnTo>
                  <a:close/>
                  <a:moveTo>
                    <a:pt x="2200" y="0"/>
                  </a:moveTo>
                  <a:lnTo>
                    <a:pt x="2051" y="0"/>
                  </a:lnTo>
                  <a:lnTo>
                    <a:pt x="1975" y="4"/>
                  </a:lnTo>
                  <a:lnTo>
                    <a:pt x="1902" y="6"/>
                  </a:lnTo>
                  <a:lnTo>
                    <a:pt x="1753" y="14"/>
                  </a:lnTo>
                  <a:lnTo>
                    <a:pt x="1678" y="20"/>
                  </a:lnTo>
                  <a:lnTo>
                    <a:pt x="1532" y="38"/>
                  </a:lnTo>
                  <a:lnTo>
                    <a:pt x="1388" y="54"/>
                  </a:lnTo>
                  <a:lnTo>
                    <a:pt x="1318" y="66"/>
                  </a:lnTo>
                  <a:lnTo>
                    <a:pt x="1036" y="122"/>
                  </a:lnTo>
                  <a:lnTo>
                    <a:pt x="901" y="154"/>
                  </a:lnTo>
                  <a:lnTo>
                    <a:pt x="836" y="174"/>
                  </a:lnTo>
                  <a:lnTo>
                    <a:pt x="768" y="194"/>
                  </a:lnTo>
                  <a:lnTo>
                    <a:pt x="703" y="214"/>
                  </a:lnTo>
                  <a:lnTo>
                    <a:pt x="638" y="236"/>
                  </a:lnTo>
                  <a:lnTo>
                    <a:pt x="452" y="302"/>
                  </a:lnTo>
                  <a:lnTo>
                    <a:pt x="392" y="328"/>
                  </a:lnTo>
                  <a:lnTo>
                    <a:pt x="333" y="356"/>
                  </a:lnTo>
                  <a:lnTo>
                    <a:pt x="276" y="382"/>
                  </a:lnTo>
                  <a:lnTo>
                    <a:pt x="216" y="410"/>
                  </a:lnTo>
                  <a:lnTo>
                    <a:pt x="162" y="438"/>
                  </a:lnTo>
                  <a:lnTo>
                    <a:pt x="105" y="468"/>
                  </a:lnTo>
                  <a:lnTo>
                    <a:pt x="51" y="498"/>
                  </a:lnTo>
                  <a:lnTo>
                    <a:pt x="0" y="530"/>
                  </a:lnTo>
                  <a:lnTo>
                    <a:pt x="0" y="622"/>
                  </a:lnTo>
                  <a:lnTo>
                    <a:pt x="67" y="580"/>
                  </a:lnTo>
                  <a:lnTo>
                    <a:pt x="135" y="540"/>
                  </a:lnTo>
                  <a:lnTo>
                    <a:pt x="205" y="504"/>
                  </a:lnTo>
                  <a:lnTo>
                    <a:pt x="352" y="432"/>
                  </a:lnTo>
                  <a:lnTo>
                    <a:pt x="430" y="398"/>
                  </a:lnTo>
                  <a:lnTo>
                    <a:pt x="587" y="336"/>
                  </a:lnTo>
                  <a:lnTo>
                    <a:pt x="668" y="308"/>
                  </a:lnTo>
                  <a:lnTo>
                    <a:pt x="752" y="280"/>
                  </a:lnTo>
                  <a:lnTo>
                    <a:pt x="920" y="230"/>
                  </a:lnTo>
                  <a:lnTo>
                    <a:pt x="1009" y="208"/>
                  </a:lnTo>
                  <a:lnTo>
                    <a:pt x="1185" y="168"/>
                  </a:lnTo>
                  <a:lnTo>
                    <a:pt x="1277" y="152"/>
                  </a:lnTo>
                  <a:lnTo>
                    <a:pt x="1527" y="152"/>
                  </a:lnTo>
                  <a:lnTo>
                    <a:pt x="1680" y="118"/>
                  </a:lnTo>
                  <a:lnTo>
                    <a:pt x="1871" y="118"/>
                  </a:lnTo>
                  <a:lnTo>
                    <a:pt x="1902" y="108"/>
                  </a:lnTo>
                  <a:lnTo>
                    <a:pt x="1946" y="96"/>
                  </a:lnTo>
                  <a:lnTo>
                    <a:pt x="1992" y="88"/>
                  </a:lnTo>
                  <a:lnTo>
                    <a:pt x="2081" y="76"/>
                  </a:lnTo>
                  <a:lnTo>
                    <a:pt x="2995" y="76"/>
                  </a:lnTo>
                  <a:lnTo>
                    <a:pt x="2985" y="74"/>
                  </a:lnTo>
                  <a:lnTo>
                    <a:pt x="2914" y="62"/>
                  </a:lnTo>
                  <a:lnTo>
                    <a:pt x="2847" y="52"/>
                  </a:lnTo>
                  <a:lnTo>
                    <a:pt x="2636" y="26"/>
                  </a:lnTo>
                  <a:lnTo>
                    <a:pt x="2492" y="14"/>
                  </a:lnTo>
                  <a:lnTo>
                    <a:pt x="2200" y="0"/>
                  </a:lnTo>
                  <a:close/>
                  <a:moveTo>
                    <a:pt x="3340" y="152"/>
                  </a:moveTo>
                  <a:lnTo>
                    <a:pt x="2982" y="152"/>
                  </a:lnTo>
                  <a:lnTo>
                    <a:pt x="3069" y="168"/>
                  </a:lnTo>
                  <a:lnTo>
                    <a:pt x="3237" y="204"/>
                  </a:lnTo>
                  <a:lnTo>
                    <a:pt x="3320" y="228"/>
                  </a:lnTo>
                  <a:lnTo>
                    <a:pt x="3483" y="272"/>
                  </a:lnTo>
                  <a:lnTo>
                    <a:pt x="3561" y="298"/>
                  </a:lnTo>
                  <a:lnTo>
                    <a:pt x="3640" y="326"/>
                  </a:lnTo>
                  <a:lnTo>
                    <a:pt x="3716" y="354"/>
                  </a:lnTo>
                  <a:lnTo>
                    <a:pt x="3789" y="384"/>
                  </a:lnTo>
                  <a:lnTo>
                    <a:pt x="3864" y="414"/>
                  </a:lnTo>
                  <a:lnTo>
                    <a:pt x="3935" y="446"/>
                  </a:lnTo>
                  <a:lnTo>
                    <a:pt x="4005" y="482"/>
                  </a:lnTo>
                  <a:lnTo>
                    <a:pt x="4073" y="516"/>
                  </a:lnTo>
                  <a:lnTo>
                    <a:pt x="4140" y="552"/>
                  </a:lnTo>
                  <a:lnTo>
                    <a:pt x="4205" y="592"/>
                  </a:lnTo>
                  <a:lnTo>
                    <a:pt x="4205" y="502"/>
                  </a:lnTo>
                  <a:lnTo>
                    <a:pt x="4154" y="470"/>
                  </a:lnTo>
                  <a:lnTo>
                    <a:pt x="3991" y="386"/>
                  </a:lnTo>
                  <a:lnTo>
                    <a:pt x="3878" y="336"/>
                  </a:lnTo>
                  <a:lnTo>
                    <a:pt x="3699" y="264"/>
                  </a:lnTo>
                  <a:lnTo>
                    <a:pt x="3637" y="244"/>
                  </a:lnTo>
                  <a:lnTo>
                    <a:pt x="3575" y="222"/>
                  </a:lnTo>
                  <a:lnTo>
                    <a:pt x="3450" y="182"/>
                  </a:lnTo>
                  <a:lnTo>
                    <a:pt x="3385" y="164"/>
                  </a:lnTo>
                  <a:lnTo>
                    <a:pt x="3340" y="152"/>
                  </a:lnTo>
                  <a:close/>
                </a:path>
              </a:pathLst>
            </a:custGeom>
            <a:solidFill>
              <a:srgbClr val="006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7" name="Line 47">
              <a:extLst>
                <a:ext uri="{FF2B5EF4-FFF2-40B4-BE49-F238E27FC236}">
                  <a16:creationId xmlns:a16="http://schemas.microsoft.com/office/drawing/2014/main" id="{2EC47D34-9BE6-43B4-BC75-6AA616DFC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5" y="5216"/>
              <a:ext cx="4206" cy="0"/>
            </a:xfrm>
            <a:prstGeom prst="line">
              <a:avLst/>
            </a:prstGeom>
            <a:noFill/>
            <a:ln w="49741">
              <a:solidFill>
                <a:srgbClr val="0068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8" name="Freeform 46">
              <a:extLst>
                <a:ext uri="{FF2B5EF4-FFF2-40B4-BE49-F238E27FC236}">
                  <a16:creationId xmlns:a16="http://schemas.microsoft.com/office/drawing/2014/main" id="{D17BF06C-1DFB-4447-81EE-0110EA29F2A5}"/>
                </a:ext>
              </a:extLst>
            </p:cNvPr>
            <p:cNvSpPr/>
            <p:nvPr/>
          </p:nvSpPr>
          <p:spPr bwMode="auto">
            <a:xfrm>
              <a:off x="8717" y="1850"/>
              <a:ext cx="4036" cy="3626"/>
            </a:xfrm>
            <a:custGeom>
              <a:avLst/>
              <a:gdLst>
                <a:gd name="T0" fmla="*/ 4008 w 4036"/>
                <a:gd name="T1" fmla="*/ 2169 h 3626"/>
                <a:gd name="T2" fmla="*/ 3872 w 4036"/>
                <a:gd name="T3" fmla="*/ 2060 h 3626"/>
                <a:gd name="T4" fmla="*/ 3713 w 4036"/>
                <a:gd name="T5" fmla="*/ 2004 h 3626"/>
                <a:gd name="T6" fmla="*/ 3583 w 4036"/>
                <a:gd name="T7" fmla="*/ 1971 h 3626"/>
                <a:gd name="T8" fmla="*/ 3364 w 4036"/>
                <a:gd name="T9" fmla="*/ 1934 h 3626"/>
                <a:gd name="T10" fmla="*/ 3044 w 4036"/>
                <a:gd name="T11" fmla="*/ 1895 h 3626"/>
                <a:gd name="T12" fmla="*/ 2882 w 4036"/>
                <a:gd name="T13" fmla="*/ 1881 h 3626"/>
                <a:gd name="T14" fmla="*/ 2722 w 4036"/>
                <a:gd name="T15" fmla="*/ 1872 h 3626"/>
                <a:gd name="T16" fmla="*/ 2425 w 4036"/>
                <a:gd name="T17" fmla="*/ 1859 h 3626"/>
                <a:gd name="T18" fmla="*/ 2186 w 4036"/>
                <a:gd name="T19" fmla="*/ 1853 h 3626"/>
                <a:gd name="T20" fmla="*/ 1829 w 4036"/>
                <a:gd name="T21" fmla="*/ 1850 h 3626"/>
                <a:gd name="T22" fmla="*/ 1372 w 4036"/>
                <a:gd name="T23" fmla="*/ 1867 h 3626"/>
                <a:gd name="T24" fmla="*/ 1201 w 4036"/>
                <a:gd name="T25" fmla="*/ 1876 h 3626"/>
                <a:gd name="T26" fmla="*/ 1036 w 4036"/>
                <a:gd name="T27" fmla="*/ 1889 h 3626"/>
                <a:gd name="T28" fmla="*/ 579 w 4036"/>
                <a:gd name="T29" fmla="*/ 1948 h 3626"/>
                <a:gd name="T30" fmla="*/ 427 w 4036"/>
                <a:gd name="T31" fmla="*/ 1976 h 3626"/>
                <a:gd name="T32" fmla="*/ 300 w 4036"/>
                <a:gd name="T33" fmla="*/ 2010 h 3626"/>
                <a:gd name="T34" fmla="*/ 116 w 4036"/>
                <a:gd name="T35" fmla="*/ 2085 h 3626"/>
                <a:gd name="T36" fmla="*/ 8 w 4036"/>
                <a:gd name="T37" fmla="*/ 2205 h 3626"/>
                <a:gd name="T38" fmla="*/ 2 w 4036"/>
                <a:gd name="T39" fmla="*/ 2295 h 3626"/>
                <a:gd name="T40" fmla="*/ 27 w 4036"/>
                <a:gd name="T41" fmla="*/ 2365 h 3626"/>
                <a:gd name="T42" fmla="*/ 75 w 4036"/>
                <a:gd name="T43" fmla="*/ 2427 h 3626"/>
                <a:gd name="T44" fmla="*/ 211 w 4036"/>
                <a:gd name="T45" fmla="*/ 2594 h 3626"/>
                <a:gd name="T46" fmla="*/ 441 w 4036"/>
                <a:gd name="T47" fmla="*/ 2877 h 3626"/>
                <a:gd name="T48" fmla="*/ 725 w 4036"/>
                <a:gd name="T49" fmla="*/ 3232 h 3626"/>
                <a:gd name="T50" fmla="*/ 1312 w 4036"/>
                <a:gd name="T51" fmla="*/ 3965 h 3626"/>
                <a:gd name="T52" fmla="*/ 1540 w 4036"/>
                <a:gd name="T53" fmla="*/ 4248 h 3626"/>
                <a:gd name="T54" fmla="*/ 1669 w 4036"/>
                <a:gd name="T55" fmla="*/ 4413 h 3626"/>
                <a:gd name="T56" fmla="*/ 1688 w 4036"/>
                <a:gd name="T57" fmla="*/ 5361 h 3626"/>
                <a:gd name="T58" fmla="*/ 1767 w 4036"/>
                <a:gd name="T59" fmla="*/ 5409 h 3626"/>
                <a:gd name="T60" fmla="*/ 1802 w 4036"/>
                <a:gd name="T61" fmla="*/ 5428 h 3626"/>
                <a:gd name="T62" fmla="*/ 1853 w 4036"/>
                <a:gd name="T63" fmla="*/ 5448 h 3626"/>
                <a:gd name="T64" fmla="*/ 1921 w 4036"/>
                <a:gd name="T65" fmla="*/ 5465 h 3626"/>
                <a:gd name="T66" fmla="*/ 2000 w 4036"/>
                <a:gd name="T67" fmla="*/ 5476 h 3626"/>
                <a:gd name="T68" fmla="*/ 2132 w 4036"/>
                <a:gd name="T69" fmla="*/ 5462 h 3626"/>
                <a:gd name="T70" fmla="*/ 2338 w 4036"/>
                <a:gd name="T71" fmla="*/ 5361 h 3626"/>
                <a:gd name="T72" fmla="*/ 2357 w 4036"/>
                <a:gd name="T73" fmla="*/ 4413 h 3626"/>
                <a:gd name="T74" fmla="*/ 2492 w 4036"/>
                <a:gd name="T75" fmla="*/ 4245 h 3626"/>
                <a:gd name="T76" fmla="*/ 2722 w 4036"/>
                <a:gd name="T77" fmla="*/ 3957 h 3626"/>
                <a:gd name="T78" fmla="*/ 3169 w 4036"/>
                <a:gd name="T79" fmla="*/ 3403 h 3626"/>
                <a:gd name="T80" fmla="*/ 3475 w 4036"/>
                <a:gd name="T81" fmla="*/ 3025 h 3626"/>
                <a:gd name="T82" fmla="*/ 3742 w 4036"/>
                <a:gd name="T83" fmla="*/ 2692 h 3626"/>
                <a:gd name="T84" fmla="*/ 3935 w 4036"/>
                <a:gd name="T85" fmla="*/ 2457 h 3626"/>
                <a:gd name="T86" fmla="*/ 4008 w 4036"/>
                <a:gd name="T87" fmla="*/ 2365 h 3626"/>
                <a:gd name="T88" fmla="*/ 4035 w 4036"/>
                <a:gd name="T89" fmla="*/ 2264 h 36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36" h="3626">
                  <a:moveTo>
                    <a:pt x="4035" y="414"/>
                  </a:moveTo>
                  <a:lnTo>
                    <a:pt x="4008" y="319"/>
                  </a:lnTo>
                  <a:lnTo>
                    <a:pt x="3948" y="255"/>
                  </a:lnTo>
                  <a:lnTo>
                    <a:pt x="3872" y="210"/>
                  </a:lnTo>
                  <a:lnTo>
                    <a:pt x="3772" y="171"/>
                  </a:lnTo>
                  <a:lnTo>
                    <a:pt x="3713" y="154"/>
                  </a:lnTo>
                  <a:lnTo>
                    <a:pt x="3651" y="138"/>
                  </a:lnTo>
                  <a:lnTo>
                    <a:pt x="3583" y="121"/>
                  </a:lnTo>
                  <a:lnTo>
                    <a:pt x="3512" y="107"/>
                  </a:lnTo>
                  <a:lnTo>
                    <a:pt x="3364" y="84"/>
                  </a:lnTo>
                  <a:lnTo>
                    <a:pt x="3207" y="62"/>
                  </a:lnTo>
                  <a:lnTo>
                    <a:pt x="3044" y="45"/>
                  </a:lnTo>
                  <a:lnTo>
                    <a:pt x="2963" y="39"/>
                  </a:lnTo>
                  <a:lnTo>
                    <a:pt x="2882" y="31"/>
                  </a:lnTo>
                  <a:lnTo>
                    <a:pt x="2801" y="26"/>
                  </a:lnTo>
                  <a:lnTo>
                    <a:pt x="2722" y="22"/>
                  </a:lnTo>
                  <a:lnTo>
                    <a:pt x="2644" y="17"/>
                  </a:lnTo>
                  <a:lnTo>
                    <a:pt x="2425" y="9"/>
                  </a:lnTo>
                  <a:lnTo>
                    <a:pt x="2297" y="3"/>
                  </a:lnTo>
                  <a:lnTo>
                    <a:pt x="2186" y="3"/>
                  </a:lnTo>
                  <a:lnTo>
                    <a:pt x="2140" y="0"/>
                  </a:lnTo>
                  <a:lnTo>
                    <a:pt x="1829" y="0"/>
                  </a:lnTo>
                  <a:lnTo>
                    <a:pt x="1461" y="12"/>
                  </a:lnTo>
                  <a:lnTo>
                    <a:pt x="1372" y="17"/>
                  </a:lnTo>
                  <a:lnTo>
                    <a:pt x="1285" y="20"/>
                  </a:lnTo>
                  <a:lnTo>
                    <a:pt x="1201" y="26"/>
                  </a:lnTo>
                  <a:lnTo>
                    <a:pt x="1117" y="34"/>
                  </a:lnTo>
                  <a:lnTo>
                    <a:pt x="1036" y="39"/>
                  </a:lnTo>
                  <a:lnTo>
                    <a:pt x="733" y="73"/>
                  </a:lnTo>
                  <a:lnTo>
                    <a:pt x="579" y="98"/>
                  </a:lnTo>
                  <a:lnTo>
                    <a:pt x="500" y="112"/>
                  </a:lnTo>
                  <a:lnTo>
                    <a:pt x="427" y="126"/>
                  </a:lnTo>
                  <a:lnTo>
                    <a:pt x="360" y="143"/>
                  </a:lnTo>
                  <a:lnTo>
                    <a:pt x="300" y="160"/>
                  </a:lnTo>
                  <a:lnTo>
                    <a:pt x="194" y="196"/>
                  </a:lnTo>
                  <a:lnTo>
                    <a:pt x="116" y="235"/>
                  </a:lnTo>
                  <a:lnTo>
                    <a:pt x="56" y="280"/>
                  </a:lnTo>
                  <a:lnTo>
                    <a:pt x="8" y="355"/>
                  </a:lnTo>
                  <a:lnTo>
                    <a:pt x="0" y="414"/>
                  </a:lnTo>
                  <a:lnTo>
                    <a:pt x="2" y="445"/>
                  </a:lnTo>
                  <a:lnTo>
                    <a:pt x="10" y="479"/>
                  </a:lnTo>
                  <a:lnTo>
                    <a:pt x="27" y="515"/>
                  </a:lnTo>
                  <a:lnTo>
                    <a:pt x="56" y="551"/>
                  </a:lnTo>
                  <a:lnTo>
                    <a:pt x="75" y="577"/>
                  </a:lnTo>
                  <a:lnTo>
                    <a:pt x="129" y="641"/>
                  </a:lnTo>
                  <a:lnTo>
                    <a:pt x="211" y="744"/>
                  </a:lnTo>
                  <a:lnTo>
                    <a:pt x="316" y="873"/>
                  </a:lnTo>
                  <a:lnTo>
                    <a:pt x="441" y="1027"/>
                  </a:lnTo>
                  <a:lnTo>
                    <a:pt x="579" y="1200"/>
                  </a:lnTo>
                  <a:lnTo>
                    <a:pt x="725" y="1382"/>
                  </a:lnTo>
                  <a:lnTo>
                    <a:pt x="1028" y="1763"/>
                  </a:lnTo>
                  <a:lnTo>
                    <a:pt x="1312" y="2115"/>
                  </a:lnTo>
                  <a:lnTo>
                    <a:pt x="1434" y="2269"/>
                  </a:lnTo>
                  <a:lnTo>
                    <a:pt x="1540" y="2398"/>
                  </a:lnTo>
                  <a:lnTo>
                    <a:pt x="1618" y="2499"/>
                  </a:lnTo>
                  <a:lnTo>
                    <a:pt x="1669" y="2563"/>
                  </a:lnTo>
                  <a:lnTo>
                    <a:pt x="1688" y="2585"/>
                  </a:lnTo>
                  <a:lnTo>
                    <a:pt x="1688" y="3511"/>
                  </a:lnTo>
                  <a:lnTo>
                    <a:pt x="1751" y="3550"/>
                  </a:lnTo>
                  <a:lnTo>
                    <a:pt x="1767" y="3559"/>
                  </a:lnTo>
                  <a:lnTo>
                    <a:pt x="1780" y="3567"/>
                  </a:lnTo>
                  <a:lnTo>
                    <a:pt x="1802" y="3578"/>
                  </a:lnTo>
                  <a:lnTo>
                    <a:pt x="1826" y="3587"/>
                  </a:lnTo>
                  <a:lnTo>
                    <a:pt x="1853" y="3598"/>
                  </a:lnTo>
                  <a:lnTo>
                    <a:pt x="1886" y="3606"/>
                  </a:lnTo>
                  <a:lnTo>
                    <a:pt x="1921" y="3615"/>
                  </a:lnTo>
                  <a:lnTo>
                    <a:pt x="1959" y="3620"/>
                  </a:lnTo>
                  <a:lnTo>
                    <a:pt x="2000" y="3626"/>
                  </a:lnTo>
                  <a:lnTo>
                    <a:pt x="2043" y="3626"/>
                  </a:lnTo>
                  <a:lnTo>
                    <a:pt x="2132" y="3612"/>
                  </a:lnTo>
                  <a:lnTo>
                    <a:pt x="2227" y="3578"/>
                  </a:lnTo>
                  <a:lnTo>
                    <a:pt x="2338" y="3511"/>
                  </a:lnTo>
                  <a:lnTo>
                    <a:pt x="2338" y="2585"/>
                  </a:lnTo>
                  <a:lnTo>
                    <a:pt x="2357" y="2563"/>
                  </a:lnTo>
                  <a:lnTo>
                    <a:pt x="2408" y="2496"/>
                  </a:lnTo>
                  <a:lnTo>
                    <a:pt x="2492" y="2395"/>
                  </a:lnTo>
                  <a:lnTo>
                    <a:pt x="2598" y="2264"/>
                  </a:lnTo>
                  <a:lnTo>
                    <a:pt x="2722" y="2107"/>
                  </a:lnTo>
                  <a:lnTo>
                    <a:pt x="3014" y="1746"/>
                  </a:lnTo>
                  <a:lnTo>
                    <a:pt x="3169" y="1553"/>
                  </a:lnTo>
                  <a:lnTo>
                    <a:pt x="3326" y="1363"/>
                  </a:lnTo>
                  <a:lnTo>
                    <a:pt x="3475" y="1175"/>
                  </a:lnTo>
                  <a:lnTo>
                    <a:pt x="3618" y="999"/>
                  </a:lnTo>
                  <a:lnTo>
                    <a:pt x="3742" y="842"/>
                  </a:lnTo>
                  <a:lnTo>
                    <a:pt x="3851" y="711"/>
                  </a:lnTo>
                  <a:lnTo>
                    <a:pt x="3935" y="607"/>
                  </a:lnTo>
                  <a:lnTo>
                    <a:pt x="3989" y="540"/>
                  </a:lnTo>
                  <a:lnTo>
                    <a:pt x="4008" y="515"/>
                  </a:lnTo>
                  <a:lnTo>
                    <a:pt x="4035" y="417"/>
                  </a:lnTo>
                  <a:lnTo>
                    <a:pt x="4035" y="414"/>
                  </a:lnTo>
                </a:path>
              </a:pathLst>
            </a:custGeom>
            <a:solidFill>
              <a:srgbClr val="D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49" name="Line 45">
              <a:extLst>
                <a:ext uri="{FF2B5EF4-FFF2-40B4-BE49-F238E27FC236}">
                  <a16:creationId xmlns:a16="http://schemas.microsoft.com/office/drawing/2014/main" id="{55312A42-5870-4538-B5D4-48868C238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15" y="5627"/>
              <a:ext cx="4206" cy="0"/>
            </a:xfrm>
            <a:prstGeom prst="line">
              <a:avLst/>
            </a:prstGeom>
            <a:noFill/>
            <a:ln w="49741">
              <a:solidFill>
                <a:srgbClr val="0068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0" name="AutoShape 44">
              <a:extLst>
                <a:ext uri="{FF2B5EF4-FFF2-40B4-BE49-F238E27FC236}">
                  <a16:creationId xmlns:a16="http://schemas.microsoft.com/office/drawing/2014/main" id="{E02149F6-A3EB-4D5D-B46B-C7C69EE5A1CF}"/>
                </a:ext>
              </a:extLst>
            </p:cNvPr>
            <p:cNvSpPr/>
            <p:nvPr/>
          </p:nvSpPr>
          <p:spPr bwMode="auto">
            <a:xfrm>
              <a:off x="8920" y="2155"/>
              <a:ext cx="3584" cy="3162"/>
            </a:xfrm>
            <a:custGeom>
              <a:avLst/>
              <a:gdLst>
                <a:gd name="T0" fmla="*/ 3358 w 3584"/>
                <a:gd name="T1" fmla="*/ 2155 h 3162"/>
                <a:gd name="T2" fmla="*/ 276 w 3584"/>
                <a:gd name="T3" fmla="*/ 2234 h 3162"/>
                <a:gd name="T4" fmla="*/ 0 w 3584"/>
                <a:gd name="T5" fmla="*/ 2362 h 3162"/>
                <a:gd name="T6" fmla="*/ 1572 w 3584"/>
                <a:gd name="T7" fmla="*/ 4424 h 3162"/>
                <a:gd name="T8" fmla="*/ 1561 w 3584"/>
                <a:gd name="T9" fmla="*/ 5316 h 3162"/>
                <a:gd name="T10" fmla="*/ 1672 w 3584"/>
                <a:gd name="T11" fmla="*/ 5286 h 3162"/>
                <a:gd name="T12" fmla="*/ 1913 w 3584"/>
                <a:gd name="T13" fmla="*/ 5286 h 3162"/>
                <a:gd name="T14" fmla="*/ 1975 w 3584"/>
                <a:gd name="T15" fmla="*/ 5235 h 3162"/>
                <a:gd name="T16" fmla="*/ 2005 w 3584"/>
                <a:gd name="T17" fmla="*/ 4304 h 3162"/>
                <a:gd name="T18" fmla="*/ 3558 w 3584"/>
                <a:gd name="T19" fmla="*/ 2438 h 3162"/>
                <a:gd name="T20" fmla="*/ 3583 w 3584"/>
                <a:gd name="T21" fmla="*/ 2334 h 3162"/>
                <a:gd name="T22" fmla="*/ 3358 w 3584"/>
                <a:gd name="T23" fmla="*/ 2155 h 3162"/>
                <a:gd name="T24" fmla="*/ 1913 w 3584"/>
                <a:gd name="T25" fmla="*/ 5286 h 3162"/>
                <a:gd name="T26" fmla="*/ 1672 w 3584"/>
                <a:gd name="T27" fmla="*/ 5286 h 3162"/>
                <a:gd name="T28" fmla="*/ 1878 w 3584"/>
                <a:gd name="T29" fmla="*/ 5314 h 3162"/>
                <a:gd name="T30" fmla="*/ 1913 w 3584"/>
                <a:gd name="T31" fmla="*/ 5286 h 31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84" h="3162">
                  <a:moveTo>
                    <a:pt x="3358" y="0"/>
                  </a:moveTo>
                  <a:lnTo>
                    <a:pt x="276" y="79"/>
                  </a:lnTo>
                  <a:lnTo>
                    <a:pt x="0" y="207"/>
                  </a:lnTo>
                  <a:lnTo>
                    <a:pt x="1572" y="2269"/>
                  </a:lnTo>
                  <a:lnTo>
                    <a:pt x="1561" y="3161"/>
                  </a:lnTo>
                  <a:lnTo>
                    <a:pt x="1672" y="3131"/>
                  </a:lnTo>
                  <a:lnTo>
                    <a:pt x="1913" y="3131"/>
                  </a:lnTo>
                  <a:lnTo>
                    <a:pt x="1975" y="3080"/>
                  </a:lnTo>
                  <a:lnTo>
                    <a:pt x="2005" y="2149"/>
                  </a:lnTo>
                  <a:lnTo>
                    <a:pt x="3558" y="283"/>
                  </a:lnTo>
                  <a:lnTo>
                    <a:pt x="3583" y="179"/>
                  </a:lnTo>
                  <a:lnTo>
                    <a:pt x="3358" y="0"/>
                  </a:lnTo>
                  <a:close/>
                  <a:moveTo>
                    <a:pt x="1913" y="3131"/>
                  </a:moveTo>
                  <a:lnTo>
                    <a:pt x="1672" y="3131"/>
                  </a:lnTo>
                  <a:lnTo>
                    <a:pt x="1878" y="3159"/>
                  </a:lnTo>
                  <a:lnTo>
                    <a:pt x="1913" y="3131"/>
                  </a:lnTo>
                  <a:close/>
                </a:path>
              </a:pathLst>
            </a:custGeom>
            <a:solidFill>
              <a:srgbClr val="D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1" name="Freeform 43">
              <a:extLst>
                <a:ext uri="{FF2B5EF4-FFF2-40B4-BE49-F238E27FC236}">
                  <a16:creationId xmlns:a16="http://schemas.microsoft.com/office/drawing/2014/main" id="{98111ACD-2348-4BC5-9DAE-E4474C594DF2}"/>
                </a:ext>
              </a:extLst>
            </p:cNvPr>
            <p:cNvSpPr/>
            <p:nvPr/>
          </p:nvSpPr>
          <p:spPr bwMode="auto">
            <a:xfrm>
              <a:off x="10787" y="2378"/>
              <a:ext cx="1706" cy="2935"/>
            </a:xfrm>
            <a:custGeom>
              <a:avLst/>
              <a:gdLst>
                <a:gd name="T0" fmla="*/ 1705 w 1706"/>
                <a:gd name="T1" fmla="*/ 2379 h 2935"/>
                <a:gd name="T2" fmla="*/ 1486 w 1706"/>
                <a:gd name="T3" fmla="*/ 2452 h 2935"/>
                <a:gd name="T4" fmla="*/ 0 w 1706"/>
                <a:gd name="T5" fmla="*/ 4304 h 2935"/>
                <a:gd name="T6" fmla="*/ 0 w 1706"/>
                <a:gd name="T7" fmla="*/ 5308 h 2935"/>
                <a:gd name="T8" fmla="*/ 11 w 1706"/>
                <a:gd name="T9" fmla="*/ 5314 h 2935"/>
                <a:gd name="T10" fmla="*/ 108 w 1706"/>
                <a:gd name="T11" fmla="*/ 5235 h 2935"/>
                <a:gd name="T12" fmla="*/ 138 w 1706"/>
                <a:gd name="T13" fmla="*/ 4304 h 2935"/>
                <a:gd name="T14" fmla="*/ 1691 w 1706"/>
                <a:gd name="T15" fmla="*/ 2438 h 2935"/>
                <a:gd name="T16" fmla="*/ 1705 w 1706"/>
                <a:gd name="T17" fmla="*/ 2379 h 2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06" h="2935">
                  <a:moveTo>
                    <a:pt x="1705" y="0"/>
                  </a:moveTo>
                  <a:lnTo>
                    <a:pt x="1486" y="73"/>
                  </a:lnTo>
                  <a:lnTo>
                    <a:pt x="0" y="1925"/>
                  </a:lnTo>
                  <a:lnTo>
                    <a:pt x="0" y="2929"/>
                  </a:lnTo>
                  <a:lnTo>
                    <a:pt x="11" y="2935"/>
                  </a:lnTo>
                  <a:lnTo>
                    <a:pt x="108" y="2856"/>
                  </a:lnTo>
                  <a:lnTo>
                    <a:pt x="138" y="1925"/>
                  </a:lnTo>
                  <a:lnTo>
                    <a:pt x="1691" y="59"/>
                  </a:lnTo>
                  <a:lnTo>
                    <a:pt x="17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2" name="AutoShape 42">
              <a:extLst>
                <a:ext uri="{FF2B5EF4-FFF2-40B4-BE49-F238E27FC236}">
                  <a16:creationId xmlns:a16="http://schemas.microsoft.com/office/drawing/2014/main" id="{A690C534-74EE-4ACC-B3FF-54C54DF68881}"/>
                </a:ext>
              </a:extLst>
            </p:cNvPr>
            <p:cNvSpPr/>
            <p:nvPr/>
          </p:nvSpPr>
          <p:spPr bwMode="auto">
            <a:xfrm>
              <a:off x="8790" y="1928"/>
              <a:ext cx="3890" cy="677"/>
            </a:xfrm>
            <a:custGeom>
              <a:avLst/>
              <a:gdLst>
                <a:gd name="T0" fmla="*/ 1718 w 3890"/>
                <a:gd name="T1" fmla="*/ 2603 h 677"/>
                <a:gd name="T2" fmla="*/ 2097 w 3890"/>
                <a:gd name="T3" fmla="*/ 2606 h 677"/>
                <a:gd name="T4" fmla="*/ 2097 w 3890"/>
                <a:gd name="T5" fmla="*/ 1929 h 677"/>
                <a:gd name="T6" fmla="*/ 1391 w 3890"/>
                <a:gd name="T7" fmla="*/ 1940 h 677"/>
                <a:gd name="T8" fmla="*/ 1218 w 3890"/>
                <a:gd name="T9" fmla="*/ 1948 h 677"/>
                <a:gd name="T10" fmla="*/ 971 w 3890"/>
                <a:gd name="T11" fmla="*/ 1968 h 677"/>
                <a:gd name="T12" fmla="*/ 744 w 3890"/>
                <a:gd name="T13" fmla="*/ 1990 h 677"/>
                <a:gd name="T14" fmla="*/ 603 w 3890"/>
                <a:gd name="T15" fmla="*/ 2010 h 677"/>
                <a:gd name="T16" fmla="*/ 349 w 3890"/>
                <a:gd name="T17" fmla="*/ 2057 h 677"/>
                <a:gd name="T18" fmla="*/ 227 w 3890"/>
                <a:gd name="T19" fmla="*/ 2091 h 677"/>
                <a:gd name="T20" fmla="*/ 135 w 3890"/>
                <a:gd name="T21" fmla="*/ 2124 h 677"/>
                <a:gd name="T22" fmla="*/ 73 w 3890"/>
                <a:gd name="T23" fmla="*/ 2158 h 677"/>
                <a:gd name="T24" fmla="*/ 32 w 3890"/>
                <a:gd name="T25" fmla="*/ 2189 h 677"/>
                <a:gd name="T26" fmla="*/ 10 w 3890"/>
                <a:gd name="T27" fmla="*/ 2219 h 677"/>
                <a:gd name="T28" fmla="*/ 0 w 3890"/>
                <a:gd name="T29" fmla="*/ 2250 h 677"/>
                <a:gd name="T30" fmla="*/ 2 w 3890"/>
                <a:gd name="T31" fmla="*/ 2284 h 677"/>
                <a:gd name="T32" fmla="*/ 19 w 3890"/>
                <a:gd name="T33" fmla="*/ 2326 h 677"/>
                <a:gd name="T34" fmla="*/ 56 w 3890"/>
                <a:gd name="T35" fmla="*/ 2365 h 677"/>
                <a:gd name="T36" fmla="*/ 105 w 3890"/>
                <a:gd name="T37" fmla="*/ 2396 h 677"/>
                <a:gd name="T38" fmla="*/ 170 w 3890"/>
                <a:gd name="T39" fmla="*/ 2424 h 677"/>
                <a:gd name="T40" fmla="*/ 251 w 3890"/>
                <a:gd name="T41" fmla="*/ 2452 h 677"/>
                <a:gd name="T42" fmla="*/ 343 w 3890"/>
                <a:gd name="T43" fmla="*/ 2474 h 677"/>
                <a:gd name="T44" fmla="*/ 506 w 3890"/>
                <a:gd name="T45" fmla="*/ 2508 h 677"/>
                <a:gd name="T46" fmla="*/ 628 w 3890"/>
                <a:gd name="T47" fmla="*/ 2527 h 677"/>
                <a:gd name="T48" fmla="*/ 757 w 3890"/>
                <a:gd name="T49" fmla="*/ 2544 h 677"/>
                <a:gd name="T50" fmla="*/ 893 w 3890"/>
                <a:gd name="T51" fmla="*/ 2558 h 677"/>
                <a:gd name="T52" fmla="*/ 1036 w 3890"/>
                <a:gd name="T53" fmla="*/ 2572 h 677"/>
                <a:gd name="T54" fmla="*/ 1182 w 3890"/>
                <a:gd name="T55" fmla="*/ 2580 h 677"/>
                <a:gd name="T56" fmla="*/ 1334 w 3890"/>
                <a:gd name="T57" fmla="*/ 2589 h 677"/>
                <a:gd name="T58" fmla="*/ 1642 w 3890"/>
                <a:gd name="T59" fmla="*/ 2603 h 677"/>
                <a:gd name="T60" fmla="*/ 2479 w 3890"/>
                <a:gd name="T61" fmla="*/ 2594 h 677"/>
                <a:gd name="T62" fmla="*/ 2630 w 3890"/>
                <a:gd name="T63" fmla="*/ 2586 h 677"/>
                <a:gd name="T64" fmla="*/ 2779 w 3890"/>
                <a:gd name="T65" fmla="*/ 2578 h 677"/>
                <a:gd name="T66" fmla="*/ 2925 w 3890"/>
                <a:gd name="T67" fmla="*/ 2564 h 677"/>
                <a:gd name="T68" fmla="*/ 3066 w 3890"/>
                <a:gd name="T69" fmla="*/ 2550 h 677"/>
                <a:gd name="T70" fmla="*/ 3261 w 3890"/>
                <a:gd name="T71" fmla="*/ 2527 h 677"/>
                <a:gd name="T72" fmla="*/ 3383 w 3890"/>
                <a:gd name="T73" fmla="*/ 2508 h 677"/>
                <a:gd name="T74" fmla="*/ 3493 w 3890"/>
                <a:gd name="T75" fmla="*/ 2485 h 677"/>
                <a:gd name="T76" fmla="*/ 3594 w 3890"/>
                <a:gd name="T77" fmla="*/ 2463 h 677"/>
                <a:gd name="T78" fmla="*/ 3680 w 3890"/>
                <a:gd name="T79" fmla="*/ 2438 h 677"/>
                <a:gd name="T80" fmla="*/ 3754 w 3890"/>
                <a:gd name="T81" fmla="*/ 2410 h 677"/>
                <a:gd name="T82" fmla="*/ 3810 w 3890"/>
                <a:gd name="T83" fmla="*/ 2379 h 677"/>
                <a:gd name="T84" fmla="*/ 3851 w 3890"/>
                <a:gd name="T85" fmla="*/ 2348 h 677"/>
                <a:gd name="T86" fmla="*/ 3880 w 3890"/>
                <a:gd name="T87" fmla="*/ 2303 h 677"/>
                <a:gd name="T88" fmla="*/ 3889 w 3890"/>
                <a:gd name="T89" fmla="*/ 2264 h 677"/>
                <a:gd name="T90" fmla="*/ 3880 w 3890"/>
                <a:gd name="T91" fmla="*/ 2231 h 677"/>
                <a:gd name="T92" fmla="*/ 3851 w 3890"/>
                <a:gd name="T93" fmla="*/ 2186 h 677"/>
                <a:gd name="T94" fmla="*/ 3810 w 3890"/>
                <a:gd name="T95" fmla="*/ 2155 h 677"/>
                <a:gd name="T96" fmla="*/ 3754 w 3890"/>
                <a:gd name="T97" fmla="*/ 2124 h 677"/>
                <a:gd name="T98" fmla="*/ 3680 w 3890"/>
                <a:gd name="T99" fmla="*/ 2096 h 677"/>
                <a:gd name="T100" fmla="*/ 3594 w 3890"/>
                <a:gd name="T101" fmla="*/ 2071 h 677"/>
                <a:gd name="T102" fmla="*/ 3493 w 3890"/>
                <a:gd name="T103" fmla="*/ 2049 h 677"/>
                <a:gd name="T104" fmla="*/ 3323 w 3890"/>
                <a:gd name="T105" fmla="*/ 2018 h 677"/>
                <a:gd name="T106" fmla="*/ 3199 w 3890"/>
                <a:gd name="T107" fmla="*/ 1998 h 677"/>
                <a:gd name="T108" fmla="*/ 3066 w 3890"/>
                <a:gd name="T109" fmla="*/ 1984 h 677"/>
                <a:gd name="T110" fmla="*/ 2925 w 3890"/>
                <a:gd name="T111" fmla="*/ 1971 h 677"/>
                <a:gd name="T112" fmla="*/ 2779 w 3890"/>
                <a:gd name="T113" fmla="*/ 1957 h 677"/>
                <a:gd name="T114" fmla="*/ 2630 w 3890"/>
                <a:gd name="T115" fmla="*/ 1948 h 677"/>
                <a:gd name="T116" fmla="*/ 2479 w 3890"/>
                <a:gd name="T117" fmla="*/ 1940 h 677"/>
                <a:gd name="T118" fmla="*/ 2173 w 3890"/>
                <a:gd name="T119" fmla="*/ 1931 h 67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90" h="677">
                  <a:moveTo>
                    <a:pt x="2173" y="674"/>
                  </a:moveTo>
                  <a:lnTo>
                    <a:pt x="1718" y="674"/>
                  </a:lnTo>
                  <a:lnTo>
                    <a:pt x="1794" y="677"/>
                  </a:lnTo>
                  <a:lnTo>
                    <a:pt x="2097" y="677"/>
                  </a:lnTo>
                  <a:lnTo>
                    <a:pt x="2173" y="674"/>
                  </a:lnTo>
                  <a:close/>
                  <a:moveTo>
                    <a:pt x="2097" y="0"/>
                  </a:moveTo>
                  <a:lnTo>
                    <a:pt x="1756" y="0"/>
                  </a:lnTo>
                  <a:lnTo>
                    <a:pt x="1391" y="11"/>
                  </a:lnTo>
                  <a:lnTo>
                    <a:pt x="1304" y="16"/>
                  </a:lnTo>
                  <a:lnTo>
                    <a:pt x="1218" y="19"/>
                  </a:lnTo>
                  <a:lnTo>
                    <a:pt x="1050" y="30"/>
                  </a:lnTo>
                  <a:lnTo>
                    <a:pt x="971" y="39"/>
                  </a:lnTo>
                  <a:lnTo>
                    <a:pt x="893" y="44"/>
                  </a:lnTo>
                  <a:lnTo>
                    <a:pt x="744" y="61"/>
                  </a:lnTo>
                  <a:lnTo>
                    <a:pt x="671" y="72"/>
                  </a:lnTo>
                  <a:lnTo>
                    <a:pt x="603" y="81"/>
                  </a:lnTo>
                  <a:lnTo>
                    <a:pt x="425" y="112"/>
                  </a:lnTo>
                  <a:lnTo>
                    <a:pt x="349" y="128"/>
                  </a:lnTo>
                  <a:lnTo>
                    <a:pt x="284" y="145"/>
                  </a:lnTo>
                  <a:lnTo>
                    <a:pt x="227" y="162"/>
                  </a:lnTo>
                  <a:lnTo>
                    <a:pt x="178" y="179"/>
                  </a:lnTo>
                  <a:lnTo>
                    <a:pt x="135" y="195"/>
                  </a:lnTo>
                  <a:lnTo>
                    <a:pt x="102" y="212"/>
                  </a:lnTo>
                  <a:lnTo>
                    <a:pt x="73" y="229"/>
                  </a:lnTo>
                  <a:lnTo>
                    <a:pt x="51" y="243"/>
                  </a:lnTo>
                  <a:lnTo>
                    <a:pt x="32" y="260"/>
                  </a:lnTo>
                  <a:lnTo>
                    <a:pt x="19" y="276"/>
                  </a:lnTo>
                  <a:lnTo>
                    <a:pt x="10" y="290"/>
                  </a:lnTo>
                  <a:lnTo>
                    <a:pt x="5" y="307"/>
                  </a:lnTo>
                  <a:lnTo>
                    <a:pt x="0" y="321"/>
                  </a:lnTo>
                  <a:lnTo>
                    <a:pt x="0" y="335"/>
                  </a:lnTo>
                  <a:lnTo>
                    <a:pt x="2" y="355"/>
                  </a:lnTo>
                  <a:lnTo>
                    <a:pt x="8" y="374"/>
                  </a:lnTo>
                  <a:lnTo>
                    <a:pt x="19" y="397"/>
                  </a:lnTo>
                  <a:lnTo>
                    <a:pt x="38" y="419"/>
                  </a:lnTo>
                  <a:lnTo>
                    <a:pt x="56" y="436"/>
                  </a:lnTo>
                  <a:lnTo>
                    <a:pt x="78" y="450"/>
                  </a:lnTo>
                  <a:lnTo>
                    <a:pt x="105" y="467"/>
                  </a:lnTo>
                  <a:lnTo>
                    <a:pt x="135" y="481"/>
                  </a:lnTo>
                  <a:lnTo>
                    <a:pt x="170" y="495"/>
                  </a:lnTo>
                  <a:lnTo>
                    <a:pt x="208" y="509"/>
                  </a:lnTo>
                  <a:lnTo>
                    <a:pt x="251" y="523"/>
                  </a:lnTo>
                  <a:lnTo>
                    <a:pt x="295" y="534"/>
                  </a:lnTo>
                  <a:lnTo>
                    <a:pt x="343" y="545"/>
                  </a:lnTo>
                  <a:lnTo>
                    <a:pt x="395" y="556"/>
                  </a:lnTo>
                  <a:lnTo>
                    <a:pt x="506" y="579"/>
                  </a:lnTo>
                  <a:lnTo>
                    <a:pt x="565" y="587"/>
                  </a:lnTo>
                  <a:lnTo>
                    <a:pt x="628" y="598"/>
                  </a:lnTo>
                  <a:lnTo>
                    <a:pt x="690" y="607"/>
                  </a:lnTo>
                  <a:lnTo>
                    <a:pt x="757" y="615"/>
                  </a:lnTo>
                  <a:lnTo>
                    <a:pt x="822" y="621"/>
                  </a:lnTo>
                  <a:lnTo>
                    <a:pt x="893" y="629"/>
                  </a:lnTo>
                  <a:lnTo>
                    <a:pt x="963" y="635"/>
                  </a:lnTo>
                  <a:lnTo>
                    <a:pt x="1036" y="643"/>
                  </a:lnTo>
                  <a:lnTo>
                    <a:pt x="1109" y="649"/>
                  </a:lnTo>
                  <a:lnTo>
                    <a:pt x="1182" y="651"/>
                  </a:lnTo>
                  <a:lnTo>
                    <a:pt x="1258" y="657"/>
                  </a:lnTo>
                  <a:lnTo>
                    <a:pt x="1334" y="660"/>
                  </a:lnTo>
                  <a:lnTo>
                    <a:pt x="1410" y="665"/>
                  </a:lnTo>
                  <a:lnTo>
                    <a:pt x="1642" y="674"/>
                  </a:lnTo>
                  <a:lnTo>
                    <a:pt x="2249" y="674"/>
                  </a:lnTo>
                  <a:lnTo>
                    <a:pt x="2479" y="665"/>
                  </a:lnTo>
                  <a:lnTo>
                    <a:pt x="2554" y="660"/>
                  </a:lnTo>
                  <a:lnTo>
                    <a:pt x="2630" y="657"/>
                  </a:lnTo>
                  <a:lnTo>
                    <a:pt x="2706" y="651"/>
                  </a:lnTo>
                  <a:lnTo>
                    <a:pt x="2779" y="649"/>
                  </a:lnTo>
                  <a:lnTo>
                    <a:pt x="2852" y="643"/>
                  </a:lnTo>
                  <a:lnTo>
                    <a:pt x="2925" y="635"/>
                  </a:lnTo>
                  <a:lnTo>
                    <a:pt x="2996" y="629"/>
                  </a:lnTo>
                  <a:lnTo>
                    <a:pt x="3066" y="621"/>
                  </a:lnTo>
                  <a:lnTo>
                    <a:pt x="3134" y="615"/>
                  </a:lnTo>
                  <a:lnTo>
                    <a:pt x="3261" y="598"/>
                  </a:lnTo>
                  <a:lnTo>
                    <a:pt x="3323" y="587"/>
                  </a:lnTo>
                  <a:lnTo>
                    <a:pt x="3383" y="579"/>
                  </a:lnTo>
                  <a:lnTo>
                    <a:pt x="3439" y="568"/>
                  </a:lnTo>
                  <a:lnTo>
                    <a:pt x="3493" y="556"/>
                  </a:lnTo>
                  <a:lnTo>
                    <a:pt x="3545" y="545"/>
                  </a:lnTo>
                  <a:lnTo>
                    <a:pt x="3594" y="534"/>
                  </a:lnTo>
                  <a:lnTo>
                    <a:pt x="3637" y="523"/>
                  </a:lnTo>
                  <a:lnTo>
                    <a:pt x="3680" y="509"/>
                  </a:lnTo>
                  <a:lnTo>
                    <a:pt x="3718" y="495"/>
                  </a:lnTo>
                  <a:lnTo>
                    <a:pt x="3754" y="481"/>
                  </a:lnTo>
                  <a:lnTo>
                    <a:pt x="3783" y="467"/>
                  </a:lnTo>
                  <a:lnTo>
                    <a:pt x="3810" y="450"/>
                  </a:lnTo>
                  <a:lnTo>
                    <a:pt x="3832" y="436"/>
                  </a:lnTo>
                  <a:lnTo>
                    <a:pt x="3851" y="419"/>
                  </a:lnTo>
                  <a:lnTo>
                    <a:pt x="3870" y="397"/>
                  </a:lnTo>
                  <a:lnTo>
                    <a:pt x="3880" y="374"/>
                  </a:lnTo>
                  <a:lnTo>
                    <a:pt x="3886" y="355"/>
                  </a:lnTo>
                  <a:lnTo>
                    <a:pt x="3889" y="335"/>
                  </a:lnTo>
                  <a:lnTo>
                    <a:pt x="3886" y="321"/>
                  </a:lnTo>
                  <a:lnTo>
                    <a:pt x="3880" y="302"/>
                  </a:lnTo>
                  <a:lnTo>
                    <a:pt x="3870" y="279"/>
                  </a:lnTo>
                  <a:lnTo>
                    <a:pt x="3851" y="257"/>
                  </a:lnTo>
                  <a:lnTo>
                    <a:pt x="3832" y="240"/>
                  </a:lnTo>
                  <a:lnTo>
                    <a:pt x="3810" y="226"/>
                  </a:lnTo>
                  <a:lnTo>
                    <a:pt x="3783" y="209"/>
                  </a:lnTo>
                  <a:lnTo>
                    <a:pt x="3754" y="195"/>
                  </a:lnTo>
                  <a:lnTo>
                    <a:pt x="3718" y="181"/>
                  </a:lnTo>
                  <a:lnTo>
                    <a:pt x="3680" y="167"/>
                  </a:lnTo>
                  <a:lnTo>
                    <a:pt x="3637" y="154"/>
                  </a:lnTo>
                  <a:lnTo>
                    <a:pt x="3594" y="142"/>
                  </a:lnTo>
                  <a:lnTo>
                    <a:pt x="3545" y="131"/>
                  </a:lnTo>
                  <a:lnTo>
                    <a:pt x="3493" y="120"/>
                  </a:lnTo>
                  <a:lnTo>
                    <a:pt x="3383" y="97"/>
                  </a:lnTo>
                  <a:lnTo>
                    <a:pt x="3323" y="89"/>
                  </a:lnTo>
                  <a:lnTo>
                    <a:pt x="3261" y="78"/>
                  </a:lnTo>
                  <a:lnTo>
                    <a:pt x="3199" y="69"/>
                  </a:lnTo>
                  <a:lnTo>
                    <a:pt x="3134" y="61"/>
                  </a:lnTo>
                  <a:lnTo>
                    <a:pt x="3066" y="55"/>
                  </a:lnTo>
                  <a:lnTo>
                    <a:pt x="2996" y="47"/>
                  </a:lnTo>
                  <a:lnTo>
                    <a:pt x="2925" y="42"/>
                  </a:lnTo>
                  <a:lnTo>
                    <a:pt x="2852" y="33"/>
                  </a:lnTo>
                  <a:lnTo>
                    <a:pt x="2779" y="28"/>
                  </a:lnTo>
                  <a:lnTo>
                    <a:pt x="2706" y="25"/>
                  </a:lnTo>
                  <a:lnTo>
                    <a:pt x="2630" y="19"/>
                  </a:lnTo>
                  <a:lnTo>
                    <a:pt x="2554" y="16"/>
                  </a:lnTo>
                  <a:lnTo>
                    <a:pt x="2479" y="11"/>
                  </a:lnTo>
                  <a:lnTo>
                    <a:pt x="2249" y="2"/>
                  </a:lnTo>
                  <a:lnTo>
                    <a:pt x="2173" y="2"/>
                  </a:lnTo>
                  <a:lnTo>
                    <a:pt x="20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3" name="Freeform 41">
              <a:extLst>
                <a:ext uri="{FF2B5EF4-FFF2-40B4-BE49-F238E27FC236}">
                  <a16:creationId xmlns:a16="http://schemas.microsoft.com/office/drawing/2014/main" id="{78AA7579-25F1-4435-8CEE-47606A17E89C}"/>
                </a:ext>
              </a:extLst>
            </p:cNvPr>
            <p:cNvSpPr/>
            <p:nvPr/>
          </p:nvSpPr>
          <p:spPr bwMode="auto">
            <a:xfrm>
              <a:off x="12563" y="2261"/>
              <a:ext cx="3" cy="6"/>
            </a:xfrm>
            <a:custGeom>
              <a:avLst/>
              <a:gdLst>
                <a:gd name="T0" fmla="*/ 3 w 3"/>
                <a:gd name="T1" fmla="*/ 2262 h 6"/>
                <a:gd name="T2" fmla="*/ 0 w 3"/>
                <a:gd name="T3" fmla="*/ 2264 h 6"/>
                <a:gd name="T4" fmla="*/ 0 w 3"/>
                <a:gd name="T5" fmla="*/ 2267 h 6"/>
                <a:gd name="T6" fmla="*/ 3 w 3"/>
                <a:gd name="T7" fmla="*/ 2267 h 6"/>
                <a:gd name="T8" fmla="*/ 3 w 3"/>
                <a:gd name="T9" fmla="*/ 2262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4" name="AutoShape 40">
              <a:extLst>
                <a:ext uri="{FF2B5EF4-FFF2-40B4-BE49-F238E27FC236}">
                  <a16:creationId xmlns:a16="http://schemas.microsoft.com/office/drawing/2014/main" id="{8CAFC060-3DCA-46AD-A0C1-623592A60614}"/>
                </a:ext>
              </a:extLst>
            </p:cNvPr>
            <p:cNvSpPr/>
            <p:nvPr/>
          </p:nvSpPr>
          <p:spPr bwMode="auto">
            <a:xfrm>
              <a:off x="8907" y="2043"/>
              <a:ext cx="3657" cy="448"/>
            </a:xfrm>
            <a:custGeom>
              <a:avLst/>
              <a:gdLst>
                <a:gd name="T0" fmla="*/ 1632 w 3657"/>
                <a:gd name="T1" fmla="*/ 2488 h 448"/>
                <a:gd name="T2" fmla="*/ 1930 w 3657"/>
                <a:gd name="T3" fmla="*/ 2491 h 448"/>
                <a:gd name="T4" fmla="*/ 2122 w 3657"/>
                <a:gd name="T5" fmla="*/ 2046 h 448"/>
                <a:gd name="T6" fmla="*/ 1351 w 3657"/>
                <a:gd name="T7" fmla="*/ 2052 h 448"/>
                <a:gd name="T8" fmla="*/ 1177 w 3657"/>
                <a:gd name="T9" fmla="*/ 2060 h 448"/>
                <a:gd name="T10" fmla="*/ 793 w 3657"/>
                <a:gd name="T11" fmla="*/ 2091 h 448"/>
                <a:gd name="T12" fmla="*/ 595 w 3657"/>
                <a:gd name="T13" fmla="*/ 2113 h 448"/>
                <a:gd name="T14" fmla="*/ 476 w 3657"/>
                <a:gd name="T15" fmla="*/ 2127 h 448"/>
                <a:gd name="T16" fmla="*/ 371 w 3657"/>
                <a:gd name="T17" fmla="*/ 2147 h 448"/>
                <a:gd name="T18" fmla="*/ 238 w 3657"/>
                <a:gd name="T19" fmla="*/ 2172 h 448"/>
                <a:gd name="T20" fmla="*/ 162 w 3657"/>
                <a:gd name="T21" fmla="*/ 2191 h 448"/>
                <a:gd name="T22" fmla="*/ 103 w 3657"/>
                <a:gd name="T23" fmla="*/ 2211 h 448"/>
                <a:gd name="T24" fmla="*/ 54 w 3657"/>
                <a:gd name="T25" fmla="*/ 2228 h 448"/>
                <a:gd name="T26" fmla="*/ 19 w 3657"/>
                <a:gd name="T27" fmla="*/ 2248 h 448"/>
                <a:gd name="T28" fmla="*/ 0 w 3657"/>
                <a:gd name="T29" fmla="*/ 2264 h 448"/>
                <a:gd name="T30" fmla="*/ 35 w 3657"/>
                <a:gd name="T31" fmla="*/ 2292 h 448"/>
                <a:gd name="T32" fmla="*/ 76 w 3657"/>
                <a:gd name="T33" fmla="*/ 2312 h 448"/>
                <a:gd name="T34" fmla="*/ 130 w 3657"/>
                <a:gd name="T35" fmla="*/ 2331 h 448"/>
                <a:gd name="T36" fmla="*/ 198 w 3657"/>
                <a:gd name="T37" fmla="*/ 2348 h 448"/>
                <a:gd name="T38" fmla="*/ 279 w 3657"/>
                <a:gd name="T39" fmla="*/ 2368 h 448"/>
                <a:gd name="T40" fmla="*/ 371 w 3657"/>
                <a:gd name="T41" fmla="*/ 2387 h 448"/>
                <a:gd name="T42" fmla="*/ 533 w 3657"/>
                <a:gd name="T43" fmla="*/ 2413 h 448"/>
                <a:gd name="T44" fmla="*/ 793 w 3657"/>
                <a:gd name="T45" fmla="*/ 2443 h 448"/>
                <a:gd name="T46" fmla="*/ 1177 w 3657"/>
                <a:gd name="T47" fmla="*/ 2474 h 448"/>
                <a:gd name="T48" fmla="*/ 1351 w 3657"/>
                <a:gd name="T49" fmla="*/ 2483 h 448"/>
                <a:gd name="T50" fmla="*/ 2122 w 3657"/>
                <a:gd name="T51" fmla="*/ 2488 h 448"/>
                <a:gd name="T52" fmla="*/ 2395 w 3657"/>
                <a:gd name="T53" fmla="*/ 2477 h 448"/>
                <a:gd name="T54" fmla="*/ 2793 w 3657"/>
                <a:gd name="T55" fmla="*/ 2452 h 448"/>
                <a:gd name="T56" fmla="*/ 2934 w 3657"/>
                <a:gd name="T57" fmla="*/ 2438 h 448"/>
                <a:gd name="T58" fmla="*/ 3180 w 3657"/>
                <a:gd name="T59" fmla="*/ 2404 h 448"/>
                <a:gd name="T60" fmla="*/ 3332 w 3657"/>
                <a:gd name="T61" fmla="*/ 2379 h 448"/>
                <a:gd name="T62" fmla="*/ 3418 w 3657"/>
                <a:gd name="T63" fmla="*/ 2359 h 448"/>
                <a:gd name="T64" fmla="*/ 3494 w 3657"/>
                <a:gd name="T65" fmla="*/ 2340 h 448"/>
                <a:gd name="T66" fmla="*/ 3553 w 3657"/>
                <a:gd name="T67" fmla="*/ 2320 h 448"/>
                <a:gd name="T68" fmla="*/ 3602 w 3657"/>
                <a:gd name="T69" fmla="*/ 2301 h 448"/>
                <a:gd name="T70" fmla="*/ 3638 w 3657"/>
                <a:gd name="T71" fmla="*/ 2284 h 448"/>
                <a:gd name="T72" fmla="*/ 3656 w 3657"/>
                <a:gd name="T73" fmla="*/ 2264 h 448"/>
                <a:gd name="T74" fmla="*/ 3638 w 3657"/>
                <a:gd name="T75" fmla="*/ 2248 h 448"/>
                <a:gd name="T76" fmla="*/ 3602 w 3657"/>
                <a:gd name="T77" fmla="*/ 2228 h 448"/>
                <a:gd name="T78" fmla="*/ 3553 w 3657"/>
                <a:gd name="T79" fmla="*/ 2211 h 448"/>
                <a:gd name="T80" fmla="*/ 3494 w 3657"/>
                <a:gd name="T81" fmla="*/ 2191 h 448"/>
                <a:gd name="T82" fmla="*/ 3418 w 3657"/>
                <a:gd name="T83" fmla="*/ 2172 h 448"/>
                <a:gd name="T84" fmla="*/ 3286 w 3657"/>
                <a:gd name="T85" fmla="*/ 2147 h 448"/>
                <a:gd name="T86" fmla="*/ 3180 w 3657"/>
                <a:gd name="T87" fmla="*/ 2127 h 448"/>
                <a:gd name="T88" fmla="*/ 3064 w 3657"/>
                <a:gd name="T89" fmla="*/ 2113 h 448"/>
                <a:gd name="T90" fmla="*/ 2866 w 3657"/>
                <a:gd name="T91" fmla="*/ 2091 h 448"/>
                <a:gd name="T92" fmla="*/ 2720 w 3657"/>
                <a:gd name="T93" fmla="*/ 2077 h 448"/>
                <a:gd name="T94" fmla="*/ 2395 w 3657"/>
                <a:gd name="T95" fmla="*/ 2057 h 448"/>
                <a:gd name="T96" fmla="*/ 2122 w 3657"/>
                <a:gd name="T97" fmla="*/ 2046 h 448"/>
                <a:gd name="T98" fmla="*/ 1729 w 3657"/>
                <a:gd name="T99" fmla="*/ 2043 h 448"/>
                <a:gd name="T100" fmla="*/ 2027 w 3657"/>
                <a:gd name="T101" fmla="*/ 2046 h 44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657" h="448">
                  <a:moveTo>
                    <a:pt x="2027" y="445"/>
                  </a:moveTo>
                  <a:lnTo>
                    <a:pt x="1632" y="445"/>
                  </a:lnTo>
                  <a:lnTo>
                    <a:pt x="1729" y="448"/>
                  </a:lnTo>
                  <a:lnTo>
                    <a:pt x="1930" y="448"/>
                  </a:lnTo>
                  <a:lnTo>
                    <a:pt x="2027" y="445"/>
                  </a:lnTo>
                  <a:close/>
                  <a:moveTo>
                    <a:pt x="2122" y="3"/>
                  </a:moveTo>
                  <a:lnTo>
                    <a:pt x="1535" y="3"/>
                  </a:lnTo>
                  <a:lnTo>
                    <a:pt x="1351" y="9"/>
                  </a:lnTo>
                  <a:lnTo>
                    <a:pt x="1264" y="14"/>
                  </a:lnTo>
                  <a:lnTo>
                    <a:pt x="1177" y="17"/>
                  </a:lnTo>
                  <a:lnTo>
                    <a:pt x="863" y="40"/>
                  </a:lnTo>
                  <a:lnTo>
                    <a:pt x="793" y="48"/>
                  </a:lnTo>
                  <a:lnTo>
                    <a:pt x="723" y="53"/>
                  </a:lnTo>
                  <a:lnTo>
                    <a:pt x="595" y="70"/>
                  </a:lnTo>
                  <a:lnTo>
                    <a:pt x="533" y="76"/>
                  </a:lnTo>
                  <a:lnTo>
                    <a:pt x="476" y="84"/>
                  </a:lnTo>
                  <a:lnTo>
                    <a:pt x="422" y="95"/>
                  </a:lnTo>
                  <a:lnTo>
                    <a:pt x="371" y="104"/>
                  </a:lnTo>
                  <a:lnTo>
                    <a:pt x="279" y="121"/>
                  </a:lnTo>
                  <a:lnTo>
                    <a:pt x="238" y="129"/>
                  </a:lnTo>
                  <a:lnTo>
                    <a:pt x="198" y="140"/>
                  </a:lnTo>
                  <a:lnTo>
                    <a:pt x="162" y="148"/>
                  </a:lnTo>
                  <a:lnTo>
                    <a:pt x="130" y="157"/>
                  </a:lnTo>
                  <a:lnTo>
                    <a:pt x="103" y="168"/>
                  </a:lnTo>
                  <a:lnTo>
                    <a:pt x="76" y="176"/>
                  </a:lnTo>
                  <a:lnTo>
                    <a:pt x="54" y="185"/>
                  </a:lnTo>
                  <a:lnTo>
                    <a:pt x="35" y="196"/>
                  </a:lnTo>
                  <a:lnTo>
                    <a:pt x="19" y="205"/>
                  </a:lnTo>
                  <a:lnTo>
                    <a:pt x="8" y="213"/>
                  </a:lnTo>
                  <a:lnTo>
                    <a:pt x="0" y="221"/>
                  </a:lnTo>
                  <a:lnTo>
                    <a:pt x="19" y="241"/>
                  </a:lnTo>
                  <a:lnTo>
                    <a:pt x="35" y="249"/>
                  </a:lnTo>
                  <a:lnTo>
                    <a:pt x="54" y="258"/>
                  </a:lnTo>
                  <a:lnTo>
                    <a:pt x="76" y="269"/>
                  </a:lnTo>
                  <a:lnTo>
                    <a:pt x="103" y="277"/>
                  </a:lnTo>
                  <a:lnTo>
                    <a:pt x="130" y="288"/>
                  </a:lnTo>
                  <a:lnTo>
                    <a:pt x="162" y="297"/>
                  </a:lnTo>
                  <a:lnTo>
                    <a:pt x="198" y="305"/>
                  </a:lnTo>
                  <a:lnTo>
                    <a:pt x="238" y="316"/>
                  </a:lnTo>
                  <a:lnTo>
                    <a:pt x="279" y="325"/>
                  </a:lnTo>
                  <a:lnTo>
                    <a:pt x="325" y="336"/>
                  </a:lnTo>
                  <a:lnTo>
                    <a:pt x="371" y="344"/>
                  </a:lnTo>
                  <a:lnTo>
                    <a:pt x="422" y="353"/>
                  </a:lnTo>
                  <a:lnTo>
                    <a:pt x="533" y="370"/>
                  </a:lnTo>
                  <a:lnTo>
                    <a:pt x="723" y="395"/>
                  </a:lnTo>
                  <a:lnTo>
                    <a:pt x="793" y="400"/>
                  </a:lnTo>
                  <a:lnTo>
                    <a:pt x="863" y="409"/>
                  </a:lnTo>
                  <a:lnTo>
                    <a:pt x="1177" y="431"/>
                  </a:lnTo>
                  <a:lnTo>
                    <a:pt x="1264" y="434"/>
                  </a:lnTo>
                  <a:lnTo>
                    <a:pt x="1351" y="440"/>
                  </a:lnTo>
                  <a:lnTo>
                    <a:pt x="1535" y="445"/>
                  </a:lnTo>
                  <a:lnTo>
                    <a:pt x="2122" y="445"/>
                  </a:lnTo>
                  <a:lnTo>
                    <a:pt x="2306" y="440"/>
                  </a:lnTo>
                  <a:lnTo>
                    <a:pt x="2395" y="434"/>
                  </a:lnTo>
                  <a:lnTo>
                    <a:pt x="2479" y="431"/>
                  </a:lnTo>
                  <a:lnTo>
                    <a:pt x="2793" y="409"/>
                  </a:lnTo>
                  <a:lnTo>
                    <a:pt x="2866" y="400"/>
                  </a:lnTo>
                  <a:lnTo>
                    <a:pt x="2934" y="395"/>
                  </a:lnTo>
                  <a:lnTo>
                    <a:pt x="3064" y="378"/>
                  </a:lnTo>
                  <a:lnTo>
                    <a:pt x="3180" y="361"/>
                  </a:lnTo>
                  <a:lnTo>
                    <a:pt x="3286" y="344"/>
                  </a:lnTo>
                  <a:lnTo>
                    <a:pt x="3332" y="336"/>
                  </a:lnTo>
                  <a:lnTo>
                    <a:pt x="3377" y="325"/>
                  </a:lnTo>
                  <a:lnTo>
                    <a:pt x="3418" y="316"/>
                  </a:lnTo>
                  <a:lnTo>
                    <a:pt x="3459" y="305"/>
                  </a:lnTo>
                  <a:lnTo>
                    <a:pt x="3494" y="297"/>
                  </a:lnTo>
                  <a:lnTo>
                    <a:pt x="3526" y="288"/>
                  </a:lnTo>
                  <a:lnTo>
                    <a:pt x="3553" y="277"/>
                  </a:lnTo>
                  <a:lnTo>
                    <a:pt x="3581" y="269"/>
                  </a:lnTo>
                  <a:lnTo>
                    <a:pt x="3602" y="258"/>
                  </a:lnTo>
                  <a:lnTo>
                    <a:pt x="3621" y="249"/>
                  </a:lnTo>
                  <a:lnTo>
                    <a:pt x="3638" y="241"/>
                  </a:lnTo>
                  <a:lnTo>
                    <a:pt x="3648" y="230"/>
                  </a:lnTo>
                  <a:lnTo>
                    <a:pt x="3656" y="221"/>
                  </a:lnTo>
                  <a:lnTo>
                    <a:pt x="3648" y="213"/>
                  </a:lnTo>
                  <a:lnTo>
                    <a:pt x="3638" y="205"/>
                  </a:lnTo>
                  <a:lnTo>
                    <a:pt x="3621" y="196"/>
                  </a:lnTo>
                  <a:lnTo>
                    <a:pt x="3602" y="185"/>
                  </a:lnTo>
                  <a:lnTo>
                    <a:pt x="3581" y="176"/>
                  </a:lnTo>
                  <a:lnTo>
                    <a:pt x="3553" y="168"/>
                  </a:lnTo>
                  <a:lnTo>
                    <a:pt x="3526" y="157"/>
                  </a:lnTo>
                  <a:lnTo>
                    <a:pt x="3494" y="148"/>
                  </a:lnTo>
                  <a:lnTo>
                    <a:pt x="3459" y="140"/>
                  </a:lnTo>
                  <a:lnTo>
                    <a:pt x="3418" y="129"/>
                  </a:lnTo>
                  <a:lnTo>
                    <a:pt x="3377" y="121"/>
                  </a:lnTo>
                  <a:lnTo>
                    <a:pt x="3286" y="104"/>
                  </a:lnTo>
                  <a:lnTo>
                    <a:pt x="3234" y="95"/>
                  </a:lnTo>
                  <a:lnTo>
                    <a:pt x="3180" y="84"/>
                  </a:lnTo>
                  <a:lnTo>
                    <a:pt x="3123" y="76"/>
                  </a:lnTo>
                  <a:lnTo>
                    <a:pt x="3064" y="70"/>
                  </a:lnTo>
                  <a:lnTo>
                    <a:pt x="2934" y="53"/>
                  </a:lnTo>
                  <a:lnTo>
                    <a:pt x="2866" y="48"/>
                  </a:lnTo>
                  <a:lnTo>
                    <a:pt x="2793" y="40"/>
                  </a:lnTo>
                  <a:lnTo>
                    <a:pt x="2720" y="34"/>
                  </a:lnTo>
                  <a:lnTo>
                    <a:pt x="2479" y="17"/>
                  </a:lnTo>
                  <a:lnTo>
                    <a:pt x="2395" y="14"/>
                  </a:lnTo>
                  <a:lnTo>
                    <a:pt x="2306" y="9"/>
                  </a:lnTo>
                  <a:lnTo>
                    <a:pt x="2122" y="3"/>
                  </a:lnTo>
                  <a:close/>
                  <a:moveTo>
                    <a:pt x="1930" y="0"/>
                  </a:moveTo>
                  <a:lnTo>
                    <a:pt x="1729" y="0"/>
                  </a:lnTo>
                  <a:lnTo>
                    <a:pt x="1632" y="3"/>
                  </a:lnTo>
                  <a:lnTo>
                    <a:pt x="2027" y="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sp>
          <p:nvSpPr>
            <p:cNvPr id="14355" name="AutoShape 39">
              <a:extLst>
                <a:ext uri="{FF2B5EF4-FFF2-40B4-BE49-F238E27FC236}">
                  <a16:creationId xmlns:a16="http://schemas.microsoft.com/office/drawing/2014/main" id="{0F6E703B-9374-4F10-924A-3331DFDAEE66}"/>
                </a:ext>
              </a:extLst>
            </p:cNvPr>
            <p:cNvSpPr/>
            <p:nvPr/>
          </p:nvSpPr>
          <p:spPr bwMode="auto">
            <a:xfrm>
              <a:off x="8804" y="2230"/>
              <a:ext cx="3873" cy="3167"/>
            </a:xfrm>
            <a:custGeom>
              <a:avLst/>
              <a:gdLst>
                <a:gd name="T0" fmla="*/ 2160 w 3873"/>
                <a:gd name="T1" fmla="*/ 3638 h 3167"/>
                <a:gd name="T2" fmla="*/ 2135 w 3873"/>
                <a:gd name="T3" fmla="*/ 3638 h 3167"/>
                <a:gd name="T4" fmla="*/ 2079 w 3873"/>
                <a:gd name="T5" fmla="*/ 3719 h 3167"/>
                <a:gd name="T6" fmla="*/ 2016 w 3873"/>
                <a:gd name="T7" fmla="*/ 3786 h 3167"/>
                <a:gd name="T8" fmla="*/ 1987 w 3873"/>
                <a:gd name="T9" fmla="*/ 3786 h 3167"/>
                <a:gd name="T10" fmla="*/ 1981 w 3873"/>
                <a:gd name="T11" fmla="*/ 3750 h 3167"/>
                <a:gd name="T12" fmla="*/ 2044 w 3873"/>
                <a:gd name="T13" fmla="*/ 3484 h 3167"/>
                <a:gd name="T14" fmla="*/ 2087 w 3873"/>
                <a:gd name="T15" fmla="*/ 3280 h 3167"/>
                <a:gd name="T16" fmla="*/ 2084 w 3873"/>
                <a:gd name="T17" fmla="*/ 3204 h 3167"/>
                <a:gd name="T18" fmla="*/ 2052 w 3873"/>
                <a:gd name="T19" fmla="*/ 3157 h 3167"/>
                <a:gd name="T20" fmla="*/ 1995 w 3873"/>
                <a:gd name="T21" fmla="*/ 3140 h 3167"/>
                <a:gd name="T22" fmla="*/ 1905 w 3873"/>
                <a:gd name="T23" fmla="*/ 3157 h 3167"/>
                <a:gd name="T24" fmla="*/ 1813 w 3873"/>
                <a:gd name="T25" fmla="*/ 3207 h 3167"/>
                <a:gd name="T26" fmla="*/ 1719 w 3873"/>
                <a:gd name="T27" fmla="*/ 3305 h 3167"/>
                <a:gd name="T28" fmla="*/ 1662 w 3873"/>
                <a:gd name="T29" fmla="*/ 3411 h 3167"/>
                <a:gd name="T30" fmla="*/ 1678 w 3873"/>
                <a:gd name="T31" fmla="*/ 3431 h 3167"/>
                <a:gd name="T32" fmla="*/ 1713 w 3873"/>
                <a:gd name="T33" fmla="*/ 3406 h 3167"/>
                <a:gd name="T34" fmla="*/ 1773 w 3873"/>
                <a:gd name="T35" fmla="*/ 3322 h 3167"/>
                <a:gd name="T36" fmla="*/ 1838 w 3873"/>
                <a:gd name="T37" fmla="*/ 3269 h 3167"/>
                <a:gd name="T38" fmla="*/ 1859 w 3873"/>
                <a:gd name="T39" fmla="*/ 3288 h 3167"/>
                <a:gd name="T40" fmla="*/ 1819 w 3873"/>
                <a:gd name="T41" fmla="*/ 3462 h 3167"/>
                <a:gd name="T42" fmla="*/ 1784 w 3873"/>
                <a:gd name="T43" fmla="*/ 3588 h 3167"/>
                <a:gd name="T44" fmla="*/ 1749 w 3873"/>
                <a:gd name="T45" fmla="*/ 3739 h 3167"/>
                <a:gd name="T46" fmla="*/ 1735 w 3873"/>
                <a:gd name="T47" fmla="*/ 3870 h 3167"/>
                <a:gd name="T48" fmla="*/ 1757 w 3873"/>
                <a:gd name="T49" fmla="*/ 3926 h 3167"/>
                <a:gd name="T50" fmla="*/ 1803 w 3873"/>
                <a:gd name="T51" fmla="*/ 3951 h 3167"/>
                <a:gd name="T52" fmla="*/ 1916 w 3873"/>
                <a:gd name="T53" fmla="*/ 3932 h 3167"/>
                <a:gd name="T54" fmla="*/ 2016 w 3873"/>
                <a:gd name="T55" fmla="*/ 3867 h 3167"/>
                <a:gd name="T56" fmla="*/ 2089 w 3873"/>
                <a:gd name="T57" fmla="*/ 3792 h 3167"/>
                <a:gd name="T58" fmla="*/ 2141 w 3873"/>
                <a:gd name="T59" fmla="*/ 3719 h 3167"/>
                <a:gd name="T60" fmla="*/ 3873 w 3873"/>
                <a:gd name="T61" fmla="*/ 2303 h 3167"/>
                <a:gd name="T62" fmla="*/ 2065 w 3873"/>
                <a:gd name="T63" fmla="*/ 5248 h 3167"/>
                <a:gd name="T64" fmla="*/ 2065 w 3873"/>
                <a:gd name="T65" fmla="*/ 5280 h 3167"/>
                <a:gd name="T66" fmla="*/ 1973 w 3873"/>
                <a:gd name="T67" fmla="*/ 5277 h 3167"/>
                <a:gd name="T68" fmla="*/ 1827 w 3873"/>
                <a:gd name="T69" fmla="*/ 5263 h 3167"/>
                <a:gd name="T70" fmla="*/ 1789 w 3873"/>
                <a:gd name="T71" fmla="*/ 5286 h 3167"/>
                <a:gd name="T72" fmla="*/ 1789 w 3873"/>
                <a:gd name="T73" fmla="*/ 5247 h 3167"/>
                <a:gd name="T74" fmla="*/ 1789 w 3873"/>
                <a:gd name="T75" fmla="*/ 4388 h 3167"/>
                <a:gd name="T76" fmla="*/ 0 w 3873"/>
                <a:gd name="T77" fmla="*/ 2303 h 3167"/>
                <a:gd name="T78" fmla="*/ 1689 w 3873"/>
                <a:gd name="T79" fmla="*/ 4424 h 3167"/>
                <a:gd name="T80" fmla="*/ 1684 w 3873"/>
                <a:gd name="T81" fmla="*/ 5319 h 3167"/>
                <a:gd name="T82" fmla="*/ 1708 w 3873"/>
                <a:gd name="T83" fmla="*/ 5336 h 3167"/>
                <a:gd name="T84" fmla="*/ 1792 w 3873"/>
                <a:gd name="T85" fmla="*/ 5375 h 3167"/>
                <a:gd name="T86" fmla="*/ 1881 w 3873"/>
                <a:gd name="T87" fmla="*/ 5395 h 3167"/>
                <a:gd name="T88" fmla="*/ 1989 w 3873"/>
                <a:gd name="T89" fmla="*/ 5395 h 3167"/>
                <a:gd name="T90" fmla="*/ 2108 w 3873"/>
                <a:gd name="T91" fmla="*/ 5356 h 3167"/>
                <a:gd name="T92" fmla="*/ 2176 w 3873"/>
                <a:gd name="T93" fmla="*/ 5286 h 3167"/>
                <a:gd name="T94" fmla="*/ 2176 w 3873"/>
                <a:gd name="T95" fmla="*/ 4411 h 3167"/>
                <a:gd name="T96" fmla="*/ 2176 w 3873"/>
                <a:gd name="T97" fmla="*/ 4411 h 316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73" h="3167">
                  <a:moveTo>
                    <a:pt x="2168" y="1418"/>
                  </a:moveTo>
                  <a:lnTo>
                    <a:pt x="2165" y="1413"/>
                  </a:lnTo>
                  <a:lnTo>
                    <a:pt x="2160" y="1407"/>
                  </a:lnTo>
                  <a:lnTo>
                    <a:pt x="2154" y="1404"/>
                  </a:lnTo>
                  <a:lnTo>
                    <a:pt x="2146" y="1401"/>
                  </a:lnTo>
                  <a:lnTo>
                    <a:pt x="2135" y="1407"/>
                  </a:lnTo>
                  <a:lnTo>
                    <a:pt x="2103" y="1452"/>
                  </a:lnTo>
                  <a:lnTo>
                    <a:pt x="2092" y="1468"/>
                  </a:lnTo>
                  <a:lnTo>
                    <a:pt x="2079" y="1488"/>
                  </a:lnTo>
                  <a:lnTo>
                    <a:pt x="2046" y="1527"/>
                  </a:lnTo>
                  <a:lnTo>
                    <a:pt x="2030" y="1544"/>
                  </a:lnTo>
                  <a:lnTo>
                    <a:pt x="2016" y="1555"/>
                  </a:lnTo>
                  <a:lnTo>
                    <a:pt x="2003" y="1561"/>
                  </a:lnTo>
                  <a:lnTo>
                    <a:pt x="1995" y="1561"/>
                  </a:lnTo>
                  <a:lnTo>
                    <a:pt x="1987" y="1555"/>
                  </a:lnTo>
                  <a:lnTo>
                    <a:pt x="1984" y="1550"/>
                  </a:lnTo>
                  <a:lnTo>
                    <a:pt x="1981" y="1541"/>
                  </a:lnTo>
                  <a:lnTo>
                    <a:pt x="1981" y="1519"/>
                  </a:lnTo>
                  <a:lnTo>
                    <a:pt x="1984" y="1491"/>
                  </a:lnTo>
                  <a:lnTo>
                    <a:pt x="1992" y="1466"/>
                  </a:lnTo>
                  <a:lnTo>
                    <a:pt x="2044" y="1253"/>
                  </a:lnTo>
                  <a:lnTo>
                    <a:pt x="2057" y="1194"/>
                  </a:lnTo>
                  <a:lnTo>
                    <a:pt x="2076" y="1122"/>
                  </a:lnTo>
                  <a:lnTo>
                    <a:pt x="2087" y="1049"/>
                  </a:lnTo>
                  <a:lnTo>
                    <a:pt x="2087" y="1038"/>
                  </a:lnTo>
                  <a:lnTo>
                    <a:pt x="2090" y="996"/>
                  </a:lnTo>
                  <a:lnTo>
                    <a:pt x="2084" y="973"/>
                  </a:lnTo>
                  <a:lnTo>
                    <a:pt x="2079" y="954"/>
                  </a:lnTo>
                  <a:lnTo>
                    <a:pt x="2065" y="937"/>
                  </a:lnTo>
                  <a:lnTo>
                    <a:pt x="2052" y="926"/>
                  </a:lnTo>
                  <a:lnTo>
                    <a:pt x="2035" y="917"/>
                  </a:lnTo>
                  <a:lnTo>
                    <a:pt x="2016" y="912"/>
                  </a:lnTo>
                  <a:lnTo>
                    <a:pt x="1995" y="909"/>
                  </a:lnTo>
                  <a:lnTo>
                    <a:pt x="1973" y="909"/>
                  </a:lnTo>
                  <a:lnTo>
                    <a:pt x="1938" y="915"/>
                  </a:lnTo>
                  <a:lnTo>
                    <a:pt x="1905" y="926"/>
                  </a:lnTo>
                  <a:lnTo>
                    <a:pt x="1873" y="940"/>
                  </a:lnTo>
                  <a:lnTo>
                    <a:pt x="1843" y="957"/>
                  </a:lnTo>
                  <a:lnTo>
                    <a:pt x="1813" y="976"/>
                  </a:lnTo>
                  <a:lnTo>
                    <a:pt x="1786" y="998"/>
                  </a:lnTo>
                  <a:lnTo>
                    <a:pt x="1738" y="1049"/>
                  </a:lnTo>
                  <a:lnTo>
                    <a:pt x="1719" y="1074"/>
                  </a:lnTo>
                  <a:lnTo>
                    <a:pt x="1692" y="1113"/>
                  </a:lnTo>
                  <a:lnTo>
                    <a:pt x="1670" y="1152"/>
                  </a:lnTo>
                  <a:lnTo>
                    <a:pt x="1662" y="1180"/>
                  </a:lnTo>
                  <a:lnTo>
                    <a:pt x="1665" y="1189"/>
                  </a:lnTo>
                  <a:lnTo>
                    <a:pt x="1670" y="1194"/>
                  </a:lnTo>
                  <a:lnTo>
                    <a:pt x="1678" y="1200"/>
                  </a:lnTo>
                  <a:lnTo>
                    <a:pt x="1686" y="1200"/>
                  </a:lnTo>
                  <a:lnTo>
                    <a:pt x="1700" y="1191"/>
                  </a:lnTo>
                  <a:lnTo>
                    <a:pt x="1713" y="1175"/>
                  </a:lnTo>
                  <a:lnTo>
                    <a:pt x="1732" y="1150"/>
                  </a:lnTo>
                  <a:lnTo>
                    <a:pt x="1751" y="1119"/>
                  </a:lnTo>
                  <a:lnTo>
                    <a:pt x="1773" y="1091"/>
                  </a:lnTo>
                  <a:lnTo>
                    <a:pt x="1795" y="1066"/>
                  </a:lnTo>
                  <a:lnTo>
                    <a:pt x="1816" y="1046"/>
                  </a:lnTo>
                  <a:lnTo>
                    <a:pt x="1838" y="1038"/>
                  </a:lnTo>
                  <a:lnTo>
                    <a:pt x="1846" y="1038"/>
                  </a:lnTo>
                  <a:lnTo>
                    <a:pt x="1857" y="1049"/>
                  </a:lnTo>
                  <a:lnTo>
                    <a:pt x="1859" y="1057"/>
                  </a:lnTo>
                  <a:lnTo>
                    <a:pt x="1854" y="1099"/>
                  </a:lnTo>
                  <a:lnTo>
                    <a:pt x="1838" y="1166"/>
                  </a:lnTo>
                  <a:lnTo>
                    <a:pt x="1819" y="1231"/>
                  </a:lnTo>
                  <a:lnTo>
                    <a:pt x="1808" y="1273"/>
                  </a:lnTo>
                  <a:lnTo>
                    <a:pt x="1797" y="1312"/>
                  </a:lnTo>
                  <a:lnTo>
                    <a:pt x="1784" y="1357"/>
                  </a:lnTo>
                  <a:lnTo>
                    <a:pt x="1770" y="1404"/>
                  </a:lnTo>
                  <a:lnTo>
                    <a:pt x="1759" y="1457"/>
                  </a:lnTo>
                  <a:lnTo>
                    <a:pt x="1749" y="1508"/>
                  </a:lnTo>
                  <a:lnTo>
                    <a:pt x="1740" y="1558"/>
                  </a:lnTo>
                  <a:lnTo>
                    <a:pt x="1735" y="1603"/>
                  </a:lnTo>
                  <a:lnTo>
                    <a:pt x="1735" y="1639"/>
                  </a:lnTo>
                  <a:lnTo>
                    <a:pt x="1740" y="1662"/>
                  </a:lnTo>
                  <a:lnTo>
                    <a:pt x="1749" y="1681"/>
                  </a:lnTo>
                  <a:lnTo>
                    <a:pt x="1757" y="1695"/>
                  </a:lnTo>
                  <a:lnTo>
                    <a:pt x="1770" y="1706"/>
                  </a:lnTo>
                  <a:lnTo>
                    <a:pt x="1786" y="1715"/>
                  </a:lnTo>
                  <a:lnTo>
                    <a:pt x="1803" y="1720"/>
                  </a:lnTo>
                  <a:lnTo>
                    <a:pt x="1843" y="1720"/>
                  </a:lnTo>
                  <a:lnTo>
                    <a:pt x="1881" y="1712"/>
                  </a:lnTo>
                  <a:lnTo>
                    <a:pt x="1916" y="1701"/>
                  </a:lnTo>
                  <a:lnTo>
                    <a:pt x="1951" y="1684"/>
                  </a:lnTo>
                  <a:lnTo>
                    <a:pt x="1984" y="1662"/>
                  </a:lnTo>
                  <a:lnTo>
                    <a:pt x="2016" y="1636"/>
                  </a:lnTo>
                  <a:lnTo>
                    <a:pt x="2046" y="1608"/>
                  </a:lnTo>
                  <a:lnTo>
                    <a:pt x="2073" y="1580"/>
                  </a:lnTo>
                  <a:lnTo>
                    <a:pt x="2089" y="1561"/>
                  </a:lnTo>
                  <a:lnTo>
                    <a:pt x="2098" y="1550"/>
                  </a:lnTo>
                  <a:lnTo>
                    <a:pt x="2117" y="1524"/>
                  </a:lnTo>
                  <a:lnTo>
                    <a:pt x="2141" y="1488"/>
                  </a:lnTo>
                  <a:lnTo>
                    <a:pt x="2160" y="1449"/>
                  </a:lnTo>
                  <a:lnTo>
                    <a:pt x="2168" y="1418"/>
                  </a:lnTo>
                  <a:moveTo>
                    <a:pt x="3873" y="72"/>
                  </a:moveTo>
                  <a:lnTo>
                    <a:pt x="3786" y="0"/>
                  </a:lnTo>
                  <a:lnTo>
                    <a:pt x="2065" y="2134"/>
                  </a:lnTo>
                  <a:lnTo>
                    <a:pt x="2065" y="3017"/>
                  </a:lnTo>
                  <a:lnTo>
                    <a:pt x="2092" y="3004"/>
                  </a:lnTo>
                  <a:lnTo>
                    <a:pt x="2065" y="3055"/>
                  </a:lnTo>
                  <a:lnTo>
                    <a:pt x="2065" y="3049"/>
                  </a:lnTo>
                  <a:lnTo>
                    <a:pt x="2065" y="3017"/>
                  </a:lnTo>
                  <a:lnTo>
                    <a:pt x="2033" y="3032"/>
                  </a:lnTo>
                  <a:lnTo>
                    <a:pt x="1973" y="3046"/>
                  </a:lnTo>
                  <a:lnTo>
                    <a:pt x="1919" y="3049"/>
                  </a:lnTo>
                  <a:lnTo>
                    <a:pt x="1870" y="3044"/>
                  </a:lnTo>
                  <a:lnTo>
                    <a:pt x="1827" y="3032"/>
                  </a:lnTo>
                  <a:lnTo>
                    <a:pt x="1795" y="3018"/>
                  </a:lnTo>
                  <a:lnTo>
                    <a:pt x="1789" y="3016"/>
                  </a:lnTo>
                  <a:lnTo>
                    <a:pt x="1789" y="3055"/>
                  </a:lnTo>
                  <a:lnTo>
                    <a:pt x="1762" y="3004"/>
                  </a:lnTo>
                  <a:lnTo>
                    <a:pt x="1773" y="3010"/>
                  </a:lnTo>
                  <a:lnTo>
                    <a:pt x="1789" y="3016"/>
                  </a:lnTo>
                  <a:lnTo>
                    <a:pt x="1789" y="3004"/>
                  </a:lnTo>
                  <a:lnTo>
                    <a:pt x="1789" y="2193"/>
                  </a:lnTo>
                  <a:lnTo>
                    <a:pt x="1789" y="2157"/>
                  </a:lnTo>
                  <a:lnTo>
                    <a:pt x="1789" y="2134"/>
                  </a:lnTo>
                  <a:lnTo>
                    <a:pt x="173" y="100"/>
                  </a:lnTo>
                  <a:lnTo>
                    <a:pt x="0" y="72"/>
                  </a:lnTo>
                  <a:lnTo>
                    <a:pt x="1678" y="2179"/>
                  </a:lnTo>
                  <a:lnTo>
                    <a:pt x="1678" y="2157"/>
                  </a:lnTo>
                  <a:lnTo>
                    <a:pt x="1689" y="2193"/>
                  </a:lnTo>
                  <a:lnTo>
                    <a:pt x="1678" y="2179"/>
                  </a:lnTo>
                  <a:lnTo>
                    <a:pt x="1678" y="3085"/>
                  </a:lnTo>
                  <a:lnTo>
                    <a:pt x="1684" y="3088"/>
                  </a:lnTo>
                  <a:lnTo>
                    <a:pt x="1700" y="3099"/>
                  </a:lnTo>
                  <a:lnTo>
                    <a:pt x="1705" y="3102"/>
                  </a:lnTo>
                  <a:lnTo>
                    <a:pt x="1708" y="3105"/>
                  </a:lnTo>
                  <a:lnTo>
                    <a:pt x="1730" y="3116"/>
                  </a:lnTo>
                  <a:lnTo>
                    <a:pt x="1767" y="3133"/>
                  </a:lnTo>
                  <a:lnTo>
                    <a:pt x="1792" y="3144"/>
                  </a:lnTo>
                  <a:lnTo>
                    <a:pt x="1819" y="3150"/>
                  </a:lnTo>
                  <a:lnTo>
                    <a:pt x="1849" y="3158"/>
                  </a:lnTo>
                  <a:lnTo>
                    <a:pt x="1881" y="3164"/>
                  </a:lnTo>
                  <a:lnTo>
                    <a:pt x="1916" y="3167"/>
                  </a:lnTo>
                  <a:lnTo>
                    <a:pt x="1951" y="3167"/>
                  </a:lnTo>
                  <a:lnTo>
                    <a:pt x="1989" y="3164"/>
                  </a:lnTo>
                  <a:lnTo>
                    <a:pt x="2027" y="3155"/>
                  </a:lnTo>
                  <a:lnTo>
                    <a:pt x="2068" y="3141"/>
                  </a:lnTo>
                  <a:lnTo>
                    <a:pt x="2108" y="3125"/>
                  </a:lnTo>
                  <a:lnTo>
                    <a:pt x="2149" y="3102"/>
                  </a:lnTo>
                  <a:lnTo>
                    <a:pt x="2176" y="3085"/>
                  </a:lnTo>
                  <a:lnTo>
                    <a:pt x="2176" y="3055"/>
                  </a:lnTo>
                  <a:lnTo>
                    <a:pt x="2176" y="3004"/>
                  </a:lnTo>
                  <a:lnTo>
                    <a:pt x="2176" y="2193"/>
                  </a:lnTo>
                  <a:lnTo>
                    <a:pt x="2176" y="2180"/>
                  </a:lnTo>
                  <a:lnTo>
                    <a:pt x="2165" y="2193"/>
                  </a:lnTo>
                  <a:lnTo>
                    <a:pt x="2176" y="2157"/>
                  </a:lnTo>
                  <a:lnTo>
                    <a:pt x="2176" y="2180"/>
                  </a:lnTo>
                  <a:lnTo>
                    <a:pt x="2195" y="2157"/>
                  </a:lnTo>
                  <a:lnTo>
                    <a:pt x="3873" y="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GB"/>
            </a:p>
          </p:txBody>
        </p:sp>
        <p:pic>
          <p:nvPicPr>
            <p:cNvPr id="14356" name="Picture 38">
              <a:extLst>
                <a:ext uri="{FF2B5EF4-FFF2-40B4-BE49-F238E27FC236}">
                  <a16:creationId xmlns:a16="http://schemas.microsoft.com/office/drawing/2014/main" id="{6FD3872D-4EA4-42BD-8BC1-BF3A92E65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76" y="2807"/>
              <a:ext cx="220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7">
              <a:extLst>
                <a:ext uri="{FF2B5EF4-FFF2-40B4-BE49-F238E27FC236}">
                  <a16:creationId xmlns:a16="http://schemas.microsoft.com/office/drawing/2014/main" id="{59E911A3-D368-4FF2-BD74-410250B929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55" y="1285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6">
              <a:extLst>
                <a:ext uri="{FF2B5EF4-FFF2-40B4-BE49-F238E27FC236}">
                  <a16:creationId xmlns:a16="http://schemas.microsoft.com/office/drawing/2014/main" id="{CEB3C58B-F053-437B-8F04-7BE95F7B9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04" y="966"/>
              <a:ext cx="1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35">
              <a:extLst>
                <a:ext uri="{FF2B5EF4-FFF2-40B4-BE49-F238E27FC236}">
                  <a16:creationId xmlns:a16="http://schemas.microsoft.com/office/drawing/2014/main" id="{FBA57A0F-4F89-4C2F-8AD9-9EE3C6B11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56" y="1285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34">
              <a:extLst>
                <a:ext uri="{FF2B5EF4-FFF2-40B4-BE49-F238E27FC236}">
                  <a16:creationId xmlns:a16="http://schemas.microsoft.com/office/drawing/2014/main" id="{EC75696F-408C-4DEB-896F-8FD419C2E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7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1" name="Picture 33">
              <a:extLst>
                <a:ext uri="{FF2B5EF4-FFF2-40B4-BE49-F238E27FC236}">
                  <a16:creationId xmlns:a16="http://schemas.microsoft.com/office/drawing/2014/main" id="{327AE79C-2AD3-4CCB-8970-DC3A363F1A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98" y="1285"/>
              <a:ext cx="1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32">
              <a:extLst>
                <a:ext uri="{FF2B5EF4-FFF2-40B4-BE49-F238E27FC236}">
                  <a16:creationId xmlns:a16="http://schemas.microsoft.com/office/drawing/2014/main" id="{EA48E970-19C6-40A6-86B4-D9C3A043F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49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31">
              <a:extLst>
                <a:ext uri="{FF2B5EF4-FFF2-40B4-BE49-F238E27FC236}">
                  <a16:creationId xmlns:a16="http://schemas.microsoft.com/office/drawing/2014/main" id="{EE610E03-1B1B-47C6-9518-974CC9B50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01" y="1285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30">
              <a:extLst>
                <a:ext uri="{FF2B5EF4-FFF2-40B4-BE49-F238E27FC236}">
                  <a16:creationId xmlns:a16="http://schemas.microsoft.com/office/drawing/2014/main" id="{4F31F21A-75B8-48AC-AF5F-B672E19CA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52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29">
              <a:extLst>
                <a:ext uri="{FF2B5EF4-FFF2-40B4-BE49-F238E27FC236}">
                  <a16:creationId xmlns:a16="http://schemas.microsoft.com/office/drawing/2014/main" id="{75BF15EB-4682-4355-A0E6-EA73DA349F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86" y="1285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28">
              <a:extLst>
                <a:ext uri="{FF2B5EF4-FFF2-40B4-BE49-F238E27FC236}">
                  <a16:creationId xmlns:a16="http://schemas.microsoft.com/office/drawing/2014/main" id="{BBFC8392-E03C-4264-8285-3DAE0AFB77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37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27">
              <a:extLst>
                <a:ext uri="{FF2B5EF4-FFF2-40B4-BE49-F238E27FC236}">
                  <a16:creationId xmlns:a16="http://schemas.microsoft.com/office/drawing/2014/main" id="{84B6734F-D989-4872-A272-2826C1B5DC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87" y="1285"/>
              <a:ext cx="125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26">
              <a:extLst>
                <a:ext uri="{FF2B5EF4-FFF2-40B4-BE49-F238E27FC236}">
                  <a16:creationId xmlns:a16="http://schemas.microsoft.com/office/drawing/2014/main" id="{D6CDF00D-89FF-4062-B6F2-9AC3B288E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38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25">
              <a:extLst>
                <a:ext uri="{FF2B5EF4-FFF2-40B4-BE49-F238E27FC236}">
                  <a16:creationId xmlns:a16="http://schemas.microsoft.com/office/drawing/2014/main" id="{57B660DD-D633-4362-979B-D540AF9B3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82" y="966"/>
              <a:ext cx="122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24">
              <a:extLst>
                <a:ext uri="{FF2B5EF4-FFF2-40B4-BE49-F238E27FC236}">
                  <a16:creationId xmlns:a16="http://schemas.microsoft.com/office/drawing/2014/main" id="{83B1E96E-7F04-4FD6-8DA0-1EBB675F8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686" y="1964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1" name="Picture 23">
              <a:extLst>
                <a:ext uri="{FF2B5EF4-FFF2-40B4-BE49-F238E27FC236}">
                  <a16:creationId xmlns:a16="http://schemas.microsoft.com/office/drawing/2014/main" id="{39DB6A8E-B62B-49BD-97EF-237706DDB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37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22">
              <a:extLst>
                <a:ext uri="{FF2B5EF4-FFF2-40B4-BE49-F238E27FC236}">
                  <a16:creationId xmlns:a16="http://schemas.microsoft.com/office/drawing/2014/main" id="{635F2529-1B39-47CC-ACAC-61018B540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287" y="1964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21">
              <a:extLst>
                <a:ext uri="{FF2B5EF4-FFF2-40B4-BE49-F238E27FC236}">
                  <a16:creationId xmlns:a16="http://schemas.microsoft.com/office/drawing/2014/main" id="{6878E3AE-D00F-42E1-8F3F-C70444833D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38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20">
              <a:extLst>
                <a:ext uri="{FF2B5EF4-FFF2-40B4-BE49-F238E27FC236}">
                  <a16:creationId xmlns:a16="http://schemas.microsoft.com/office/drawing/2014/main" id="{E0243F02-FB9F-49E9-B2EC-42261F5C6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01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19">
              <a:extLst>
                <a:ext uri="{FF2B5EF4-FFF2-40B4-BE49-F238E27FC236}">
                  <a16:creationId xmlns:a16="http://schemas.microsoft.com/office/drawing/2014/main" id="{84B1ABCE-887D-44C2-891A-A8F042D44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155" y="1964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18">
              <a:extLst>
                <a:ext uri="{FF2B5EF4-FFF2-40B4-BE49-F238E27FC236}">
                  <a16:creationId xmlns:a16="http://schemas.microsoft.com/office/drawing/2014/main" id="{95902F21-8C87-49AF-84FC-2976F1219D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85" y="1645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17">
              <a:extLst>
                <a:ext uri="{FF2B5EF4-FFF2-40B4-BE49-F238E27FC236}">
                  <a16:creationId xmlns:a16="http://schemas.microsoft.com/office/drawing/2014/main" id="{6E781FD2-0572-483D-9DE8-7016538A5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56" y="1964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6">
              <a:extLst>
                <a:ext uri="{FF2B5EF4-FFF2-40B4-BE49-F238E27FC236}">
                  <a16:creationId xmlns:a16="http://schemas.microsoft.com/office/drawing/2014/main" id="{84A549EC-0467-47A3-9E33-C9BEE9F73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7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5">
              <a:extLst>
                <a:ext uri="{FF2B5EF4-FFF2-40B4-BE49-F238E27FC236}">
                  <a16:creationId xmlns:a16="http://schemas.microsoft.com/office/drawing/2014/main" id="{977C15B5-7B38-4581-B1C8-320272D048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98" y="1964"/>
              <a:ext cx="12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4">
              <a:extLst>
                <a:ext uri="{FF2B5EF4-FFF2-40B4-BE49-F238E27FC236}">
                  <a16:creationId xmlns:a16="http://schemas.microsoft.com/office/drawing/2014/main" id="{BB8CF665-C5F9-431D-84EE-2D1409377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49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3">
              <a:extLst>
                <a:ext uri="{FF2B5EF4-FFF2-40B4-BE49-F238E27FC236}">
                  <a16:creationId xmlns:a16="http://schemas.microsoft.com/office/drawing/2014/main" id="{450149AE-E59C-497A-8A27-2F5F2E6502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001" y="1964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2">
              <a:extLst>
                <a:ext uri="{FF2B5EF4-FFF2-40B4-BE49-F238E27FC236}">
                  <a16:creationId xmlns:a16="http://schemas.microsoft.com/office/drawing/2014/main" id="{1C6877BC-09EE-4AF4-B21D-168253A35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52" y="1645"/>
              <a:ext cx="1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1">
              <a:extLst>
                <a:ext uri="{FF2B5EF4-FFF2-40B4-BE49-F238E27FC236}">
                  <a16:creationId xmlns:a16="http://schemas.microsoft.com/office/drawing/2014/main" id="{6CEA6188-B77C-4D43-852E-E82CC83E4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37" y="2258"/>
              <a:ext cx="12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10">
              <a:extLst>
                <a:ext uri="{FF2B5EF4-FFF2-40B4-BE49-F238E27FC236}">
                  <a16:creationId xmlns:a16="http://schemas.microsoft.com/office/drawing/2014/main" id="{6B356CC9-8CCE-480A-B9AA-339663A60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38" y="2258"/>
              <a:ext cx="12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9">
              <a:extLst>
                <a:ext uri="{FF2B5EF4-FFF2-40B4-BE49-F238E27FC236}">
                  <a16:creationId xmlns:a16="http://schemas.microsoft.com/office/drawing/2014/main" id="{A355B6CC-DAED-417E-8921-185E5B3D20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07" y="2258"/>
              <a:ext cx="12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8">
              <a:extLst>
                <a:ext uri="{FF2B5EF4-FFF2-40B4-BE49-F238E27FC236}">
                  <a16:creationId xmlns:a16="http://schemas.microsoft.com/office/drawing/2014/main" id="{77E4DE42-B39A-4E39-BFAA-F55D29833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49" y="2258"/>
              <a:ext cx="12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7">
              <a:extLst>
                <a:ext uri="{FF2B5EF4-FFF2-40B4-BE49-F238E27FC236}">
                  <a16:creationId xmlns:a16="http://schemas.microsoft.com/office/drawing/2014/main" id="{3120708F-3235-4C95-BFAD-ADFE9EB63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652" y="2258"/>
              <a:ext cx="12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55">
            <a:extLst>
              <a:ext uri="{FF2B5EF4-FFF2-40B4-BE49-F238E27FC236}">
                <a16:creationId xmlns:a16="http://schemas.microsoft.com/office/drawing/2014/main" id="{094B2713-801B-4C17-B638-B69A47D52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293" y="1845275"/>
            <a:ext cx="432032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>
            <a:lvl1pPr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17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rtl="0"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Почему и как мы наблюдаем?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Квалифицированное Наблюдение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Инструменты, которые нам нужны</a:t>
            </a: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rtl="0"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Целостные</a:t>
            </a: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rtl="0"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Дедуктивные</a:t>
            </a: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rtl="0"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Аналитические</a:t>
            </a:r>
          </a:p>
          <a:p>
            <a:pPr marL="800100" lvl="1" indent="-342900">
              <a:buSzTx/>
              <a:buFont typeface="Wingdings" panose="05000000000000000000" pitchFamily="2" charset="2"/>
              <a:buChar char="§"/>
              <a:defRPr/>
            </a:pPr>
            <a:endParaRPr lang="en-AU" altLang="en-US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Эффект “воронки” </a:t>
            </a:r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TextBox 20">
            <a:extLst>
              <a:ext uri="{FF2B5EF4-FFF2-40B4-BE49-F238E27FC236}">
                <a16:creationId xmlns:a16="http://schemas.microsoft.com/office/drawing/2014/main" id="{023DCEFB-7B3A-4B6A-A9CB-7C540205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0057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Наблюдение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73A39A6-7F36-44D1-88B3-8B272C43A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340768"/>
            <a:ext cx="8352928" cy="33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8445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80975" rtl="0">
              <a:spcBef>
                <a:spcPts val="425"/>
              </a:spcBef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ПОЧЕМУ?</a:t>
            </a:r>
            <a:endParaRPr lang="en-AU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285750" rtl="0">
              <a:spcBef>
                <a:spcPts val="800"/>
              </a:spcBef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Самая важная обязанность в тренерстве - это улучшение результатов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285750" rtl="0">
              <a:spcBef>
                <a:spcPts val="788"/>
              </a:spcBef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Мы делаем это с помощью </a:t>
            </a:r>
            <a:r>
              <a:rPr lang="ru-RU" sz="18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Коррекции</a:t>
            </a: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, как индивидуальной, так и коллективной</a:t>
            </a:r>
          </a:p>
          <a:p>
            <a:pPr marL="180975">
              <a:spcBef>
                <a:spcPts val="788"/>
              </a:spcBef>
              <a:buSzPts val="1800"/>
              <a:buFont typeface="Arial" pitchFamily="34" charset="0"/>
              <a:buChar char="•"/>
            </a:pP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rtl="0">
              <a:spcBef>
                <a:spcPts val="788"/>
              </a:spcBef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КАК?</a:t>
            </a:r>
            <a:endParaRPr lang="en-AU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285750" rtl="0">
              <a:spcBef>
                <a:spcPts val="800"/>
              </a:spcBef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Целостные – видеть общую картину; замечать очевидные проблемы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285750" rtl="0">
              <a:lnSpc>
                <a:spcPct val="103000"/>
              </a:lnSpc>
              <a:spcBef>
                <a:spcPts val="788"/>
              </a:spcBef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Дедуктивные – выявлять проблемы; находить вероятные причины и уточнять наблюдения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6725" indent="-285750" rtl="0">
              <a:lnSpc>
                <a:spcPct val="103000"/>
              </a:lnSpc>
              <a:spcBef>
                <a:spcPts val="713"/>
              </a:spcBef>
              <a:buSzPts val="1800"/>
              <a:buFont typeface="Wingdings" panose="05000000000000000000" pitchFamily="2" charset="2"/>
              <a:buChar char="§"/>
            </a:pPr>
            <a:r>
              <a:rPr lang="ru-RU" sz="1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Аналитические – подходят для небольших, тонких или замаскированных движений; разбивают движения на составные части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F1D41D-FEE8-4E16-A79D-7F4425F2689B}"/>
              </a:ext>
            </a:extLst>
          </p:cNvPr>
          <p:cNvSpPr txBox="1"/>
          <p:nvPr/>
        </p:nvSpPr>
        <p:spPr>
          <a:xfrm>
            <a:off x="1524000" y="395954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>
              <a:spcBef>
                <a:spcPts val="425"/>
              </a:spcBef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Наблюдение и анализ</a:t>
            </a:r>
            <a:endParaRPr lang="en-AU" altLang="en-US" sz="3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>
            <a:extLst>
              <a:ext uri="{FF2B5EF4-FFF2-40B4-BE49-F238E27FC236}">
                <a16:creationId xmlns:a16="http://schemas.microsoft.com/office/drawing/2014/main" id="{4DD4A0B4-DBB5-488F-9ED9-8E78B461B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268761"/>
            <a:ext cx="8136904" cy="33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6985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522288" rtl="0">
              <a:spcBef>
                <a:spcPts val="800"/>
              </a:spcBef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Способность к:</a:t>
            </a:r>
            <a:endParaRPr lang="en-AU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266700" rtl="0">
              <a:lnSpc>
                <a:spcPct val="103000"/>
              </a:lnSpc>
              <a:spcBef>
                <a:spcPts val="813"/>
              </a:spcBef>
              <a:buFont typeface="Arial" pitchFamily="34" charset="0"/>
              <a:buChar char="•"/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Наблюдению -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отойдите назад и наблюдайте, не теряя контроля. Перемещайтесь по полю, визуально сканируя все действия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266700" rtl="0">
              <a:lnSpc>
                <a:spcPct val="103000"/>
              </a:lnSpc>
              <a:spcBef>
                <a:spcPts val="725"/>
              </a:spcBef>
              <a:buFont typeface="Arial" pitchFamily="34" charset="0"/>
              <a:buChar char="•"/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Анализированию –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критически анализируйте; разбивайте навыки / действия на составные части                           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indent="-266700" rtl="0">
              <a:spcBef>
                <a:spcPts val="713"/>
              </a:spcBef>
              <a:buFont typeface="Arial" pitchFamily="34" charset="0"/>
              <a:buChar char="•"/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Обратной связи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причины любых ошибок и улучшений, которые будут сделаны                                             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9EC9B-B71E-4626-BE73-30EE56297110}"/>
              </a:ext>
            </a:extLst>
          </p:cNvPr>
          <p:cNvSpPr txBox="1"/>
          <p:nvPr/>
        </p:nvSpPr>
        <p:spPr>
          <a:xfrm>
            <a:off x="1524000" y="33265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indent="-522288" algn="ctr" rtl="0">
              <a:spcBef>
                <a:spcPts val="425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важно для опытного Наблюдателя?</a:t>
            </a:r>
            <a:endParaRPr lang="en-GB" altLang="en-US" sz="32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>
            <a:extLst>
              <a:ext uri="{FF2B5EF4-FFF2-40B4-BE49-F238E27FC236}">
                <a16:creationId xmlns:a16="http://schemas.microsoft.com/office/drawing/2014/main" id="{CF2C2877-D91A-461C-9EC4-A36F1925C0AB}"/>
              </a:ext>
            </a:extLst>
          </p:cNvPr>
          <p:cNvSpPr/>
          <p:nvPr/>
        </p:nvSpPr>
        <p:spPr bwMode="auto">
          <a:xfrm>
            <a:off x="4697414" y="3725863"/>
            <a:ext cx="134937" cy="1223962"/>
          </a:xfrm>
          <a:custGeom>
            <a:avLst/>
            <a:gdLst>
              <a:gd name="T0" fmla="*/ 2147483646 w 212"/>
              <a:gd name="T1" fmla="*/ 2147483646 h 1928"/>
              <a:gd name="T2" fmla="*/ 2147483646 w 212"/>
              <a:gd name="T3" fmla="*/ 2147483646 h 1928"/>
              <a:gd name="T4" fmla="*/ 2147483646 w 212"/>
              <a:gd name="T5" fmla="*/ 2147483646 h 1928"/>
              <a:gd name="T6" fmla="*/ 2147483646 w 212"/>
              <a:gd name="T7" fmla="*/ 2147483646 h 1928"/>
              <a:gd name="T8" fmla="*/ 2147483646 w 212"/>
              <a:gd name="T9" fmla="*/ 2147483646 h 1928"/>
              <a:gd name="T10" fmla="*/ 2147483646 w 212"/>
              <a:gd name="T11" fmla="*/ 2147483646 h 1928"/>
              <a:gd name="T12" fmla="*/ 2147483646 w 212"/>
              <a:gd name="T13" fmla="*/ 2147483646 h 1928"/>
              <a:gd name="T14" fmla="*/ 2147483646 w 212"/>
              <a:gd name="T15" fmla="*/ 2147483646 h 1928"/>
              <a:gd name="T16" fmla="*/ 2147483646 w 212"/>
              <a:gd name="T17" fmla="*/ 2147483646 h 1928"/>
              <a:gd name="T18" fmla="*/ 2147483646 w 212"/>
              <a:gd name="T19" fmla="*/ 2147483646 h 1928"/>
              <a:gd name="T20" fmla="*/ 2147483646 w 212"/>
              <a:gd name="T21" fmla="*/ 2147483646 h 1928"/>
              <a:gd name="T22" fmla="*/ 2147483646 w 212"/>
              <a:gd name="T23" fmla="*/ 2147483646 h 1928"/>
              <a:gd name="T24" fmla="*/ 2147483646 w 212"/>
              <a:gd name="T25" fmla="*/ 2147483646 h 1928"/>
              <a:gd name="T26" fmla="*/ 2147483646 w 212"/>
              <a:gd name="T27" fmla="*/ 2147483646 h 1928"/>
              <a:gd name="T28" fmla="*/ 2147483646 w 212"/>
              <a:gd name="T29" fmla="*/ 2147483646 h 1928"/>
              <a:gd name="T30" fmla="*/ 2147483646 w 212"/>
              <a:gd name="T31" fmla="*/ 2147483646 h 1928"/>
              <a:gd name="T32" fmla="*/ 2147483646 w 212"/>
              <a:gd name="T33" fmla="*/ 2147483646 h 1928"/>
              <a:gd name="T34" fmla="*/ 2147483646 w 212"/>
              <a:gd name="T35" fmla="*/ 2147483646 h 1928"/>
              <a:gd name="T36" fmla="*/ 2147483646 w 212"/>
              <a:gd name="T37" fmla="*/ 2147483646 h 1928"/>
              <a:gd name="T38" fmla="*/ 2147483646 w 212"/>
              <a:gd name="T39" fmla="*/ 2147483646 h 1928"/>
              <a:gd name="T40" fmla="*/ 2147483646 w 212"/>
              <a:gd name="T41" fmla="*/ 2147483646 h 1928"/>
              <a:gd name="T42" fmla="*/ 2147483646 w 212"/>
              <a:gd name="T43" fmla="*/ 2147483646 h 1928"/>
              <a:gd name="T44" fmla="*/ 2147483646 w 212"/>
              <a:gd name="T45" fmla="*/ 2147483646 h 1928"/>
              <a:gd name="T46" fmla="*/ 2147483646 w 212"/>
              <a:gd name="T47" fmla="*/ 2147483646 h 1928"/>
              <a:gd name="T48" fmla="*/ 2147483646 w 212"/>
              <a:gd name="T49" fmla="*/ 2147483646 h 1928"/>
              <a:gd name="T50" fmla="*/ 2147483646 w 212"/>
              <a:gd name="T51" fmla="*/ 2147483646 h 1928"/>
              <a:gd name="T52" fmla="*/ 2147483646 w 212"/>
              <a:gd name="T53" fmla="*/ 2147483646 h 1928"/>
              <a:gd name="T54" fmla="*/ 2147483646 w 212"/>
              <a:gd name="T55" fmla="*/ 2147483646 h 1928"/>
              <a:gd name="T56" fmla="*/ 2147483646 w 212"/>
              <a:gd name="T57" fmla="*/ 2147483646 h 1928"/>
              <a:gd name="T58" fmla="*/ 2147483646 w 212"/>
              <a:gd name="T59" fmla="*/ 2147483646 h 1928"/>
              <a:gd name="T60" fmla="*/ 2147483646 w 212"/>
              <a:gd name="T61" fmla="*/ 2147483646 h 1928"/>
              <a:gd name="T62" fmla="*/ 2147483646 w 212"/>
              <a:gd name="T63" fmla="*/ 2147483646 h 1928"/>
              <a:gd name="T64" fmla="*/ 2147483646 w 212"/>
              <a:gd name="T65" fmla="*/ 2147483646 h 1928"/>
              <a:gd name="T66" fmla="*/ 2147483646 w 212"/>
              <a:gd name="T67" fmla="*/ 2147483646 h 1928"/>
              <a:gd name="T68" fmla="*/ 2147483646 w 212"/>
              <a:gd name="T69" fmla="*/ 2147483646 h 1928"/>
              <a:gd name="T70" fmla="*/ 2147483646 w 212"/>
              <a:gd name="T71" fmla="*/ 2147483646 h 1928"/>
              <a:gd name="T72" fmla="*/ 2147483646 w 212"/>
              <a:gd name="T73" fmla="*/ 2147483646 h 1928"/>
              <a:gd name="T74" fmla="*/ 2147483646 w 212"/>
              <a:gd name="T75" fmla="*/ 2147483646 h 1928"/>
              <a:gd name="T76" fmla="*/ 2147483646 w 212"/>
              <a:gd name="T77" fmla="*/ 2147483646 h 1928"/>
              <a:gd name="T78" fmla="*/ 2147483646 w 212"/>
              <a:gd name="T79" fmla="*/ 2147483646 h 19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11" h="1928">
                <a:moveTo>
                  <a:pt x="25" y="1720"/>
                </a:moveTo>
                <a:lnTo>
                  <a:pt x="3" y="1733"/>
                </a:lnTo>
                <a:lnTo>
                  <a:pt x="0" y="1746"/>
                </a:lnTo>
                <a:lnTo>
                  <a:pt x="6" y="1757"/>
                </a:lnTo>
                <a:lnTo>
                  <a:pt x="106" y="1928"/>
                </a:lnTo>
                <a:lnTo>
                  <a:pt x="132" y="1883"/>
                </a:lnTo>
                <a:lnTo>
                  <a:pt x="83" y="1883"/>
                </a:lnTo>
                <a:lnTo>
                  <a:pt x="83" y="1798"/>
                </a:lnTo>
                <a:lnTo>
                  <a:pt x="46" y="1734"/>
                </a:lnTo>
                <a:lnTo>
                  <a:pt x="39" y="1723"/>
                </a:lnTo>
                <a:lnTo>
                  <a:pt x="25" y="1720"/>
                </a:lnTo>
                <a:close/>
                <a:moveTo>
                  <a:pt x="83" y="1798"/>
                </a:moveTo>
                <a:lnTo>
                  <a:pt x="83" y="1883"/>
                </a:lnTo>
                <a:lnTo>
                  <a:pt x="128" y="1883"/>
                </a:lnTo>
                <a:lnTo>
                  <a:pt x="128" y="1871"/>
                </a:lnTo>
                <a:lnTo>
                  <a:pt x="86" y="1871"/>
                </a:lnTo>
                <a:lnTo>
                  <a:pt x="106" y="1838"/>
                </a:lnTo>
                <a:lnTo>
                  <a:pt x="83" y="1798"/>
                </a:lnTo>
                <a:close/>
                <a:moveTo>
                  <a:pt x="186" y="1720"/>
                </a:moveTo>
                <a:lnTo>
                  <a:pt x="172" y="1723"/>
                </a:lnTo>
                <a:lnTo>
                  <a:pt x="166" y="1734"/>
                </a:lnTo>
                <a:lnTo>
                  <a:pt x="128" y="1798"/>
                </a:lnTo>
                <a:lnTo>
                  <a:pt x="128" y="1883"/>
                </a:lnTo>
                <a:lnTo>
                  <a:pt x="132" y="1883"/>
                </a:lnTo>
                <a:lnTo>
                  <a:pt x="211" y="1746"/>
                </a:lnTo>
                <a:lnTo>
                  <a:pt x="208" y="1733"/>
                </a:lnTo>
                <a:lnTo>
                  <a:pt x="197" y="1726"/>
                </a:lnTo>
                <a:lnTo>
                  <a:pt x="186" y="1720"/>
                </a:lnTo>
                <a:close/>
                <a:moveTo>
                  <a:pt x="106" y="1838"/>
                </a:moveTo>
                <a:lnTo>
                  <a:pt x="86" y="1871"/>
                </a:lnTo>
                <a:lnTo>
                  <a:pt x="125" y="1871"/>
                </a:lnTo>
                <a:lnTo>
                  <a:pt x="106" y="1838"/>
                </a:lnTo>
                <a:close/>
                <a:moveTo>
                  <a:pt x="128" y="1798"/>
                </a:moveTo>
                <a:lnTo>
                  <a:pt x="106" y="1838"/>
                </a:lnTo>
                <a:lnTo>
                  <a:pt x="125" y="1871"/>
                </a:lnTo>
                <a:lnTo>
                  <a:pt x="128" y="1871"/>
                </a:lnTo>
                <a:lnTo>
                  <a:pt x="128" y="1798"/>
                </a:lnTo>
                <a:close/>
                <a:moveTo>
                  <a:pt x="106" y="91"/>
                </a:moveTo>
                <a:lnTo>
                  <a:pt x="83" y="130"/>
                </a:lnTo>
                <a:lnTo>
                  <a:pt x="83" y="1798"/>
                </a:lnTo>
                <a:lnTo>
                  <a:pt x="106" y="1838"/>
                </a:lnTo>
                <a:lnTo>
                  <a:pt x="128" y="1798"/>
                </a:lnTo>
                <a:lnTo>
                  <a:pt x="128" y="130"/>
                </a:lnTo>
                <a:lnTo>
                  <a:pt x="106" y="91"/>
                </a:lnTo>
                <a:close/>
                <a:moveTo>
                  <a:pt x="106" y="0"/>
                </a:moveTo>
                <a:lnTo>
                  <a:pt x="6" y="171"/>
                </a:lnTo>
                <a:lnTo>
                  <a:pt x="0" y="182"/>
                </a:lnTo>
                <a:lnTo>
                  <a:pt x="3" y="196"/>
                </a:lnTo>
                <a:lnTo>
                  <a:pt x="25" y="209"/>
                </a:lnTo>
                <a:lnTo>
                  <a:pt x="39" y="205"/>
                </a:lnTo>
                <a:lnTo>
                  <a:pt x="46" y="194"/>
                </a:lnTo>
                <a:lnTo>
                  <a:pt x="83" y="130"/>
                </a:lnTo>
                <a:lnTo>
                  <a:pt x="83" y="46"/>
                </a:lnTo>
                <a:lnTo>
                  <a:pt x="132" y="46"/>
                </a:lnTo>
                <a:lnTo>
                  <a:pt x="106" y="0"/>
                </a:lnTo>
                <a:close/>
                <a:moveTo>
                  <a:pt x="132" y="46"/>
                </a:moveTo>
                <a:lnTo>
                  <a:pt x="128" y="46"/>
                </a:lnTo>
                <a:lnTo>
                  <a:pt x="128" y="130"/>
                </a:lnTo>
                <a:lnTo>
                  <a:pt x="166" y="194"/>
                </a:lnTo>
                <a:lnTo>
                  <a:pt x="172" y="205"/>
                </a:lnTo>
                <a:lnTo>
                  <a:pt x="186" y="209"/>
                </a:lnTo>
                <a:lnTo>
                  <a:pt x="197" y="202"/>
                </a:lnTo>
                <a:lnTo>
                  <a:pt x="208" y="196"/>
                </a:lnTo>
                <a:lnTo>
                  <a:pt x="211" y="182"/>
                </a:lnTo>
                <a:lnTo>
                  <a:pt x="132" y="46"/>
                </a:lnTo>
                <a:close/>
                <a:moveTo>
                  <a:pt x="128" y="46"/>
                </a:moveTo>
                <a:lnTo>
                  <a:pt x="83" y="46"/>
                </a:lnTo>
                <a:lnTo>
                  <a:pt x="83" y="130"/>
                </a:lnTo>
                <a:lnTo>
                  <a:pt x="106" y="91"/>
                </a:lnTo>
                <a:lnTo>
                  <a:pt x="86" y="57"/>
                </a:lnTo>
                <a:lnTo>
                  <a:pt x="128" y="57"/>
                </a:lnTo>
                <a:lnTo>
                  <a:pt x="128" y="46"/>
                </a:lnTo>
                <a:close/>
                <a:moveTo>
                  <a:pt x="128" y="57"/>
                </a:moveTo>
                <a:lnTo>
                  <a:pt x="125" y="57"/>
                </a:lnTo>
                <a:lnTo>
                  <a:pt x="106" y="91"/>
                </a:lnTo>
                <a:lnTo>
                  <a:pt x="128" y="130"/>
                </a:lnTo>
                <a:lnTo>
                  <a:pt x="128" y="57"/>
                </a:lnTo>
                <a:close/>
                <a:moveTo>
                  <a:pt x="125" y="57"/>
                </a:moveTo>
                <a:lnTo>
                  <a:pt x="86" y="57"/>
                </a:lnTo>
                <a:lnTo>
                  <a:pt x="106" y="91"/>
                </a:lnTo>
                <a:lnTo>
                  <a:pt x="125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7411" name="AutoShape 5">
            <a:extLst>
              <a:ext uri="{FF2B5EF4-FFF2-40B4-BE49-F238E27FC236}">
                <a16:creationId xmlns:a16="http://schemas.microsoft.com/office/drawing/2014/main" id="{C74CA281-D2FA-4E83-9328-CFA2FFA1331F}"/>
              </a:ext>
            </a:extLst>
          </p:cNvPr>
          <p:cNvSpPr/>
          <p:nvPr/>
        </p:nvSpPr>
        <p:spPr bwMode="auto">
          <a:xfrm>
            <a:off x="6132513" y="5346700"/>
            <a:ext cx="1008062" cy="134938"/>
          </a:xfrm>
          <a:custGeom>
            <a:avLst/>
            <a:gdLst>
              <a:gd name="T0" fmla="*/ 0 w 1587"/>
              <a:gd name="T1" fmla="*/ 2147483646 h 212"/>
              <a:gd name="T2" fmla="*/ 2147483646 w 1587"/>
              <a:gd name="T3" fmla="*/ 2147483646 h 212"/>
              <a:gd name="T4" fmla="*/ 2147483646 w 1587"/>
              <a:gd name="T5" fmla="*/ 2147483646 h 212"/>
              <a:gd name="T6" fmla="*/ 2147483646 w 1587"/>
              <a:gd name="T7" fmla="*/ 2147483646 h 212"/>
              <a:gd name="T8" fmla="*/ 2147483646 w 1587"/>
              <a:gd name="T9" fmla="*/ 2147483646 h 212"/>
              <a:gd name="T10" fmla="*/ 2147483646 w 1587"/>
              <a:gd name="T11" fmla="*/ 2147483646 h 212"/>
              <a:gd name="T12" fmla="*/ 2147483646 w 1587"/>
              <a:gd name="T13" fmla="*/ 2147483646 h 212"/>
              <a:gd name="T14" fmla="*/ 2147483646 w 1587"/>
              <a:gd name="T15" fmla="*/ 2147483646 h 212"/>
              <a:gd name="T16" fmla="*/ 2147483646 w 1587"/>
              <a:gd name="T17" fmla="*/ 2147483646 h 212"/>
              <a:gd name="T18" fmla="*/ 2147483646 w 1587"/>
              <a:gd name="T19" fmla="*/ 2147483646 h 212"/>
              <a:gd name="T20" fmla="*/ 2147483646 w 1587"/>
              <a:gd name="T21" fmla="*/ 2147483646 h 212"/>
              <a:gd name="T22" fmla="*/ 2147483646 w 1587"/>
              <a:gd name="T23" fmla="*/ 2147483646 h 212"/>
              <a:gd name="T24" fmla="*/ 2147483646 w 1587"/>
              <a:gd name="T25" fmla="*/ 2147483646 h 212"/>
              <a:gd name="T26" fmla="*/ 2147483646 w 1587"/>
              <a:gd name="T27" fmla="*/ 2147483646 h 212"/>
              <a:gd name="T28" fmla="*/ 2147483646 w 1587"/>
              <a:gd name="T29" fmla="*/ 2147483646 h 212"/>
              <a:gd name="T30" fmla="*/ 2147483646 w 1587"/>
              <a:gd name="T31" fmla="*/ 2147483646 h 212"/>
              <a:gd name="T32" fmla="*/ 2147483646 w 1587"/>
              <a:gd name="T33" fmla="*/ 2147483646 h 212"/>
              <a:gd name="T34" fmla="*/ 2147483646 w 1587"/>
              <a:gd name="T35" fmla="*/ 2147483646 h 212"/>
              <a:gd name="T36" fmla="*/ 2147483646 w 1587"/>
              <a:gd name="T37" fmla="*/ 2147483646 h 212"/>
              <a:gd name="T38" fmla="*/ 2147483646 w 1587"/>
              <a:gd name="T39" fmla="*/ 2147483646 h 212"/>
              <a:gd name="T40" fmla="*/ 2147483646 w 1587"/>
              <a:gd name="T41" fmla="*/ 2147483646 h 212"/>
              <a:gd name="T42" fmla="*/ 2147483646 w 1587"/>
              <a:gd name="T43" fmla="*/ 2147483646 h 212"/>
              <a:gd name="T44" fmla="*/ 2147483646 w 1587"/>
              <a:gd name="T45" fmla="*/ 2147483646 h 212"/>
              <a:gd name="T46" fmla="*/ 2147483646 w 1587"/>
              <a:gd name="T47" fmla="*/ 2147483646 h 212"/>
              <a:gd name="T48" fmla="*/ 2147483646 w 1587"/>
              <a:gd name="T49" fmla="*/ 2147483646 h 212"/>
              <a:gd name="T50" fmla="*/ 2147483646 w 1587"/>
              <a:gd name="T51" fmla="*/ 2147483646 h 212"/>
              <a:gd name="T52" fmla="*/ 2147483646 w 1587"/>
              <a:gd name="T53" fmla="*/ 2147483646 h 212"/>
              <a:gd name="T54" fmla="*/ 2147483646 w 1587"/>
              <a:gd name="T55" fmla="*/ 2147483646 h 212"/>
              <a:gd name="T56" fmla="*/ 2147483646 w 1587"/>
              <a:gd name="T57" fmla="*/ 2147483646 h 212"/>
              <a:gd name="T58" fmla="*/ 2147483646 w 1587"/>
              <a:gd name="T59" fmla="*/ 2147483646 h 212"/>
              <a:gd name="T60" fmla="*/ 2147483646 w 1587"/>
              <a:gd name="T61" fmla="*/ 2147483646 h 212"/>
              <a:gd name="T62" fmla="*/ 2147483646 w 1587"/>
              <a:gd name="T63" fmla="*/ 2147483646 h 212"/>
              <a:gd name="T64" fmla="*/ 2147483646 w 1587"/>
              <a:gd name="T65" fmla="*/ 2147483646 h 212"/>
              <a:gd name="T66" fmla="*/ 2147483646 w 1587"/>
              <a:gd name="T67" fmla="*/ 2147483646 h 212"/>
              <a:gd name="T68" fmla="*/ 2147483646 w 1587"/>
              <a:gd name="T69" fmla="*/ 2147483646 h 212"/>
              <a:gd name="T70" fmla="*/ 2147483646 w 1587"/>
              <a:gd name="T71" fmla="*/ 2147483646 h 212"/>
              <a:gd name="T72" fmla="*/ 2147483646 w 1587"/>
              <a:gd name="T73" fmla="*/ 2147483646 h 212"/>
              <a:gd name="T74" fmla="*/ 2147483646 w 1587"/>
              <a:gd name="T75" fmla="*/ 2147483646 h 212"/>
              <a:gd name="T76" fmla="*/ 2147483646 w 1587"/>
              <a:gd name="T77" fmla="*/ 2147483646 h 212"/>
              <a:gd name="T78" fmla="*/ 2147483646 w 1587"/>
              <a:gd name="T79" fmla="*/ 2147483646 h 212"/>
              <a:gd name="T80" fmla="*/ 2147483646 w 1587"/>
              <a:gd name="T81" fmla="*/ 2147483646 h 212"/>
              <a:gd name="T82" fmla="*/ 2147483646 w 1587"/>
              <a:gd name="T83" fmla="*/ 2147483646 h 21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87" h="211">
                <a:moveTo>
                  <a:pt x="181" y="0"/>
                </a:moveTo>
                <a:lnTo>
                  <a:pt x="0" y="106"/>
                </a:lnTo>
                <a:lnTo>
                  <a:pt x="181" y="212"/>
                </a:lnTo>
                <a:lnTo>
                  <a:pt x="195" y="208"/>
                </a:lnTo>
                <a:lnTo>
                  <a:pt x="202" y="197"/>
                </a:lnTo>
                <a:lnTo>
                  <a:pt x="208" y="187"/>
                </a:lnTo>
                <a:lnTo>
                  <a:pt x="204" y="173"/>
                </a:lnTo>
                <a:lnTo>
                  <a:pt x="193" y="166"/>
                </a:lnTo>
                <a:lnTo>
                  <a:pt x="129" y="129"/>
                </a:lnTo>
                <a:lnTo>
                  <a:pt x="45" y="129"/>
                </a:lnTo>
                <a:lnTo>
                  <a:pt x="45" y="83"/>
                </a:lnTo>
                <a:lnTo>
                  <a:pt x="129" y="83"/>
                </a:lnTo>
                <a:lnTo>
                  <a:pt x="193" y="46"/>
                </a:lnTo>
                <a:lnTo>
                  <a:pt x="204" y="40"/>
                </a:lnTo>
                <a:lnTo>
                  <a:pt x="208" y="26"/>
                </a:lnTo>
                <a:lnTo>
                  <a:pt x="202" y="15"/>
                </a:lnTo>
                <a:lnTo>
                  <a:pt x="195" y="4"/>
                </a:lnTo>
                <a:lnTo>
                  <a:pt x="181" y="0"/>
                </a:lnTo>
                <a:close/>
                <a:moveTo>
                  <a:pt x="1496" y="106"/>
                </a:moveTo>
                <a:lnTo>
                  <a:pt x="1393" y="166"/>
                </a:lnTo>
                <a:lnTo>
                  <a:pt x="1382" y="173"/>
                </a:lnTo>
                <a:lnTo>
                  <a:pt x="1378" y="187"/>
                </a:lnTo>
                <a:lnTo>
                  <a:pt x="1385" y="197"/>
                </a:lnTo>
                <a:lnTo>
                  <a:pt x="1391" y="208"/>
                </a:lnTo>
                <a:lnTo>
                  <a:pt x="1405" y="212"/>
                </a:lnTo>
                <a:lnTo>
                  <a:pt x="1547" y="129"/>
                </a:lnTo>
                <a:lnTo>
                  <a:pt x="1541" y="129"/>
                </a:lnTo>
                <a:lnTo>
                  <a:pt x="1541" y="126"/>
                </a:lnTo>
                <a:lnTo>
                  <a:pt x="1530" y="126"/>
                </a:lnTo>
                <a:lnTo>
                  <a:pt x="1496" y="106"/>
                </a:lnTo>
                <a:close/>
                <a:moveTo>
                  <a:pt x="129" y="83"/>
                </a:moveTo>
                <a:lnTo>
                  <a:pt x="45" y="83"/>
                </a:lnTo>
                <a:lnTo>
                  <a:pt x="45" y="129"/>
                </a:lnTo>
                <a:lnTo>
                  <a:pt x="129" y="129"/>
                </a:lnTo>
                <a:lnTo>
                  <a:pt x="124" y="126"/>
                </a:lnTo>
                <a:lnTo>
                  <a:pt x="57" y="126"/>
                </a:lnTo>
                <a:lnTo>
                  <a:pt x="57" y="87"/>
                </a:lnTo>
                <a:lnTo>
                  <a:pt x="124" y="87"/>
                </a:lnTo>
                <a:lnTo>
                  <a:pt x="129" y="83"/>
                </a:lnTo>
                <a:close/>
                <a:moveTo>
                  <a:pt x="1457" y="83"/>
                </a:moveTo>
                <a:lnTo>
                  <a:pt x="129" y="83"/>
                </a:lnTo>
                <a:lnTo>
                  <a:pt x="90" y="106"/>
                </a:lnTo>
                <a:lnTo>
                  <a:pt x="129" y="129"/>
                </a:lnTo>
                <a:lnTo>
                  <a:pt x="1457" y="129"/>
                </a:lnTo>
                <a:lnTo>
                  <a:pt x="1496" y="106"/>
                </a:lnTo>
                <a:lnTo>
                  <a:pt x="1457" y="83"/>
                </a:lnTo>
                <a:close/>
                <a:moveTo>
                  <a:pt x="1547" y="83"/>
                </a:moveTo>
                <a:lnTo>
                  <a:pt x="1541" y="83"/>
                </a:lnTo>
                <a:lnTo>
                  <a:pt x="1541" y="129"/>
                </a:lnTo>
                <a:lnTo>
                  <a:pt x="1547" y="129"/>
                </a:lnTo>
                <a:lnTo>
                  <a:pt x="1587" y="106"/>
                </a:lnTo>
                <a:lnTo>
                  <a:pt x="1547" y="83"/>
                </a:lnTo>
                <a:close/>
                <a:moveTo>
                  <a:pt x="57" y="87"/>
                </a:moveTo>
                <a:lnTo>
                  <a:pt x="57" y="126"/>
                </a:lnTo>
                <a:lnTo>
                  <a:pt x="90" y="106"/>
                </a:lnTo>
                <a:lnTo>
                  <a:pt x="57" y="87"/>
                </a:lnTo>
                <a:close/>
                <a:moveTo>
                  <a:pt x="90" y="106"/>
                </a:moveTo>
                <a:lnTo>
                  <a:pt x="57" y="126"/>
                </a:lnTo>
                <a:lnTo>
                  <a:pt x="124" y="126"/>
                </a:lnTo>
                <a:lnTo>
                  <a:pt x="90" y="106"/>
                </a:lnTo>
                <a:close/>
                <a:moveTo>
                  <a:pt x="1530" y="87"/>
                </a:moveTo>
                <a:lnTo>
                  <a:pt x="1496" y="106"/>
                </a:lnTo>
                <a:lnTo>
                  <a:pt x="1530" y="126"/>
                </a:lnTo>
                <a:lnTo>
                  <a:pt x="1530" y="87"/>
                </a:lnTo>
                <a:close/>
                <a:moveTo>
                  <a:pt x="1541" y="87"/>
                </a:moveTo>
                <a:lnTo>
                  <a:pt x="1530" y="87"/>
                </a:lnTo>
                <a:lnTo>
                  <a:pt x="1530" y="126"/>
                </a:lnTo>
                <a:lnTo>
                  <a:pt x="1541" y="126"/>
                </a:lnTo>
                <a:lnTo>
                  <a:pt x="1541" y="87"/>
                </a:lnTo>
                <a:close/>
                <a:moveTo>
                  <a:pt x="124" y="87"/>
                </a:moveTo>
                <a:lnTo>
                  <a:pt x="57" y="87"/>
                </a:lnTo>
                <a:lnTo>
                  <a:pt x="90" y="106"/>
                </a:lnTo>
                <a:lnTo>
                  <a:pt x="124" y="87"/>
                </a:lnTo>
                <a:close/>
                <a:moveTo>
                  <a:pt x="1405" y="0"/>
                </a:moveTo>
                <a:lnTo>
                  <a:pt x="1391" y="4"/>
                </a:lnTo>
                <a:lnTo>
                  <a:pt x="1385" y="15"/>
                </a:lnTo>
                <a:lnTo>
                  <a:pt x="1378" y="26"/>
                </a:lnTo>
                <a:lnTo>
                  <a:pt x="1382" y="40"/>
                </a:lnTo>
                <a:lnTo>
                  <a:pt x="1393" y="46"/>
                </a:lnTo>
                <a:lnTo>
                  <a:pt x="1496" y="106"/>
                </a:lnTo>
                <a:lnTo>
                  <a:pt x="1530" y="87"/>
                </a:lnTo>
                <a:lnTo>
                  <a:pt x="1541" y="87"/>
                </a:lnTo>
                <a:lnTo>
                  <a:pt x="1541" y="83"/>
                </a:lnTo>
                <a:lnTo>
                  <a:pt x="1547" y="83"/>
                </a:lnTo>
                <a:lnTo>
                  <a:pt x="140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7412" name="AutoShape 4">
            <a:extLst>
              <a:ext uri="{FF2B5EF4-FFF2-40B4-BE49-F238E27FC236}">
                <a16:creationId xmlns:a16="http://schemas.microsoft.com/office/drawing/2014/main" id="{38E8D353-833D-436B-9CF4-5A11F71BB3EC}"/>
              </a:ext>
            </a:extLst>
          </p:cNvPr>
          <p:cNvSpPr/>
          <p:nvPr/>
        </p:nvSpPr>
        <p:spPr bwMode="auto">
          <a:xfrm>
            <a:off x="6996114" y="1479551"/>
            <a:ext cx="1728787" cy="1152525"/>
          </a:xfrm>
          <a:custGeom>
            <a:avLst/>
            <a:gdLst>
              <a:gd name="T0" fmla="*/ 2147483646 w 2722"/>
              <a:gd name="T1" fmla="*/ 2147483646 h 1815"/>
              <a:gd name="T2" fmla="*/ 2147483646 w 2722"/>
              <a:gd name="T3" fmla="*/ 2147483646 h 1815"/>
              <a:gd name="T4" fmla="*/ 2147483646 w 2722"/>
              <a:gd name="T5" fmla="*/ 2147483646 h 1815"/>
              <a:gd name="T6" fmla="*/ 2147483646 w 2722"/>
              <a:gd name="T7" fmla="*/ 2147483646 h 1815"/>
              <a:gd name="T8" fmla="*/ 2147483646 w 2722"/>
              <a:gd name="T9" fmla="*/ 2147483646 h 1815"/>
              <a:gd name="T10" fmla="*/ 2147483646 w 2722"/>
              <a:gd name="T11" fmla="*/ 2147483646 h 1815"/>
              <a:gd name="T12" fmla="*/ 2147483646 w 2722"/>
              <a:gd name="T13" fmla="*/ 2147483646 h 1815"/>
              <a:gd name="T14" fmla="*/ 2147483646 w 2722"/>
              <a:gd name="T15" fmla="*/ 2147483646 h 1815"/>
              <a:gd name="T16" fmla="*/ 2147483646 w 2722"/>
              <a:gd name="T17" fmla="*/ 2147483646 h 1815"/>
              <a:gd name="T18" fmla="*/ 2147483646 w 2722"/>
              <a:gd name="T19" fmla="*/ 2147483646 h 1815"/>
              <a:gd name="T20" fmla="*/ 2147483646 w 2722"/>
              <a:gd name="T21" fmla="*/ 2147483646 h 1815"/>
              <a:gd name="T22" fmla="*/ 2147483646 w 2722"/>
              <a:gd name="T23" fmla="*/ 2147483646 h 1815"/>
              <a:gd name="T24" fmla="*/ 2147483646 w 2722"/>
              <a:gd name="T25" fmla="*/ 2147483646 h 1815"/>
              <a:gd name="T26" fmla="*/ 2147483646 w 2722"/>
              <a:gd name="T27" fmla="*/ 2147483646 h 1815"/>
              <a:gd name="T28" fmla="*/ 2147483646 w 2722"/>
              <a:gd name="T29" fmla="*/ 2147483646 h 1815"/>
              <a:gd name="T30" fmla="*/ 2147483646 w 2722"/>
              <a:gd name="T31" fmla="*/ 2147483646 h 1815"/>
              <a:gd name="T32" fmla="*/ 2147483646 w 2722"/>
              <a:gd name="T33" fmla="*/ 2147483646 h 1815"/>
              <a:gd name="T34" fmla="*/ 2147483646 w 2722"/>
              <a:gd name="T35" fmla="*/ 2147483646 h 1815"/>
              <a:gd name="T36" fmla="*/ 2147483646 w 2722"/>
              <a:gd name="T37" fmla="*/ 2147483646 h 1815"/>
              <a:gd name="T38" fmla="*/ 2147483646 w 2722"/>
              <a:gd name="T39" fmla="*/ 2147483646 h 1815"/>
              <a:gd name="T40" fmla="*/ 2147483646 w 2722"/>
              <a:gd name="T41" fmla="*/ 2147483646 h 1815"/>
              <a:gd name="T42" fmla="*/ 2147483646 w 2722"/>
              <a:gd name="T43" fmla="*/ 2147483646 h 1815"/>
              <a:gd name="T44" fmla="*/ 2147483646 w 2722"/>
              <a:gd name="T45" fmla="*/ 2147483646 h 1815"/>
              <a:gd name="T46" fmla="*/ 2147483646 w 2722"/>
              <a:gd name="T47" fmla="*/ 2147483646 h 1815"/>
              <a:gd name="T48" fmla="*/ 2147483646 w 2722"/>
              <a:gd name="T49" fmla="*/ 2147483646 h 1815"/>
              <a:gd name="T50" fmla="*/ 2147483646 w 2722"/>
              <a:gd name="T51" fmla="*/ 2147483646 h 1815"/>
              <a:gd name="T52" fmla="*/ 2147483646 w 2722"/>
              <a:gd name="T53" fmla="*/ 2147483646 h 1815"/>
              <a:gd name="T54" fmla="*/ 0 w 2722"/>
              <a:gd name="T55" fmla="*/ 2147483646 h 1815"/>
              <a:gd name="T56" fmla="*/ 2147483646 w 2722"/>
              <a:gd name="T57" fmla="*/ 2147483646 h 1815"/>
              <a:gd name="T58" fmla="*/ 2147483646 w 2722"/>
              <a:gd name="T59" fmla="*/ 2147483646 h 1815"/>
              <a:gd name="T60" fmla="*/ 2147483646 w 2722"/>
              <a:gd name="T61" fmla="*/ 2147483646 h 1815"/>
              <a:gd name="T62" fmla="*/ 2147483646 w 2722"/>
              <a:gd name="T63" fmla="*/ 2147483646 h 1815"/>
              <a:gd name="T64" fmla="*/ 2147483646 w 2722"/>
              <a:gd name="T65" fmla="*/ 2147483646 h 1815"/>
              <a:gd name="T66" fmla="*/ 2147483646 w 2722"/>
              <a:gd name="T67" fmla="*/ 2147483646 h 1815"/>
              <a:gd name="T68" fmla="*/ 2147483646 w 2722"/>
              <a:gd name="T69" fmla="*/ 2147483646 h 1815"/>
              <a:gd name="T70" fmla="*/ 2147483646 w 2722"/>
              <a:gd name="T71" fmla="*/ 2147483646 h 1815"/>
              <a:gd name="T72" fmla="*/ 2147483646 w 2722"/>
              <a:gd name="T73" fmla="*/ 2147483646 h 1815"/>
              <a:gd name="T74" fmla="*/ 2147483646 w 2722"/>
              <a:gd name="T75" fmla="*/ 2147483646 h 1815"/>
              <a:gd name="T76" fmla="*/ 2147483646 w 2722"/>
              <a:gd name="T77" fmla="*/ 2147483646 h 1815"/>
              <a:gd name="T78" fmla="*/ 2147483646 w 2722"/>
              <a:gd name="T79" fmla="*/ 2147483646 h 18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22" h="1815">
                <a:moveTo>
                  <a:pt x="2515" y="1756"/>
                </a:moveTo>
                <a:lnTo>
                  <a:pt x="2504" y="1766"/>
                </a:lnTo>
                <a:lnTo>
                  <a:pt x="2502" y="1791"/>
                </a:lnTo>
                <a:lnTo>
                  <a:pt x="2512" y="1802"/>
                </a:lnTo>
                <a:lnTo>
                  <a:pt x="2721" y="1814"/>
                </a:lnTo>
                <a:lnTo>
                  <a:pt x="2718" y="1808"/>
                </a:lnTo>
                <a:lnTo>
                  <a:pt x="2671" y="1808"/>
                </a:lnTo>
                <a:lnTo>
                  <a:pt x="2601" y="1762"/>
                </a:lnTo>
                <a:lnTo>
                  <a:pt x="2515" y="1756"/>
                </a:lnTo>
                <a:close/>
                <a:moveTo>
                  <a:pt x="2601" y="1762"/>
                </a:moveTo>
                <a:lnTo>
                  <a:pt x="2671" y="1808"/>
                </a:lnTo>
                <a:lnTo>
                  <a:pt x="2677" y="1799"/>
                </a:lnTo>
                <a:lnTo>
                  <a:pt x="2663" y="1799"/>
                </a:lnTo>
                <a:lnTo>
                  <a:pt x="2646" y="1764"/>
                </a:lnTo>
                <a:lnTo>
                  <a:pt x="2601" y="1762"/>
                </a:lnTo>
                <a:close/>
                <a:moveTo>
                  <a:pt x="2616" y="1621"/>
                </a:moveTo>
                <a:lnTo>
                  <a:pt x="2593" y="1632"/>
                </a:lnTo>
                <a:lnTo>
                  <a:pt x="2588" y="1646"/>
                </a:lnTo>
                <a:lnTo>
                  <a:pt x="2594" y="1657"/>
                </a:lnTo>
                <a:lnTo>
                  <a:pt x="2626" y="1724"/>
                </a:lnTo>
                <a:lnTo>
                  <a:pt x="2697" y="1770"/>
                </a:lnTo>
                <a:lnTo>
                  <a:pt x="2671" y="1808"/>
                </a:lnTo>
                <a:lnTo>
                  <a:pt x="2718" y="1808"/>
                </a:lnTo>
                <a:lnTo>
                  <a:pt x="2635" y="1637"/>
                </a:lnTo>
                <a:lnTo>
                  <a:pt x="2629" y="1626"/>
                </a:lnTo>
                <a:lnTo>
                  <a:pt x="2616" y="1621"/>
                </a:lnTo>
                <a:close/>
                <a:moveTo>
                  <a:pt x="2646" y="1764"/>
                </a:moveTo>
                <a:lnTo>
                  <a:pt x="2663" y="1799"/>
                </a:lnTo>
                <a:lnTo>
                  <a:pt x="2685" y="1767"/>
                </a:lnTo>
                <a:lnTo>
                  <a:pt x="2646" y="1764"/>
                </a:lnTo>
                <a:close/>
                <a:moveTo>
                  <a:pt x="2626" y="1724"/>
                </a:moveTo>
                <a:lnTo>
                  <a:pt x="2646" y="1764"/>
                </a:lnTo>
                <a:lnTo>
                  <a:pt x="2685" y="1767"/>
                </a:lnTo>
                <a:lnTo>
                  <a:pt x="2663" y="1799"/>
                </a:lnTo>
                <a:lnTo>
                  <a:pt x="2677" y="1799"/>
                </a:lnTo>
                <a:lnTo>
                  <a:pt x="2697" y="1770"/>
                </a:lnTo>
                <a:lnTo>
                  <a:pt x="2626" y="1724"/>
                </a:lnTo>
                <a:close/>
                <a:moveTo>
                  <a:pt x="75" y="50"/>
                </a:moveTo>
                <a:lnTo>
                  <a:pt x="95" y="91"/>
                </a:lnTo>
                <a:lnTo>
                  <a:pt x="2601" y="1762"/>
                </a:lnTo>
                <a:lnTo>
                  <a:pt x="2646" y="1764"/>
                </a:lnTo>
                <a:lnTo>
                  <a:pt x="2626" y="1724"/>
                </a:lnTo>
                <a:lnTo>
                  <a:pt x="120" y="53"/>
                </a:lnTo>
                <a:lnTo>
                  <a:pt x="75" y="50"/>
                </a:lnTo>
                <a:close/>
                <a:moveTo>
                  <a:pt x="0" y="0"/>
                </a:moveTo>
                <a:lnTo>
                  <a:pt x="86" y="177"/>
                </a:lnTo>
                <a:lnTo>
                  <a:pt x="92" y="189"/>
                </a:lnTo>
                <a:lnTo>
                  <a:pt x="106" y="193"/>
                </a:lnTo>
                <a:lnTo>
                  <a:pt x="128" y="182"/>
                </a:lnTo>
                <a:lnTo>
                  <a:pt x="133" y="169"/>
                </a:lnTo>
                <a:lnTo>
                  <a:pt x="127" y="157"/>
                </a:lnTo>
                <a:lnTo>
                  <a:pt x="95" y="91"/>
                </a:lnTo>
                <a:lnTo>
                  <a:pt x="25" y="44"/>
                </a:lnTo>
                <a:lnTo>
                  <a:pt x="50" y="6"/>
                </a:lnTo>
                <a:lnTo>
                  <a:pt x="100" y="6"/>
                </a:lnTo>
                <a:lnTo>
                  <a:pt x="0" y="0"/>
                </a:lnTo>
                <a:close/>
                <a:moveTo>
                  <a:pt x="50" y="6"/>
                </a:moveTo>
                <a:lnTo>
                  <a:pt x="25" y="44"/>
                </a:lnTo>
                <a:lnTo>
                  <a:pt x="95" y="91"/>
                </a:lnTo>
                <a:lnTo>
                  <a:pt x="75" y="50"/>
                </a:lnTo>
                <a:lnTo>
                  <a:pt x="36" y="48"/>
                </a:lnTo>
                <a:lnTo>
                  <a:pt x="58" y="15"/>
                </a:lnTo>
                <a:lnTo>
                  <a:pt x="63" y="15"/>
                </a:lnTo>
                <a:lnTo>
                  <a:pt x="50" y="6"/>
                </a:lnTo>
                <a:close/>
                <a:moveTo>
                  <a:pt x="100" y="6"/>
                </a:moveTo>
                <a:lnTo>
                  <a:pt x="50" y="6"/>
                </a:lnTo>
                <a:lnTo>
                  <a:pt x="120" y="53"/>
                </a:lnTo>
                <a:lnTo>
                  <a:pt x="207" y="58"/>
                </a:lnTo>
                <a:lnTo>
                  <a:pt x="217" y="48"/>
                </a:lnTo>
                <a:lnTo>
                  <a:pt x="219" y="23"/>
                </a:lnTo>
                <a:lnTo>
                  <a:pt x="209" y="13"/>
                </a:lnTo>
                <a:lnTo>
                  <a:pt x="100" y="6"/>
                </a:lnTo>
                <a:close/>
                <a:moveTo>
                  <a:pt x="63" y="15"/>
                </a:moveTo>
                <a:lnTo>
                  <a:pt x="58" y="15"/>
                </a:lnTo>
                <a:lnTo>
                  <a:pt x="75" y="50"/>
                </a:lnTo>
                <a:lnTo>
                  <a:pt x="120" y="53"/>
                </a:lnTo>
                <a:lnTo>
                  <a:pt x="63" y="15"/>
                </a:lnTo>
                <a:close/>
                <a:moveTo>
                  <a:pt x="58" y="15"/>
                </a:moveTo>
                <a:lnTo>
                  <a:pt x="36" y="48"/>
                </a:lnTo>
                <a:lnTo>
                  <a:pt x="75" y="50"/>
                </a:lnTo>
                <a:lnTo>
                  <a:pt x="5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17413" name="Text Box 3">
            <a:extLst>
              <a:ext uri="{FF2B5EF4-FFF2-40B4-BE49-F238E27FC236}">
                <a16:creationId xmlns:a16="http://schemas.microsoft.com/office/drawing/2014/main" id="{F13BA454-F4F4-4BA0-B4A1-1922A96E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76" y="5124451"/>
            <a:ext cx="3046413" cy="650875"/>
          </a:xfrm>
          <a:prstGeom prst="rect">
            <a:avLst/>
          </a:prstGeom>
          <a:solidFill>
            <a:srgbClr val="DAECEE"/>
          </a:solidFill>
          <a:ln w="9144">
            <a:solidFill>
              <a:srgbClr val="000000"/>
            </a:solidFill>
            <a:miter lim="800000"/>
          </a:ln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ru-RU" sz="36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Фон</a:t>
            </a:r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Text Box 2">
            <a:extLst>
              <a:ext uri="{FF2B5EF4-FFF2-40B4-BE49-F238E27FC236}">
                <a16:creationId xmlns:a16="http://schemas.microsoft.com/office/drawing/2014/main" id="{0A0B36F4-5038-4BBF-B787-A142BE5C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108325"/>
            <a:ext cx="3046412" cy="3164656"/>
          </a:xfrm>
          <a:prstGeom prst="rect">
            <a:avLst/>
          </a:prstGeom>
          <a:solidFill>
            <a:srgbClr val="DAECEE"/>
          </a:solidFill>
          <a:ln w="9144">
            <a:solidFill>
              <a:srgbClr val="000000"/>
            </a:solidFill>
            <a:miter lim="800000"/>
          </a:ln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ru-RU" sz="36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Мяч</a:t>
            </a:r>
          </a:p>
          <a:p>
            <a:pPr algn="ctr" rtl="0"/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Глубина, угол наклона, вес, применённый к нему, движение, передача силы, восстановление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5" name="Text Box 1">
            <a:extLst>
              <a:ext uri="{FF2B5EF4-FFF2-40B4-BE49-F238E27FC236}">
                <a16:creationId xmlns:a16="http://schemas.microsoft.com/office/drawing/2014/main" id="{3A784C31-3F63-44FD-AF6E-EA635F69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1376364"/>
            <a:ext cx="3886200" cy="1908175"/>
          </a:xfrm>
          <a:prstGeom prst="rect">
            <a:avLst/>
          </a:prstGeom>
          <a:solidFill>
            <a:srgbClr val="DAECEE"/>
          </a:solidFill>
          <a:ln w="9144">
            <a:solidFill>
              <a:srgbClr val="000000"/>
            </a:solidFill>
            <a:miter lim="800000"/>
          </a:ln>
        </p:spPr>
        <p:txBody>
          <a:bodyPr lIns="0" tIns="0" rIns="0" bIns="0">
            <a:noAutofit/>
          </a:bodyPr>
          <a:lstStyle>
            <a:lvl1pPr indent="15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ru-RU" sz="36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Тело</a:t>
            </a:r>
          </a:p>
          <a:p>
            <a:pPr algn="ctr" rtl="0"/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Туловище, Руки, Ступни, Ноги, Бедра, Наклон, Голова</a:t>
            </a:r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6" name="Rectangle 7">
            <a:extLst>
              <a:ext uri="{FF2B5EF4-FFF2-40B4-BE49-F238E27FC236}">
                <a16:creationId xmlns:a16="http://schemas.microsoft.com/office/drawing/2014/main" id="{861D9740-EBFC-4152-9F17-7F2B4D445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71722"/>
            <a:ext cx="3228486" cy="313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105759" tIns="36501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Rectangle 8">
            <a:extLst>
              <a:ext uri="{FF2B5EF4-FFF2-40B4-BE49-F238E27FC236}">
                <a16:creationId xmlns:a16="http://schemas.microsoft.com/office/drawing/2014/main" id="{DE9CFF01-7B29-42DE-B192-BDD3B2EC3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119064"/>
            <a:ext cx="9180513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GB" alt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r>
              <a:rPr lang="ru-RU" sz="36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                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Важнейшие аспекты</a:t>
            </a:r>
            <a:endParaRPr lang="en-GB" alt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alt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F4F04-BDF7-4B3A-AE02-8E4795315B69}"/>
              </a:ext>
            </a:extLst>
          </p:cNvPr>
          <p:cNvSpPr txBox="1"/>
          <p:nvPr/>
        </p:nvSpPr>
        <p:spPr>
          <a:xfrm>
            <a:off x="8399464" y="560388"/>
            <a:ext cx="2001837" cy="831850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anchor="ctr" anchorCtr="1">
            <a:noAutofit/>
          </a:bodyPr>
          <a:lstStyle/>
          <a:p>
            <a:pPr rtl="0"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 чем следить</a:t>
            </a:r>
            <a:endParaRPr lang="en-AU" sz="24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2F1861D-D5F4-482D-973E-0ED352B5D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052513"/>
            <a:ext cx="8568952" cy="310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1076325" indent="-88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425"/>
              </a:spcBef>
            </a:pPr>
            <a:endParaRPr lang="en-AU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spcBef>
                <a:spcPts val="800"/>
              </a:spcBef>
              <a:buSzPts val="2000"/>
              <a:buFont typeface="Arial" pitchFamily="34" charset="0"/>
              <a:buChar char="•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Мотивация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spcBef>
                <a:spcPts val="813"/>
              </a:spcBef>
              <a:buSzPts val="2000"/>
              <a:buFont typeface="Arial" pitchFamily="34" charset="0"/>
              <a:buChar char="•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Подкрепление сил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spcBef>
                <a:spcPts val="800"/>
              </a:spcBef>
              <a:buSzPts val="2000"/>
              <a:buFont typeface="Arial" pitchFamily="34" charset="0"/>
              <a:buChar char="•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Информация для учащихся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lnSpc>
                <a:spcPct val="103000"/>
              </a:lnSpc>
              <a:spcBef>
                <a:spcPts val="800"/>
              </a:spcBef>
              <a:buSzPts val="2000"/>
              <a:buFont typeface="Arial" pitchFamily="34" charset="0"/>
              <a:buChar char="•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Помогает учащимся получать информацию наиболее подходящим способом – визуальным, звуковым и тактильно-мышечным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rtl="0">
              <a:spcBef>
                <a:spcPts val="725"/>
              </a:spcBef>
              <a:buSzPts val="2000"/>
              <a:buFont typeface="Arial" pitchFamily="34" charset="0"/>
              <a:buChar char="•"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Информация о результатах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4A941-D2AE-4185-9962-0A82DEB22920}"/>
              </a:ext>
            </a:extLst>
          </p:cNvPr>
          <p:cNvSpPr txBox="1"/>
          <p:nvPr/>
        </p:nvSpPr>
        <p:spPr>
          <a:xfrm>
            <a:off x="1524000" y="29229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spcBef>
                <a:spcPts val="425"/>
              </a:spcBef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Причины давать обратную связь: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2">
            <a:extLst>
              <a:ext uri="{FF2B5EF4-FFF2-40B4-BE49-F238E27FC236}">
                <a16:creationId xmlns:a16="http://schemas.microsoft.com/office/drawing/2014/main" id="{5AF33F6D-0CFB-4E6A-928F-45A1B1526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1220157"/>
            <a:ext cx="8136904" cy="484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933700" indent="-21224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49263" lvl="2" indent="-268288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Внутренняя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-268288" rtl="0">
              <a:spcBef>
                <a:spcPts val="813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Внешняя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-268288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Визуальная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-268288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Звуковая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-268288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Кинестетическая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9263" lvl="2" indent="-268288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449263" algn="l"/>
              </a:tabLst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Вопросительная</a:t>
            </a:r>
          </a:p>
          <a:p>
            <a:pPr lvl="2">
              <a:spcBef>
                <a:spcPts val="800"/>
              </a:spcBef>
              <a:buSzPts val="2000"/>
              <a:buFont typeface="Arial" pitchFamily="34" charset="0"/>
              <a:buChar char="•"/>
              <a:defRPr/>
            </a:pPr>
            <a:endParaRPr lang="en-GB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0" rtl="0">
              <a:lnSpc>
                <a:spcPct val="103000"/>
              </a:lnSpc>
              <a:spcBef>
                <a:spcPts val="425"/>
              </a:spcBef>
              <a:buSzPts val="2400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Наиболее эффективные тренировки содержат большое количество вопросов в рамках обратной связи (Cross and Lyle 2002)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975" indent="0" rtl="0">
              <a:spcBef>
                <a:spcPts val="800"/>
              </a:spcBef>
              <a:buSzPts val="2400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Проверить для понимания</a:t>
            </a:r>
          </a:p>
          <a:p>
            <a:pPr lvl="2">
              <a:spcBef>
                <a:spcPts val="800"/>
              </a:spcBef>
              <a:buSzPts val="2000"/>
              <a:defRPr/>
            </a:pP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482354-F02E-451E-B1EA-2C6AA9E2952E}"/>
              </a:ext>
            </a:extLst>
          </p:cNvPr>
          <p:cNvSpPr txBox="1"/>
          <p:nvPr/>
        </p:nvSpPr>
        <p:spPr>
          <a:xfrm>
            <a:off x="1524000" y="406799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>
              <a:spcBef>
                <a:spcPts val="1313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Виды обратной связи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367645" y="1343999"/>
            <a:ext cx="11472419" cy="38915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lnSpc>
                <a:spcPct val="80000"/>
              </a:lnSpc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 время игры</a:t>
            </a:r>
            <a:endParaRPr lang="en-A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Следить за тем, чтобы тренировки приносили положительные эмоции для всех её участников</a:t>
            </a:r>
          </a:p>
          <a:p>
            <a:pPr marL="342900" lvl="1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Быть компетентным в обучении основным навыкам</a:t>
            </a:r>
          </a:p>
          <a:p>
            <a:pPr marL="342900" lvl="1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Обеспечивать безопасную среду для тренировок и проведения матчей</a:t>
            </a:r>
          </a:p>
          <a:p>
            <a:pPr marL="342900" lvl="1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Поощрение активного участия в тренировках</a:t>
            </a:r>
          </a:p>
          <a:p>
            <a:pPr>
              <a:lnSpc>
                <a:spcPct val="80000"/>
              </a:lnSpc>
              <a:defRPr/>
            </a:pPr>
            <a:endParaRPr lang="en-A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80000"/>
              </a:lnSpc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Лично для тренера:</a:t>
            </a:r>
            <a:endParaRPr lang="en-A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Адаптировать ваше обучение / тренировки к группам, различающимся по возрасту / уровню подготовки</a:t>
            </a:r>
          </a:p>
          <a:p>
            <a:pPr marL="342900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Следить за тем, чтобы все тренировки были достаточно активными и включали всех участников</a:t>
            </a:r>
          </a:p>
          <a:p>
            <a:pPr marL="342900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Всегда тренировать / обучать игре “в рамках законов и правил”</a:t>
            </a:r>
          </a:p>
          <a:p>
            <a:pPr marL="342900" indent="-3429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Всегда руководствоваться своей личной философией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8BBA59-67A6-41D1-ADB8-E0C140FC30CD}"/>
              </a:ext>
            </a:extLst>
          </p:cNvPr>
          <p:cNvSpPr txBox="1"/>
          <p:nvPr/>
        </p:nvSpPr>
        <p:spPr>
          <a:xfrm>
            <a:off x="0" y="480831"/>
            <a:ext cx="12192000" cy="5466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>
              <a:lnSpc>
                <a:spcPct val="80000"/>
              </a:lnSpc>
              <a:defRPr/>
            </a:pPr>
            <a:r>
              <a:rPr lang="ru-RU" sz="36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это значит?</a:t>
            </a:r>
            <a:endParaRPr lang="en-AU" sz="28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64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9732B3-D5AF-408F-94A1-C66A63B3ADA0}"/>
              </a:ext>
            </a:extLst>
          </p:cNvPr>
          <p:cNvSpPr/>
          <p:nvPr/>
        </p:nvSpPr>
        <p:spPr>
          <a:xfrm>
            <a:off x="1919536" y="1057092"/>
            <a:ext cx="8352928" cy="376513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7675" indent="-1187450">
              <a:spcBef>
                <a:spcPts val="1320"/>
              </a:spcBef>
              <a:buFont typeface="Wingdings" panose="05000000000000000000" pitchFamily="2" charset="2"/>
              <a:buChar char="§"/>
              <a:defRPr/>
            </a:pPr>
            <a:endParaRPr lang="en-AU" sz="2400" b="1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795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КИЯ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коротко и ясно!</a:t>
            </a:r>
            <a:endParaRPr lang="en-AU" sz="2400"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810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2 или 3 пункта будет Достаточно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795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Ясно и точно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для понимания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800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 выбранном учеником стиле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визуальном, звуковом или тактильно-мышечном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810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Вопросы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о чувствах и открытые / закрытые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795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Слушайте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вы многому научитесь из их реакции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  <a:p>
            <a:pPr marL="715963" indent="-354013" rtl="0">
              <a:spcBef>
                <a:spcPts val="795"/>
              </a:spcBef>
              <a:buSzPts val="2000"/>
              <a:buFont typeface="Wingdings" panose="05000000000000000000" pitchFamily="2" charset="2"/>
              <a:buChar char="§"/>
              <a:tabLst>
                <a:tab pos="2060575" algn="l"/>
                <a:tab pos="2061210" algn="l"/>
              </a:tabLst>
              <a:defRPr/>
            </a:pP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Время – 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выделите его, когда ученику это нужно</a:t>
            </a:r>
            <a:endParaRPr lang="en-AU" sz="2400">
              <a:latin typeface="Calibri" panose="020F0502020204030204" pitchFamily="34" charset="0"/>
              <a:ea typeface="Arial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5412DA-7D2A-4621-B45C-AF4074D62C5E}"/>
              </a:ext>
            </a:extLst>
          </p:cNvPr>
          <p:cNvSpPr txBox="1"/>
          <p:nvPr/>
        </p:nvSpPr>
        <p:spPr>
          <a:xfrm>
            <a:off x="1524000" y="472317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1717675" indent="-1187450" algn="ctr" rtl="0">
              <a:spcBef>
                <a:spcPts val="1320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Arial"/>
                <a:cs typeface="Calibri"/>
              </a:rPr>
              <a:t>Объем и время для обратной связи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>
            <a:extLst>
              <a:ext uri="{FF2B5EF4-FFF2-40B4-BE49-F238E27FC236}">
                <a16:creationId xmlns:a16="http://schemas.microsoft.com/office/drawing/2014/main" id="{59152397-2D0A-4AC9-9098-122F069AA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021088"/>
            <a:ext cx="8208912" cy="383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altLang="en-US" sz="10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  <a:defRPr/>
            </a:pPr>
            <a:r>
              <a:rPr lang="en-GB" altLang="en-US" sz="70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indent="-342900" rt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Будет ли полезно для тренера понимание того, что мотивирует людей участвовать в регбилиг (и продолжать играть)?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indent="-342900" rtl="0">
              <a:spcBef>
                <a:spcPts val="725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Важно ли понимать, как эти аспекты меняются в течение жизни игрока?</a:t>
            </a:r>
            <a:endParaRPr lang="en-AU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indent="-342900" rtl="0">
              <a:lnSpc>
                <a:spcPct val="103000"/>
              </a:lnSpc>
              <a:spcBef>
                <a:spcPts val="8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Может ли знание того, как формировать мотивацию, поведение, личность, энтузиазм и удовольствие с помощью тренерской практики, сделать вас более успешным тренером?</a:t>
            </a:r>
            <a:endParaRPr lang="en-AU" alt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0"/>
              </a:spcBef>
              <a:defRPr/>
            </a:pPr>
            <a:endParaRPr lang="en-AU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800"/>
              </a:spcBef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то есть,</a:t>
            </a:r>
            <a:r>
              <a:rPr lang="ru-RU" sz="3600" b="0" i="0" u="sng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Старайтесь понять своих игроков</a:t>
            </a:r>
            <a:endParaRPr lang="en-AU" altLang="en-US" sz="3600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BBCB19-2D8D-413C-BBF3-323B34DECBC7}"/>
              </a:ext>
            </a:extLst>
          </p:cNvPr>
          <p:cNvSpPr txBox="1"/>
          <p:nvPr/>
        </p:nvSpPr>
        <p:spPr>
          <a:xfrm>
            <a:off x="1524000" y="4363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>
              <a:spcBef>
                <a:spcPts val="425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Подумайте над следующим:</a:t>
            </a:r>
            <a:endParaRPr lang="en-AU" altLang="en-US" sz="32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15CE2-E523-4252-AE7F-5AC67EF63C52}"/>
              </a:ext>
            </a:extLst>
          </p:cNvPr>
          <p:cNvSpPr/>
          <p:nvPr/>
        </p:nvSpPr>
        <p:spPr>
          <a:xfrm>
            <a:off x="1516552" y="1484785"/>
            <a:ext cx="8711382" cy="434811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7747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42913" indent="3683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>
              <a:spcBef>
                <a:spcPts val="425"/>
              </a:spcBef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Поразмышляйте:</a:t>
            </a:r>
          </a:p>
          <a:p>
            <a:pPr>
              <a:spcBef>
                <a:spcPts val="425"/>
              </a:spcBef>
              <a:defRPr/>
            </a:pPr>
            <a:endParaRPr lang="en-GB" altLang="en-US" sz="10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5963" indent="-331788" rtl="0">
              <a:spcBef>
                <a:spcPts val="425"/>
              </a:spcBef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Тренеры знакомы со своей командой, но знают ли они отдельных игроков?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8663" lvl="1" indent="-285750" rtl="0">
              <a:lnSpc>
                <a:spcPct val="103000"/>
              </a:lnSpc>
              <a:spcBef>
                <a:spcPts val="1300"/>
              </a:spcBef>
              <a:buSzPts val="2000"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 всех </a:t>
            </a:r>
            <a:r>
              <a:rPr lang="ru-RU" sz="24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Игроков</a:t>
            </a: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будут разные причины для участия в регбилиг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8663" lvl="1" indent="-285750" rtl="0">
              <a:lnSpc>
                <a:spcPct val="103000"/>
              </a:lnSpc>
              <a:spcBef>
                <a:spcPts val="1288"/>
              </a:spcBef>
              <a:buSzPts val="2000"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Тренеры могут провести эффективную тренировку, если они могут хорошо понимать каждого человека в группе 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8663" lvl="1" indent="-285750" rtl="0">
              <a:spcBef>
                <a:spcPts val="1275"/>
              </a:spcBef>
              <a:buSzPts val="2000"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Знайте своих игроков как людей, а не просто как игроков Регбилиг</a:t>
            </a:r>
            <a:endParaRPr lang="en-AU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F0BE6-53C2-4E24-9F16-253237B78088}"/>
              </a:ext>
            </a:extLst>
          </p:cNvPr>
          <p:cNvSpPr txBox="1"/>
          <p:nvPr/>
        </p:nvSpPr>
        <p:spPr>
          <a:xfrm>
            <a:off x="1524000" y="447782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>
              <a:spcBef>
                <a:spcPts val="425"/>
              </a:spcBef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Команда против личности</a:t>
            </a:r>
            <a:endParaRPr lang="en-GB" altLang="en-US" sz="32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CFB28B-5C64-4111-9A93-63BCDE75EA24}"/>
              </a:ext>
            </a:extLst>
          </p:cNvPr>
          <p:cNvGraphicFramePr>
            <a:graphicFrameLocks noGrp="1"/>
          </p:cNvGraphicFramePr>
          <p:nvPr/>
        </p:nvGraphicFramePr>
        <p:xfrm>
          <a:off x="2555875" y="1628776"/>
          <a:ext cx="7080250" cy="466253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58305">
                  <a:extLst>
                    <a:ext uri="{9D8B030D-6E8A-4147-A177-3AD203B41FA5}">
                      <a16:colId xmlns:a16="http://schemas.microsoft.com/office/drawing/2014/main" val="1649188529"/>
                    </a:ext>
                  </a:extLst>
                </a:gridCol>
                <a:gridCol w="4821945">
                  <a:extLst>
                    <a:ext uri="{9D8B030D-6E8A-4147-A177-3AD203B41FA5}">
                      <a16:colId xmlns:a16="http://schemas.microsoft.com/office/drawing/2014/main" val="816875439"/>
                    </a:ext>
                  </a:extLst>
                </a:gridCol>
              </a:tblGrid>
              <a:tr h="664270">
                <a:tc>
                  <a:txBody>
                    <a:bodyPr/>
                    <a:lstStyle/>
                    <a:p>
                      <a:pPr marL="91440" algn="ctr" rtl="0">
                        <a:spcBef>
                          <a:spcPts val="375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Разминка</a:t>
                      </a:r>
                      <a:endParaRPr lang="en-A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3000"/>
                        </a:lnSpc>
                        <a:spcBef>
                          <a:spcPts val="355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Увеличение кровоснабжение мышц с помощью упражнений, связанных с регби; динамическая растяжка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374666"/>
                  </a:ext>
                </a:extLst>
              </a:tr>
              <a:tr h="710511">
                <a:tc>
                  <a:txBody>
                    <a:bodyPr/>
                    <a:lstStyle/>
                    <a:p>
                      <a:pPr marL="91440" algn="ctr" rtl="0">
                        <a:lnSpc>
                          <a:spcPct val="103000"/>
                        </a:lnSpc>
                        <a:spcBef>
                          <a:spcPts val="280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Игра с меньшим количеством игроков</a:t>
                      </a:r>
                      <a:endParaRPr lang="en-A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lnSpc>
                          <a:spcPct val="103000"/>
                        </a:lnSpc>
                        <a:spcBef>
                          <a:spcPts val="280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Связанная с последней тренировкой или матчем; мгновенное вовлечение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9414"/>
                  </a:ext>
                </a:extLst>
              </a:tr>
              <a:tr h="725192">
                <a:tc>
                  <a:txBody>
                    <a:bodyPr/>
                    <a:lstStyle/>
                    <a:p>
                      <a:pPr marL="91440" algn="ctr" rtl="0">
                        <a:spcBef>
                          <a:spcPts val="375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Развитие</a:t>
                      </a:r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 </a:t>
                      </a: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навыков</a:t>
                      </a:r>
                      <a:endParaRPr lang="en-A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spcBef>
                          <a:spcPts val="375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Возможно, самый важный аспект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  <a:p>
                      <a:pPr marL="91440" rtl="0">
                        <a:spcBef>
                          <a:spcPts val="95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тренировки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9650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91440" algn="ctr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Игра</a:t>
                      </a:r>
                      <a:endParaRPr lang="en-A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Сделайте её актуальной для развития навыков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57763"/>
                  </a:ext>
                </a:extLst>
              </a:tr>
              <a:tr h="678949">
                <a:tc>
                  <a:txBody>
                    <a:bodyPr/>
                    <a:lstStyle/>
                    <a:p>
                      <a:pPr marL="91440" algn="ctr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Заминка</a:t>
                      </a:r>
                      <a:endParaRPr lang="en-A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Вернуть телу нормальную температуру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06927"/>
                  </a:ext>
                </a:extLst>
              </a:tr>
              <a:tr h="725192">
                <a:tc>
                  <a:txBody>
                    <a:bodyPr/>
                    <a:lstStyle/>
                    <a:p>
                      <a:pPr marL="91440" algn="ctr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Обсуждение</a:t>
                      </a:r>
                      <a:endParaRPr lang="en-A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rtl="0">
                        <a:spcBef>
                          <a:spcPts val="380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Оцените тренировку; вынесите ключевые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91440" rtl="0">
                        <a:spcBef>
                          <a:spcPts val="90"/>
                        </a:spcBef>
                        <a:spcAft>
                          <a:spcPct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ea typeface="Arial"/>
                          <a:cs typeface="Calibri"/>
                        </a:rPr>
                        <a:t>Вопросы; аспекты для планирования будущих тренировок</a:t>
                      </a:r>
                      <a:endParaRPr lang="en-AU" sz="20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02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FD053F-F01E-4F42-84C7-1F69B0716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03264"/>
            <a:ext cx="914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no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/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Аспекты тренировки</a:t>
            </a:r>
            <a:endParaRPr lang="en-AU" alt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54AD32-AF08-4C5D-8AC2-6F660EBDE4A8}"/>
              </a:ext>
            </a:extLst>
          </p:cNvPr>
          <p:cNvSpPr/>
          <p:nvPr/>
        </p:nvSpPr>
        <p:spPr>
          <a:xfrm>
            <a:off x="2712020" y="2276872"/>
            <a:ext cx="3455988" cy="249299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09600" indent="-609600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Разминка и растяжка</a:t>
            </a:r>
          </a:p>
          <a:p>
            <a:pPr marL="609600" indent="-609600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Правильное развитие навыков и техник</a:t>
            </a:r>
          </a:p>
          <a:p>
            <a:pPr marL="609600" indent="-609600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Фитнес/здоровье</a:t>
            </a:r>
          </a:p>
          <a:p>
            <a:pPr marL="609600" indent="-609600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Подчинение Правилам игры и другим Кодексам</a:t>
            </a:r>
          </a:p>
          <a:p>
            <a:pPr marL="609600" indent="-609600" rtl="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Игровые площадки и центры</a:t>
            </a:r>
            <a:endParaRPr lang="en-AU" kern="0">
              <a:solidFill>
                <a:sysClr val="windowText" lastClr="000000"/>
              </a:solidFill>
            </a:endParaRP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25D14D8F-FA66-44E8-A413-FF69411C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056" y="2276872"/>
            <a:ext cx="3294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Защитное снаряжение</a:t>
            </a: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Наблюдение тренера </a:t>
            </a: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Восполнение объёма потерянной жидкости</a:t>
            </a: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Учитывание существующих и прошлых травм</a:t>
            </a: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Избегание чрезмерных физических нагрузок</a:t>
            </a:r>
          </a:p>
          <a:p>
            <a:pPr rtl="0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Обеспечение баланса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71E65A-8E7C-46FB-A3D7-BA691C6FC0FE}"/>
              </a:ext>
            </a:extLst>
          </p:cNvPr>
          <p:cNvSpPr/>
          <p:nvPr/>
        </p:nvSpPr>
        <p:spPr>
          <a:xfrm>
            <a:off x="1524000" y="404665"/>
            <a:ext cx="9144000" cy="5847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ru-RU" sz="3200" b="1" i="0" u="none" strike="noStrike" kern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j-ea"/>
                <a:cs typeface="+mj-cs"/>
              </a:rPr>
              <a:t>Последнее слово: Профилактика травм</a:t>
            </a:r>
            <a:endParaRPr lang="en-AU" sz="3200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2485E4-D86B-46F6-B798-9EA7DB554FF6}"/>
              </a:ext>
            </a:extLst>
          </p:cNvPr>
          <p:cNvSpPr txBox="1"/>
          <p:nvPr/>
        </p:nvSpPr>
        <p:spPr>
          <a:xfrm>
            <a:off x="1991544" y="1186300"/>
            <a:ext cx="83529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609600" indent="-609600" rtl="0">
              <a:spcBef>
                <a:spcPct val="20000"/>
              </a:spcBef>
              <a:defRPr/>
            </a:pPr>
            <a:r>
              <a:rPr lang="ru-RU" sz="2400" b="0" i="0" u="none" strike="noStrike" kern="0">
                <a:highlight>
                  <a:srgbClr val="000000">
                    <a:alpha val="0"/>
                  </a:srgbClr>
                </a:highlight>
                <a:latin typeface="Calibri"/>
              </a:rPr>
              <a:t>Области для постоянного изучения: </a:t>
            </a:r>
            <a:r>
              <a:rPr lang="ru-RU" sz="2400" b="1" i="0" u="none" strike="noStrike" kern="0">
                <a:highlight>
                  <a:srgbClr val="000000">
                    <a:alpha val="0"/>
                  </a:srgbClr>
                </a:highlight>
                <a:latin typeface="Calibri"/>
              </a:rPr>
              <a:t>Безопасность в спорте: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-1524" y="1166885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-1524" y="3773066"/>
            <a:ext cx="121904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3: Основные психологические навыки для Регбилиг</a:t>
            </a:r>
            <a:endParaRPr lang="en-AU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AC778A-7119-4BCD-AC77-AE5192D20936}"/>
              </a:ext>
            </a:extLst>
          </p:cNvPr>
          <p:cNvSpPr/>
          <p:nvPr/>
        </p:nvSpPr>
        <p:spPr>
          <a:xfrm>
            <a:off x="7522590" y="5779157"/>
            <a:ext cx="4669410" cy="9233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Произведено и одобрено для использования IRL преподавателями, аккредитованными RLEF и APRLC.</a:t>
            </a:r>
            <a:endParaRPr lang="en-AU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1FA58-EEB0-9944-A36A-34E28303F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1327" y="2078263"/>
            <a:ext cx="8938700" cy="13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7186"/>
            <a:ext cx="12192000" cy="837725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Calibri"/>
              </a:rPr>
              <a:t>Основные психологические навыки для Регбилиг</a:t>
            </a:r>
            <a:endParaRPr lang="en-GB" sz="4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755" y="2121031"/>
            <a:ext cx="10979929" cy="2421473"/>
          </a:xfrm>
        </p:spPr>
        <p:txBody>
          <a:bodyPr>
            <a:noAutofit/>
          </a:bodyPr>
          <a:lstStyle/>
          <a:p>
            <a:pPr marL="0" indent="4763" rtl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Ум - это и есть спортсмен; тело - это просто средство, которое он использует, чтобы бегать быстрее или дольше, прыгать выше, стрелять прямее, бить лучше, плавать быстрее, бить дальше или боксировать лучше</a:t>
            </a:r>
          </a:p>
          <a:p>
            <a:pPr marL="0" indent="4763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ru-RU" sz="3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(Брайс Кортни, "Сила одного", 1992)</a:t>
            </a:r>
          </a:p>
          <a:p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3116"/>
            <a:ext cx="12192000" cy="803275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771" y="1282046"/>
            <a:ext cx="11371868" cy="4459993"/>
          </a:xfrm>
        </p:spPr>
        <p:txBody>
          <a:bodyPr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Мотивация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Одним из наиболее важных навыков и ролей тренера является умение мотивировать своих игроков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сделать это успешно, нам нужно знать, почему они хотят играть в </a:t>
            </a:r>
            <a:r>
              <a:rPr lang="ru-RU" sz="24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Регбилиг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. Что ими движет?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Старайтесь понять своих игроков</a:t>
            </a: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358775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Тренеры знакомы со своей командой, но знают ли они отдельных игроков?</a:t>
            </a:r>
          </a:p>
          <a:p>
            <a:pPr marL="358775" indent="-320675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 всех будут разные причины для участия в </a:t>
            </a:r>
            <a:r>
              <a:rPr lang="ru-RU" sz="24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регбилиг</a:t>
            </a:r>
            <a:endParaRPr lang="ru-RU" sz="2400" b="0" i="0" u="none" strike="noStrike" dirty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marL="358775" indent="-320675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Тренеры могут провести эффективную тренировку, если они могут хорошо понимать каждого человека в группе</a:t>
            </a:r>
          </a:p>
          <a:p>
            <a:pPr marL="358775" indent="-320675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Знайте своих игроков как людей, а не просто как игроков </a:t>
            </a:r>
            <a:r>
              <a:rPr lang="ru-RU" sz="24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Регбилиг</a:t>
            </a:r>
            <a:endParaRPr lang="ru-RU" sz="2400" b="0" i="0" u="none" strike="noStrike" dirty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412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981"/>
            <a:ext cx="12191999" cy="75288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3483" y="1612351"/>
            <a:ext cx="11265031" cy="3337481"/>
          </a:xfrm>
        </p:spPr>
        <p:txBody>
          <a:bodyPr>
            <a:noAutofit/>
          </a:bodyPr>
          <a:lstStyle/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sz="35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парах обсудите следующее:	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ru-RU" sz="2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Какие методы вы, как тренер, можете использовать, чтобы узнать и понять своих игроков ?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Какие методы может использовать тренер, чтобы замотивировать своих игроков?</a:t>
            </a:r>
          </a:p>
          <a:p>
            <a:pPr>
              <a:buClrTx/>
              <a:buNone/>
            </a:pPr>
            <a:r>
              <a:rPr lang="en-US" altLang="ru-RU" sz="1600" b="1"/>
              <a:t>	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20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8441"/>
            <a:ext cx="12192000" cy="720878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474" y="1536569"/>
            <a:ext cx="11133055" cy="4325915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5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Мотивация – что действительно работает?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Внутренняя мотивация работает лучше всего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Соревновательный дух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Принятие вызовов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Желание быть лучшей версией себя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Видеть себя успешным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Доказывать свои навыки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Заменить "не могу" на "могу".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Вместо "попробую" говорить "буду</a:t>
            </a:r>
            <a:r>
              <a:rPr lang="ru-RU" sz="1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4229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435204" y="1901475"/>
            <a:ext cx="11321592" cy="40897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>
              <a:lnSpc>
                <a:spcPct val="80000"/>
              </a:lnSpc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Так что же такое тренерская философия?</a:t>
            </a:r>
          </a:p>
          <a:p>
            <a:pPr algn="ctr">
              <a:lnSpc>
                <a:spcPct val="80000"/>
              </a:lnSpc>
              <a:defRPr/>
            </a:pP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80000"/>
              </a:lnSpc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Тренерская философия рождается из:</a:t>
            </a:r>
          </a:p>
          <a:p>
            <a:pPr>
              <a:lnSpc>
                <a:spcPct val="80000"/>
              </a:lnSpc>
              <a:defRPr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ценностей, определённых убеждений и принципов, которые вы получили, к примеру, в семье, во время учёбы или общения с друзьями; а также 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 того опыта, который оказал влияние при принятии решений, и который поможет вам ответить на все вопросы, о том "что", "где" и "как" вы можете сделать</a:t>
            </a:r>
          </a:p>
          <a:p>
            <a:pPr>
              <a:lnSpc>
                <a:spcPct val="80000"/>
              </a:lnSpc>
              <a:defRPr/>
            </a:pP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80000"/>
              </a:lnSpc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"Тренерство - это сложная профессия, заставляющая столкнуться со многими непростыми решениями и этическими дилеммами. Хорошо построенная философия позволит вам принимать трудные решения и добиваться больших успехов”.  [Мартенс; 2004; с. 4]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C508D-4567-43C4-B214-F36A5732117F}"/>
              </a:ext>
            </a:extLst>
          </p:cNvPr>
          <p:cNvSpPr txBox="1"/>
          <p:nvPr/>
        </p:nvSpPr>
        <p:spPr>
          <a:xfrm>
            <a:off x="1" y="148986"/>
            <a:ext cx="121919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>
              <a:defRPr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Знали ли вы? Значительная часть того, что вы делаете, будет зависеть от вашей тренерской философии?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8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25862"/>
            <a:ext cx="12192000" cy="743457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198" y="1523051"/>
            <a:ext cx="11255604" cy="3148781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 может сделать тренер?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2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Все поведение ориентировано на потребности. Если вы хотите помочь людям реализовать их потенциал и сохранить мотивацию, обратитесь к следующим потребностям: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Веселье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Чувство причастности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Компетентность и собственная значимость</a:t>
            </a:r>
          </a:p>
        </p:txBody>
      </p:sp>
    </p:spTree>
    <p:extLst>
      <p:ext uri="{BB962C8B-B14F-4D97-AF65-F5344CB8AC3E}">
        <p14:creationId xmlns:p14="http://schemas.microsoft.com/office/powerpoint/2010/main" val="6049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9187"/>
            <a:ext cx="12192000" cy="70701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1913" y="1211317"/>
            <a:ext cx="11095349" cy="4435365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SzTx/>
              <a:buNone/>
              <a:defRPr/>
            </a:pPr>
            <a:r>
              <a:rPr lang="ru-RU" sz="3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Компетенционная</a:t>
            </a: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мотивация</a:t>
            </a:r>
          </a:p>
          <a:p>
            <a:pPr>
              <a:spcBef>
                <a:spcPct val="0"/>
              </a:spcBef>
              <a:spcAft>
                <a:spcPct val="0"/>
              </a:spcAft>
              <a:buSzTx/>
              <a:defRPr/>
            </a:pPr>
            <a:endParaRPr lang="en-US" alt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Char char="•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Помните, что все люди, независимо от их возраста, хотят чувствовать себя компетентными</a:t>
            </a:r>
          </a:p>
          <a:p>
            <a:pPr marL="3810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Char char="•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Нам нужно бросать вызов игрокам на тренировках, но при этом следить за тем, чтобы задачи не были слишком сложными или слишком легкими. ПОЧЕМУ?</a:t>
            </a:r>
          </a:p>
          <a:p>
            <a:pPr marL="38100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Char char="•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СТРАХ может ограничивать / душить / рушить результаты</a:t>
            </a:r>
          </a:p>
          <a:p>
            <a:pPr marL="325437" indent="-285750" rtl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Если вы достаточно хорошо знаете характер своих игроков, чтобы они чувствовали себя компетентными на протяжении всех тренировок, у вас гораздо больше шансов иметь замотивированных, счастливых игроков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22" y="397582"/>
            <a:ext cx="9313577" cy="771737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6755" y="1600200"/>
            <a:ext cx="11236750" cy="4706332"/>
          </a:xfrm>
        </p:spPr>
        <p:txBody>
          <a:bodyPr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Мотивация - рекомендации для тренера: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ОБЯЗАТЕЛЬНО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Поощряйте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Поддерживайте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Предоставляйте возможности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Оставайтесь позитивными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 В КОЕМ СЛУЧАЕ НЕ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Имейте негативный настрой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Угрожайте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Наказывайте</a:t>
            </a:r>
          </a:p>
          <a:p>
            <a:pPr marL="3052763" indent="-36830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Подкупайте </a:t>
            </a:r>
          </a:p>
        </p:txBody>
      </p:sp>
    </p:spTree>
    <p:extLst>
      <p:ext uri="{BB962C8B-B14F-4D97-AF65-F5344CB8AC3E}">
        <p14:creationId xmlns:p14="http://schemas.microsoft.com/office/powerpoint/2010/main" val="16676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3747"/>
            <a:ext cx="12191999" cy="73403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 spc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Основные психологические навыки для Регбилиг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1192" y="1428148"/>
            <a:ext cx="11189616" cy="4976105"/>
          </a:xfrm>
        </p:spPr>
        <p:txBody>
          <a:bodyPr>
            <a:noAutofit/>
          </a:bodyPr>
          <a:lstStyle/>
          <a:p>
            <a:pPr marL="0" indent="0" rtl="0">
              <a:buNone/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Помните:</a:t>
            </a:r>
          </a:p>
          <a:p>
            <a:pPr marL="0" indent="0">
              <a:buNone/>
              <a:defRPr/>
            </a:pPr>
            <a:endParaRPr lang="en-US" altLang="en-US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Сарказм редко приводит к положительной мотивации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Положительная обратная связь, внимание и одобрение будут поддерживать мотивацию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Мотивированные достижения демонстрируют большое желание быть лучшими – всё время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Разрабатывайте программы, в которых уделяется большое внимание достижениям и взаимному поощрению.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Страх и желание являются мощными мотиваторами - один может привести к неудаче, другой - к успеху</a:t>
            </a:r>
          </a:p>
          <a:p>
            <a:pPr>
              <a:defRPr/>
            </a:pPr>
            <a:endParaRPr lang="en-US" altLang="en-US" sz="1400">
              <a:solidFill>
                <a:schemeClr val="tx1"/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1262780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-1" y="3826896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Модуль 4: Планирование и оценка</a:t>
            </a:r>
            <a:endParaRPr kumimoji="0" lang="en-AU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2319D-3C5E-44AE-9655-F98722EE07C4}"/>
              </a:ext>
            </a:extLst>
          </p:cNvPr>
          <p:cNvSpPr txBox="1"/>
          <p:nvPr/>
        </p:nvSpPr>
        <p:spPr>
          <a:xfrm>
            <a:off x="7399606" y="5542671"/>
            <a:ext cx="451572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Произведено и одобрено для использования IRL преподавателями, аккредитованными RLEF и APRLC.</a:t>
            </a:r>
            <a:endParaRPr kumimoji="0" lang="en-AU" alt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E8D3A-AEBB-0749-916D-0F88D040F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7851" y="2284968"/>
            <a:ext cx="8938700" cy="13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162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91" y="1570957"/>
            <a:ext cx="10688129" cy="4114800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Важные вопросы для рассмотрения: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Возраст / способности / физическая подготовка ваших игроков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Потребности ваших игроков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Этап сезона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Количество тренировок в неделю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Продолжительность тренировок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Объект / поле, на котором вы тренируетесь</a:t>
            </a:r>
          </a:p>
        </p:txBody>
      </p:sp>
    </p:spTree>
    <p:extLst>
      <p:ext uri="{BB962C8B-B14F-4D97-AF65-F5344CB8AC3E}">
        <p14:creationId xmlns:p14="http://schemas.microsoft.com/office/powerpoint/2010/main" val="22530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019" y="1730746"/>
            <a:ext cx="10838045" cy="3949618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Важно: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Учебные занятия должны иметь четкие, целенаправленные цели или результаты обучения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Чего вы хотите достичь на этой тренировке?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Только тогда вы сможете эффективно анализировать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Достигли ли вы того, чего хотели?</a:t>
            </a:r>
          </a:p>
          <a:p>
            <a:endParaRPr lang="en-GB" sz="32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486B55E-F480-4941-8929-C5682973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2642"/>
            <a:ext cx="12192000" cy="71499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</p:spTree>
    <p:extLst>
      <p:ext uri="{BB962C8B-B14F-4D97-AF65-F5344CB8AC3E}">
        <p14:creationId xmlns:p14="http://schemas.microsoft.com/office/powerpoint/2010/main" val="13195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927"/>
            <a:ext cx="12192000" cy="72720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562" y="1060938"/>
            <a:ext cx="3767287" cy="586449"/>
          </a:xfrm>
        </p:spPr>
        <p:txBody>
          <a:bodyPr>
            <a:noAutofit/>
          </a:bodyPr>
          <a:lstStyle/>
          <a:p>
            <a:pPr marL="0" indent="0" rtl="0">
              <a:buNone/>
            </a:pPr>
            <a:r>
              <a:rPr lang="ru-RU" sz="3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Эффективная тренировка:</a:t>
            </a: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7D87657-BE25-4E91-8833-B83B9BDFA2D2}"/>
              </a:ext>
            </a:extLst>
          </p:cNvPr>
          <p:cNvGraphicFramePr>
            <a:graphicFrameLocks noGrp="1"/>
          </p:cNvGraphicFramePr>
          <p:nvPr/>
        </p:nvGraphicFramePr>
        <p:xfrm>
          <a:off x="259882" y="2186649"/>
          <a:ext cx="11627318" cy="4201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842">
                  <a:extLst>
                    <a:ext uri="{9D8B030D-6E8A-4147-A177-3AD203B41FA5}">
                      <a16:colId xmlns:a16="http://schemas.microsoft.com/office/drawing/2014/main" val="4162619387"/>
                    </a:ext>
                  </a:extLst>
                </a:gridCol>
                <a:gridCol w="8258476">
                  <a:extLst>
                    <a:ext uri="{9D8B030D-6E8A-4147-A177-3AD203B41FA5}">
                      <a16:colId xmlns:a16="http://schemas.microsoft.com/office/drawing/2014/main" val="436039673"/>
                    </a:ext>
                  </a:extLst>
                </a:gridCol>
              </a:tblGrid>
              <a:tr h="913273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Разминка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Увеличьте кровоснабжение мышц с помощью упражнений, связанных с регби / растяжкой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211415"/>
                  </a:ext>
                </a:extLst>
              </a:tr>
              <a:tr h="913273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Игра с меньшим количеством игроков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Связана с прошлой тренировкой ИЛИ с введением чего-то нового. Мгновенное вовлечение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574760"/>
                  </a:ext>
                </a:extLst>
              </a:tr>
              <a:tr h="639291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Развитие навыков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Пожалуй, самая важная часть тренировки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091"/>
                  </a:ext>
                </a:extLst>
              </a:tr>
              <a:tr h="370383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Игра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Связанная с развитием навыков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080232"/>
                  </a:ext>
                </a:extLst>
              </a:tr>
              <a:tr h="639291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Заминка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Чтобы вернуть телу нормальную температуру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77911"/>
                  </a:ext>
                </a:extLst>
              </a:tr>
              <a:tr h="639291">
                <a:tc>
                  <a:txBody>
                    <a:bodyPr/>
                    <a:lstStyle/>
                    <a:p>
                      <a:pPr rtl="0"/>
                      <a:r>
                        <a:rPr lang="ru-RU" sz="24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Обсуждение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400" b="0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  <a:cs typeface="Calibri"/>
                        </a:rPr>
                        <a:t>Чтобы оценить тренировку и выделить ключевые моменты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31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5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9491"/>
            <a:ext cx="12191999" cy="739828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660" y="1400034"/>
            <a:ext cx="11078677" cy="4592782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Эффективная тренировка: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зависимости от продолжительности тренировки вы можете повторить этот цикл, например, одна часть занятия сосредоточена на игре с мячом, а другая - на игре без мяча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Никогда не тратьте слишком много времени на один аспект. 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Соответствующие последовательности - ключ к успешной тренировке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Никогда не бойтесь вносить изменения в свой план, если он не работает, например, игроки не преуспевают; сделайте задачу проще, или если игроки находят ее слишком легкой, то усложните её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Лучше </a:t>
            </a:r>
            <a:r>
              <a:rPr lang="ru-RU" sz="3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напланировать</a:t>
            </a: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слишком много, чем </a:t>
            </a:r>
            <a:r>
              <a:rPr lang="ru-RU" sz="3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недопланировать</a:t>
            </a:r>
            <a:endParaRPr lang="ru-RU" sz="3200" b="0" i="0" u="none" strike="noStrike" dirty="0"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9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9363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0" y="1520426"/>
            <a:ext cx="10895797" cy="4649367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Эффективная тренировка: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Должна соответствовать требованиям игры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Поэтому должна включать как технические, так и тактические аспекты и ОФП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Баланс между ними будет меняться в зависимости как от времени проведения тренировки, то есть насколько скоро будет матч, так и от стадии сезона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 пред-сезон может преобладать элемент ОФП, тогда как в середине сезона вы можете поддерживать физическую форму и сосредоточиться на технических/тактических аспектах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 чём бы вы ни были сфокусированы, тренировка должна быть приятной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94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62959" y="1192166"/>
            <a:ext cx="10928315" cy="334245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lnSpc>
                <a:spcPct val="80000"/>
              </a:lnSpc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Ваша тренерская философия будет влиять на то, как вы:</a:t>
            </a:r>
          </a:p>
          <a:p>
            <a:pPr>
              <a:lnSpc>
                <a:spcPct val="80000"/>
              </a:lnSpc>
              <a:defRPr/>
            </a:pP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Соблюдаете кодексы регбилиг относительно действий, этики и поведения</a:t>
            </a:r>
            <a:endParaRPr lang="en-US" sz="32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Соблюдаете законные обязательства тренера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Ставите цели и выстраиваете тренировки в соответствии с потребностями и ожиданиями ваших игроков.</a:t>
            </a:r>
            <a:endParaRPr lang="en-AU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427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1520" y="1480168"/>
            <a:ext cx="10664792" cy="4925291"/>
          </a:xfrm>
        </p:spPr>
        <p:txBody>
          <a:bodyPr>
            <a:noAutofit/>
          </a:bodyPr>
          <a:lstStyle/>
          <a:p>
            <a:pPr marL="0" indent="0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Разминка: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 тело, и ум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Должна быть связана с главным аспектом тренировки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Упражнения</a:t>
            </a:r>
          </a:p>
          <a:p>
            <a:pPr lvl="1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–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количество упражнений</a:t>
            </a:r>
          </a:p>
          <a:p>
            <a:pPr lvl="1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–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приносящие положительный результат, а НЕ вред</a:t>
            </a:r>
          </a:p>
          <a:p>
            <a:pPr lvl="1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–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для всех групп мышц / суставов</a:t>
            </a: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Растяжка</a:t>
            </a:r>
          </a:p>
          <a:p>
            <a:pPr lvl="1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–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Простая</a:t>
            </a:r>
          </a:p>
          <a:p>
            <a:pPr lvl="1"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–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Никаких подпрыгиваний; работа в парах будет полезнее</a:t>
            </a:r>
            <a:endParaRPr lang="en-AU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Простые повторения / игры</a:t>
            </a:r>
            <a:endParaRPr lang="en-US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ru-RU" sz="2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Разминки должны быть “динамичными”.</a:t>
            </a:r>
            <a:endParaRPr lang="en-AU" altLang="en-U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2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890"/>
            <a:ext cx="12192000" cy="757291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269" y="1600200"/>
            <a:ext cx="10924673" cy="3484418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Игра с меньшим количеством игроков: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Связано ли это с предыдущей тренировкой; запомнили ли игроки то, что выучили тогда? 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	ИЛИ 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Введение в новую тему; тренер может отойти в сторону и наблюдать, чтобы оценить уровень знаний и способностей игрока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Может быть частью разминки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Должна подчиняться четким правилам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Позволяет игрокам мгновенно начать участвовать и получать удовольствие от тренировки</a:t>
            </a:r>
          </a:p>
        </p:txBody>
      </p:sp>
    </p:spTree>
    <p:extLst>
      <p:ext uri="{BB962C8B-B14F-4D97-AF65-F5344CB8AC3E}">
        <p14:creationId xmlns:p14="http://schemas.microsoft.com/office/powerpoint/2010/main" val="26071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3022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36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601" y="1188856"/>
            <a:ext cx="11027343" cy="4114800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Развитие навыков: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Последовательность крайне важна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Игроки должны приходить к успеху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Поймите уровень их способностей и начните с соответствующего уровня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Постепенно повышайте уровень сложности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Бросьте им вызов; но не бойтесь снизить уровень сложности, если они повторяют одни и те же ошибки, то есть не достигают успеха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Техника – способность повторить действие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Навык – умение выполнять технику в сложной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50074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8900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7410" y="1577012"/>
            <a:ext cx="11117179" cy="2738854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Игра: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Должна иметь отношение к развитию навыка 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Вознаградите достижение навыка, не сводите все к подсчету очков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Меняйте местами номера и места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Четкие правила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Подумайте о том, что игроки стоят рядом с вами и наблюдают</a:t>
            </a:r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477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4446"/>
            <a:ext cx="12191999" cy="66983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660" y="1636762"/>
            <a:ext cx="11078678" cy="2705982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Заминка: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Чтобы вернуть телу нормальную температуру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 максимальном усилии 50% от основной деятельности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Динамическая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Мяч может быть использован</a:t>
            </a:r>
          </a:p>
        </p:txBody>
      </p:sp>
    </p:spTree>
    <p:extLst>
      <p:ext uri="{BB962C8B-B14F-4D97-AF65-F5344CB8AC3E}">
        <p14:creationId xmlns:p14="http://schemas.microsoft.com/office/powerpoint/2010/main" val="397635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5045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642" y="1570957"/>
            <a:ext cx="10924674" cy="4114800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Обсуждение: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Краткое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 определёнными целями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Задавайте вопросы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Оцените тренировку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Оцените свою работу</a:t>
            </a:r>
          </a:p>
        </p:txBody>
      </p:sp>
    </p:spTree>
    <p:extLst>
      <p:ext uri="{BB962C8B-B14F-4D97-AF65-F5344CB8AC3E}">
        <p14:creationId xmlns:p14="http://schemas.microsoft.com/office/powerpoint/2010/main" val="12849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50154"/>
            <a:ext cx="12191999" cy="794183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0724" y="1542010"/>
            <a:ext cx="11030551" cy="4233147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5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блока или фазы обучения: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Среднесрочное планирование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Соответствующее уровню развития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Соответствующее фазе сезона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Четкие результаты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Оценивайте каждую тренировку в соответствии с планом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 бойтесь менять план 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Оценивайте в конце фазы обучения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5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Планируйте снова</a:t>
            </a:r>
          </a:p>
          <a:p>
            <a:endParaRPr lang="en-GB" sz="1400"/>
          </a:p>
          <a:p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9195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729582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3722" y="1559293"/>
            <a:ext cx="11184555" cy="4831882"/>
          </a:xfrm>
        </p:spPr>
        <p:txBody>
          <a:bodyPr>
            <a:noAutofit/>
          </a:bodyPr>
          <a:lstStyle/>
          <a:p>
            <a:pPr marL="0" indent="0"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Оценка: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Всегда должна быть сделана по выполненным результатам тренировки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Были ли эти цели достигнуты - полностью / частично / не достигнуты?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Какие факторы способствовали достижению (не достижению) этих целей?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Были ли игроки замотивированы / вовлечены / внимательны?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вы можете понять, что они узнали то, чему вы хотели их обучить?</a:t>
            </a:r>
          </a:p>
          <a:p>
            <a:pPr rtl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Нужно ли вам вернуться к какой-либо части этой тренировки?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37106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7598"/>
            <a:ext cx="12192000" cy="684810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1263" y="1549667"/>
            <a:ext cx="11078677" cy="4290024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Оценка своей работы / Самоанализ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:</a:t>
            </a: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Самоанализ является неотъемлемой частью работы и развития тренера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“Самоанализ - это умственная деятельность, но для того, чтобы она приносила какую-либо пользу тренерству, она должна быть связана с действиями”.</a:t>
            </a:r>
          </a:p>
          <a:p>
            <a:pPr rtl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Самоанализ можно представить в виде непрерывного цикла</a:t>
            </a:r>
            <a:endParaRPr lang="en-GB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069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1481"/>
            <a:ext cx="12192000" cy="766474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2598" y="1615907"/>
            <a:ext cx="11126804" cy="4114800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Методы самоанализа: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Ведите полноценный Дневник тренера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Наставничество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Само-анализ и само-критика по видео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“Профессиональные тренеры берут на себя ответственность за свою собственную профессиональность"</a:t>
            </a:r>
            <a:endParaRPr lang="en-GB" sz="3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4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449344" y="473434"/>
            <a:ext cx="11293312" cy="4090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>
              <a:lnSpc>
                <a:spcPct val="80000"/>
              </a:lnSpc>
            </a:pPr>
            <a:endParaRPr lang="en-AU" altLang="en-US" sz="2800">
              <a:solidFill>
                <a:schemeClr val="bg1"/>
              </a:solidFill>
            </a:endParaRPr>
          </a:p>
          <a:p>
            <a:pPr algn="ctr" rtl="0">
              <a:lnSpc>
                <a:spcPct val="80000"/>
              </a:lnSpc>
            </a:pP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Кодекс действий тренера</a:t>
            </a:r>
            <a:endParaRPr lang="en-AU" altLang="en-US" sz="4000" b="1">
              <a:ln w="0"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endParaRPr lang="en-AU" altLang="en-US" sz="3200" b="1" u="sng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Активно препятствовать нарушению правил / законов во время игры.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Максимизируйте участие и удовольствие на тренировках, избегая чрезмерного вовлечения одного талантливого игрока.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внимательны к здоровью, безопасности и благополучию игроков.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Проявите заботу (ваш “долг заботы") о больных или травмированных игроках.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Позаботьтесь о том, чтобы все играли в рамках правил.</a:t>
            </a:r>
          </a:p>
          <a:p>
            <a:pPr marL="457200" indent="-45720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Стремитесь развивать не только мастерство, но и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40808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5954"/>
            <a:ext cx="12192000" cy="8634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9390" y="1424539"/>
            <a:ext cx="10972800" cy="4261218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Аспекты самоанализа[1]: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16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Управление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Было ли мое планирование эффективным?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Тренировка началась вовремя?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Тренировка прошла хорошо?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Были ли переходы между разными видами упражнений быстрыми и эффективными?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Организовал ли я тренировку таким образом, чтобы всегда видеть игроков и любые проблемы?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Смог ли я привлечь внимание игроков, когда это было необходимо?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2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Закончил ли я тренировку, предоставив игрокам возможность дать мне обратную связь?</a:t>
            </a:r>
          </a:p>
        </p:txBody>
      </p:sp>
    </p:spTree>
    <p:extLst>
      <p:ext uri="{BB962C8B-B14F-4D97-AF65-F5344CB8AC3E}">
        <p14:creationId xmlns:p14="http://schemas.microsoft.com/office/powerpoint/2010/main" val="87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2704"/>
            <a:ext cx="12191999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518" y="1395964"/>
            <a:ext cx="10905423" cy="4983162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Аспекты оценки своей работы [2]: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Тренерство</a:t>
            </a:r>
            <a:endParaRPr lang="ru-RU" sz="32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cs typeface="Calibri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мне преподавать что-то новое?  Всегда ли я использую одни и те же методы обучения?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Могу ли я более эффективно использовать вопросы при обучении чему-либо новому?  Какие типы вопросов я задаю?  Заставляют ли они подумать; или просто требуют ответа "да" или "нет"?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Лаконичны ли мои объяснения?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 проверить, что мои слова были поняты?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Перегружаю ли я учеников слишком большим объёмом информации? Я слишком много говорю?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Понятно ли я демонстрирую?  Могу ли я привлечь других к демонстрации?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Даю ли я достаточно времени, чтобы попрактиковать новый материал, прежде чем вмешаться и предложить обратную связь?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Даю ли я упражнения, которые расширяют навыки и бросают вызов?</a:t>
            </a:r>
          </a:p>
          <a:p>
            <a:pPr marL="0" indent="0">
              <a:lnSpc>
                <a:spcPct val="80000"/>
              </a:lnSpc>
              <a:spcAft>
                <a:spcPct val="0"/>
              </a:spcAft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chemeClr val="tx1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200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9363"/>
            <a:ext cx="12192000" cy="649956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1638" y="1489174"/>
            <a:ext cx="11046108" cy="4940502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Аспекты оценки своей работы [3]: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en-GB" sz="1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rtl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Общение </a:t>
            </a:r>
            <a:r>
              <a:rPr lang="ru-RU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–</a:t>
            </a:r>
            <a:r>
              <a:rPr lang="ru-RU" sz="3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это душа </a:t>
            </a:r>
            <a:r>
              <a:rPr lang="ru-RU" sz="3200" b="1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тренерства</a:t>
            </a:r>
            <a:r>
              <a:rPr lang="ru-RU" sz="3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Какой тип устного общения я использую чаще всего? Использую ли я утверждения (предоставление информации), команды (указание им, что делать) или вопросы (спрашиваю у них информацию)?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 чем говорит мое невербальное общение? Дополняет ли мой тон голоса и язык тела мое словесное сообщение?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Могу ли я адаптировать свое общение в соответствии с ситуацией и потребностями моих игроков?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Слушаю ли я и действительно ли понимаю, что они говорят?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Даю ли я конкретные поощрения и похвалу каждому?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Могу ли я эффективно общаться с теми, кто приходит ко мне с проблемами?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Отношусь ли я ко всем одинаково или говорю с некоторыми больше, чем с другими?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94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58748-E8CD-4C7D-9C53-E35EA55E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909"/>
            <a:ext cx="12191999" cy="835747"/>
          </a:xfrm>
        </p:spPr>
        <p:txBody>
          <a:bodyPr>
            <a:noAutofit/>
          </a:bodyPr>
          <a:lstStyle/>
          <a:p>
            <a:pPr algn="ctr" rtl="0"/>
            <a:r>
              <a:rPr lang="ru-RU" sz="4000" b="1" i="0" u="none" strike="noStrike" cap="none">
                <a:solidFill>
                  <a:srgbClr val="222A35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Планирование и оценка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76F07-6B5B-4441-BF0A-26DF7A6D6B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6017" y="1570957"/>
            <a:ext cx="11020926" cy="3153443"/>
          </a:xfrm>
        </p:spPr>
        <p:txBody>
          <a:bodyPr>
            <a:noAutofit/>
          </a:bodyPr>
          <a:lstStyle/>
          <a:p>
            <a:pPr marL="0" indent="0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Вывод: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GB" sz="14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Планируйте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Делайте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Оценивайте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Оценивайте свою работу</a:t>
            </a:r>
          </a:p>
          <a:p>
            <a:pPr rtl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Планируйте снова</a:t>
            </a:r>
          </a:p>
        </p:txBody>
      </p:sp>
    </p:spTree>
    <p:extLst>
      <p:ext uri="{BB962C8B-B14F-4D97-AF65-F5344CB8AC3E}">
        <p14:creationId xmlns:p14="http://schemas.microsoft.com/office/powerpoint/2010/main" val="27849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17462B8-7FFA-4105-B7A2-4A1F74306C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292225"/>
            <a:ext cx="12192000" cy="923925"/>
          </a:xfrm>
        </p:spPr>
        <p:txBody>
          <a:bodyPr rtlCol="0">
            <a:noAutofit/>
          </a:bodyPr>
          <a:lstStyle/>
          <a:p>
            <a:pPr algn="ctr" rtl="0"/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Calibri"/>
              </a:rPr>
              <a:t>Тренер Уровня 1</a:t>
            </a:r>
            <a:endParaRPr lang="en-AU" altLang="en-US" sz="480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1" name="Subtitle 2">
            <a:extLst>
              <a:ext uri="{FF2B5EF4-FFF2-40B4-BE49-F238E27FC236}">
                <a16:creationId xmlns:a16="http://schemas.microsoft.com/office/drawing/2014/main" id="{37B73039-B760-4187-A28C-42BE5DB3A97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" y="4155500"/>
            <a:ext cx="12191999" cy="646113"/>
          </a:xfrm>
        </p:spPr>
        <p:txBody>
          <a:bodyPr>
            <a:noAutofit/>
          </a:bodyPr>
          <a:lstStyle/>
          <a:p>
            <a:pPr marL="0" indent="0" algn="ctr" rtl="0" eaLnBrk="1" hangingPunct="1"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Модуль 5: Международные правила Регбилиг</a:t>
            </a:r>
          </a:p>
        </p:txBody>
      </p:sp>
      <p:sp>
        <p:nvSpPr>
          <p:cNvPr id="7172" name="Rectangle 1">
            <a:extLst>
              <a:ext uri="{FF2B5EF4-FFF2-40B4-BE49-F238E27FC236}">
                <a16:creationId xmlns:a16="http://schemas.microsoft.com/office/drawing/2014/main" id="{1B891D8B-BAB7-4884-A9AE-ED7ED8FF9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1901" y="5661026"/>
            <a:ext cx="4143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SzTx/>
              <a:buNone/>
            </a:pPr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Произведено и одобрено для использования IRL преподавателями, аккредитованными RLEF и APRLC.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3D53E-3041-5149-AF57-BCF43B85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6650" y="2510456"/>
            <a:ext cx="8938700" cy="135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19BD23D5-1BAE-424C-B1D9-2D93BFE7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765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Международные правила игры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9219" name="Text Box 6">
            <a:extLst>
              <a:ext uri="{FF2B5EF4-FFF2-40B4-BE49-F238E27FC236}">
                <a16:creationId xmlns:a16="http://schemas.microsoft.com/office/drawing/2014/main" id="{AB45F4EA-3DD4-4EED-AC62-1FAA3DDA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9" y="1341438"/>
            <a:ext cx="8569325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Цель</a:t>
            </a: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приземлить мяч в зачётной зоне соперника (попытки) и закинуть мяч за ворота соперника (голы)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Начало</a:t>
            </a: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Капитаны двух команд бросают монету перед судьей. Капитан, выигравший жеребьевку, решает начать/получить удар от соперника или выбрать, какой конец поля будет защищать его команда. Капитан, проигравший жеребьёвку, принимает оставшийся вариант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Режим</a:t>
            </a: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Как только игра начинается, любой игрок, который находится на стороне или не вышел из игры, может бегать с мячом, пинать его в любом направлении и бросать или выбивать его в любом направлении (кроме как к линии мертвого мяча противника)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Захват</a:t>
            </a: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Игрок, который во время игры держит мяч, может быть схвачен игроком(игроками) другой команды, чтобы помешать ему/ей бежать, бить по мячу, проходить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Блокировка</a:t>
            </a: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: Игрок, который не держит мяч, не может быть схвачен или заблокирован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5F1AEC39-BDB2-416E-A362-F5BC25BE9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3375"/>
            <a:ext cx="9144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  Начало и возобновление игры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11269" name="Text Box 8">
            <a:extLst>
              <a:ext uri="{FF2B5EF4-FFF2-40B4-BE49-F238E27FC236}">
                <a16:creationId xmlns:a16="http://schemas.microsoft.com/office/drawing/2014/main" id="{4ADF6EC3-915C-4D3F-8EA6-2CBF7C14F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125538"/>
            <a:ext cx="842645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Начальный удар: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начинается от центра средней линии с удара с земли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Вторая половина: То же самое, что и выше, но удар сделан командой, которая не совершала первый удар в начале первой половины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очки набраны: Команда, не набравшая очков, снова совершает удар, чтобы начать игру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Возобновление игры ударом с 20м: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возобновляется дополнительным ударом в центре 20-м линии, когда: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Атакующий игрок последним касается мяча перед тем, как тот выйдет из игры за линию мертвого мяча или за боко­вую линию зачетного поля; исключение составляет случай, когда мяч выбива­ется со штрафного удара, либо с начального удара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пересекает мертвую линию мяча или касается боко­вой линии зачетного поля после случайного удара по обороняющемуся игроку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Атакующий игрок нарушит правила в за­четном поле соперника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в собственных воротах может выполнить удар по мячу в любом направлении, после чего мяч считается в игре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7E6E5442-605C-4EEB-8726-D1F4D4FF0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Начало и возобновление игры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[прод.]</a:t>
            </a:r>
          </a:p>
        </p:txBody>
      </p:sp>
      <p:sp>
        <p:nvSpPr>
          <p:cNvPr id="13317" name="Text Box 6">
            <a:extLst>
              <a:ext uri="{FF2B5EF4-FFF2-40B4-BE49-F238E27FC236}">
                <a16:creationId xmlns:a16="http://schemas.microsoft.com/office/drawing/2014/main" id="{F5581FEA-276F-4A73-82F7-513B5B5E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125538"/>
            <a:ext cx="84264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Возобновление игры ударом с 20м: 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после выполнения штрафного удара мяч выйдет из игры за линию мертвого мяча (не обязательно удара по воротам), игра возобновляется в центре 20м линии ударом с отскока. </a:t>
            </a:r>
          </a:p>
          <a:p>
            <a:pPr marL="17145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Удар с отскока от линии ворот: </a:t>
            </a:r>
            <a:endParaRPr lang="en-US" altLang="en-US" sz="1200" b="1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возобновляется в центре ворот ударом с отскока, если: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Обороняющийся игрок с мячом будет захвачен в своем зачетном поле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после начального удара выйдет за линию мертвого мяча или за бо­ковую линию зачетного поля, кос­нувшись перед этим игрового поля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Обороняющийся игрок последним коснется мяча перед тем, как тот выйдет из игры за линию мертвого мяча или за боковую линию зачетного поля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Обороняющийся игрок случайно нарушит правила в зачетном поле или приземлит мяч в своем зачетном поле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выбьет мяч непосредственно в аут из своего зачетного поля </a:t>
            </a:r>
          </a:p>
          <a:p>
            <a:pPr marL="342900" indent="-34290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или (обороняющийся игрок с мячом) коснется судьи, или бокового судьи, или зрителя в зачетном поле и повлияет на игру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>
            <a:extLst>
              <a:ext uri="{FF2B5EF4-FFF2-40B4-BE49-F238E27FC236}">
                <a16:creationId xmlns:a16="http://schemas.microsoft.com/office/drawing/2014/main" id="{EB5B0C7F-34D3-46D7-9CF9-F086F2C16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Начало и возобновление игры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[прод.]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FFF6963C-E33C-4B65-9F99-F22E521FA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341439"/>
            <a:ext cx="84248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начале и возобновлении игры должно происходить следующее:</a:t>
            </a: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Начальные удары с середины поля и удары из зачётного поля и с 20м линии должны пролетать не менее 10м вперёд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должен приземлиться на игровое поле, чтобы быть в игре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Соперничающие игроки должны находиться на расстоянии не менее 10 м от места нанесения удара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 дополнительном старте ударом с 20м мяч не должен быть "отпущен", но должен войти в контакт с ногой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 в полете касается противника и затем выходит в аут, должна быть сформирована схватка бьющей командой в двадцати метрах от того места, где мяч пересек боковую линию,  и имеющей свободную голову и ввод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возобновляется ударом от ворот с 20 метров, если мяч становится мерт­вым после выполнения штрафного удара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>
            <a:extLst>
              <a:ext uri="{FF2B5EF4-FFF2-40B4-BE49-F238E27FC236}">
                <a16:creationId xmlns:a16="http://schemas.microsoft.com/office/drawing/2014/main" id="{38319241-5268-4C9D-81A4-69177A23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Начало и возобновление игры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[прод.]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38409ABB-577A-4E9B-8DD8-5EBE481EE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052513"/>
            <a:ext cx="852170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штрафные удары возникают в начале или возобновлении игры:</a:t>
            </a:r>
            <a:endParaRPr lang="en-US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Нарушения при начальном ударе: штрафной назначается в центре средней линии поля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Нарушение при возобновлении игры с 20м: штрафной назначается в центре этой линии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 любое нарушение при ударе от линии ворот: штрафной назначается в центре линии, проведенной параллельно линии ворот и стоящей от нее на десять метров.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Игрок, выполняющий начальный удар или удар от ворот, 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наказывается штрафным ударом, если: </a:t>
            </a:r>
            <a:endParaRPr lang="en-US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Он/она заступит за соответствующую линию до выполнения удара.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Выбьет мяч непосредственно за бо­ковую линию, боковую линию зачет­ного поля или линию мертвого мяча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Выбьет мяч так, что тот пролетит менее десяти метров вперед в игро­вое поле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Неправильно разыграет мяч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Любой игрок наказывается штрафным ударом, если он/она: </a:t>
            </a:r>
            <a:endParaRPr lang="en-US" altLang="en-US" sz="20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Окажется впереди своего партнера, который выполняет начальный удар или удар от ворот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Окажется ближе чем в десяти метрах от линии, с которой соперник выпол­няет начальный удар или удар от во­рот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Умышленно коснется мяча после на­чального удара или удара от ворот, прежде чем тот пролетит 10 мет­ров вперед в игровое поле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01192" y="1547285"/>
            <a:ext cx="996256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Справедливы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и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Корректны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со своими игроками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Проявляйте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Уважение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ко всем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Честны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всегда – со всеми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Проявляйте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Принципиальность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и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Надёжность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Никогда не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Оскорбляйте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/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притесняйте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- Ни игроков, ни работников</a:t>
            </a:r>
          </a:p>
          <a:p>
            <a:pPr marL="457200" indent="-457200" rtl="0"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Соблюдайте законодательство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вашей страны о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защите детей</a:t>
            </a:r>
            <a:endParaRPr lang="en-AU" sz="3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1DAFE0-7003-4C79-A1E0-A44315A0B357}"/>
              </a:ext>
            </a:extLst>
          </p:cNvPr>
          <p:cNvSpPr txBox="1"/>
          <p:nvPr/>
        </p:nvSpPr>
        <p:spPr>
          <a:xfrm>
            <a:off x="317369" y="475616"/>
            <a:ext cx="115572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rtl="0">
              <a:defRPr/>
            </a:pP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Кодекс этики тренера</a:t>
            </a:r>
            <a:endParaRPr lang="en-AU" alt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>
            <a:extLst>
              <a:ext uri="{FF2B5EF4-FFF2-40B4-BE49-F238E27FC236}">
                <a16:creationId xmlns:a16="http://schemas.microsoft.com/office/drawing/2014/main" id="{E4F8D485-018E-468B-8A93-9F4C3773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0989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Захват </a:t>
            </a:r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290F6D70-B114-4848-9578-3687221C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989013"/>
            <a:ext cx="84963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с мячом считается захваченным: 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он удерживается одним или несколькими игроками соперника, и мяч или рука, которая держит мяч, касается земли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он удерживается одним или несколькими игроками соперника та­ким образом, что не может более продвигаться вперед или распоря­жаться мячом (вертикальный захват)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он удерживается соперником и всем своим видом показывает, что он/она подчиняется захвату и желает осво­бодиться для того, чтобы разыграть мяч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он лежит на земле, и соперник кладет на него/неё руку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с мячом не считается захваченным: 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игрок с мячом вырвался из захва­та до того, как он упал на землю.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Также: </a:t>
            </a: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Любому количеству игроков разрешается захваты­вать соперника, владеющего мячом 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Нельзя захватывать или блокировать игрока, не владеющего мячом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Захватывающему игроку запрещается исполь­зовать любой вид специального "задержа­ния" или "броска", способных травмировать игрока, а также использовать при захвате свои колени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нет ложного удара: игрок может наброситься за атакуемым игроком, чтобы забрать мяч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захваченный игрок благодаря инерции своего движения прокатывается по земле, за­хват считается выполненным в том месте, где закончилось скольжение игрока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Любому игроку запрещается передвигать или пытаться передвинуть захваченного игрока от места выполнения захвата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 случае возникновения сомнении при захвате судья должен дать команду: "продолжайте иг­ру" или "задержан"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>
            <a:extLst>
              <a:ext uri="{FF2B5EF4-FFF2-40B4-BE49-F238E27FC236}">
                <a16:creationId xmlns:a16="http://schemas.microsoft.com/office/drawing/2014/main" id="{33821890-A387-41AB-8006-722F55EA1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Шестой захват и нулевой захват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18437" name="Text Box 6">
            <a:extLst>
              <a:ext uri="{FF2B5EF4-FFF2-40B4-BE49-F238E27FC236}">
                <a16:creationId xmlns:a16="http://schemas.microsoft.com/office/drawing/2014/main" id="{A18BD355-6E68-4C51-BF83-D284E93B4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1185864"/>
            <a:ext cx="8424863" cy="535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шестом захвате: </a:t>
            </a: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Передача мяча происходит после выполнения игроками соперника шестого захвата и при условии, что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Команда захвачена шесть раз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Команда во владении совершает случайное нарушение, при котором назначается схватка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задержан в конечной зоне противника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после удара выходит за боковую линию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Передача мяча происходит в точке шестого захвата или там, где устанавливается схватка 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Но, в последнем случае, не ближе чем в двадцати метрах от боковой линии.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атакующий игрок с мячом валит­ся на землю недалеко от линии ворот соперника, и мяч при этом не касает­ся земли, он может доложить мяч за линию ворот для попытки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 этом слу­чае захват считается незавершенным.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Нулевой захват</a:t>
            </a: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Там, где происходит случайное нарушение (игра вперед, пас вперед).  Если защищающаяся команда «стучит» или касается мяча, когда он находится в воздухе, и мяч немедленно перехватывается атакующей командой, судья может решить возобновить отсчет отборов вместо объявления схватки (нулевой захват)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>
            <a:extLst>
              <a:ext uri="{FF2B5EF4-FFF2-40B4-BE49-F238E27FC236}">
                <a16:creationId xmlns:a16="http://schemas.microsoft.com/office/drawing/2014/main" id="{A056354A-3566-4D81-ADB0-B06027B2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0351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Опасные захваты и отбирание мяча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2A8FD2C3-ED88-4790-B88C-4BA3E71B5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348" y="1052513"/>
            <a:ext cx="8957802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Захват в воздухе: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Незаконно захватывать игрока противника, делающего попытку приема мяча после удара ногой, пока игрок находится в воздушном пространстве.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Ловящий должен возвратиться на землю прежде, чем будет захвачен.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“Газонокосилка”: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Разрешается валить игрока на землю через вытянутую ногу при условии, что рука сделает контакт с соперником раньше, чем нога.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Толчок Плечом :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Атака плечом при выполнении захвата не допускается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Защитники должны использовать руки при захвате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Кража мяча: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Разрешается отнимать мяч у соперника, кото­рый не был эффективно захвачен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 схватках с участием одного нападающего мяч может быть украден до завершения схватки – и игра должна продолжаться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 схватках с участием двух или более защитников мяч не может быть намеренно украден, даже если игроки "сбрасывают" несущего мяча 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игроки не пытаются завершить захват владеющего мя­чом соперника, а удерживают его, пытаясь отнять мяч, они должны быть наказаны штраф­ным ударом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id="{9D9E8A1F-9699-4DF7-A76D-66AA7B5A1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3375"/>
            <a:ext cx="9144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Розыгрыш мяча 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A93F36EE-BE57-4FC1-8D25-4F1B6E9E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55" y="1125539"/>
            <a:ext cx="1108095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Захваченный игрок должен быть немедлен­но освобожден, и его нельзя касаться до тех пор, пока мяч не будет введен в игру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Захваченный игрок должен без задержки встать на ноги в том месте, где он был захвачен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Захваченный игрок должен встать на ноги перед попыткой получить мяч (а не вытянуть ладонь или руку)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Захваченный игрок должен поднять над землей мяч на ви­димую высоту, повернуться лицом к линии ворот соперника и бросить или опустить мяч на землю перед своей передней ногой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мяч касается земли, захваченный игрок или игрок, обозначающий его, мо­гут бить или откатывать мяч в любом нап­равлении стопой, после чего он считает­ся введенным в игру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Один или два игрока соперника может находиться не­посредственно напротив захваченного иг­рока - "маркеры"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Маркер не может бить по мячу или касаться несущего мяч 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Все игроки защищающейся команды (кроме маркеров) считаются вне игры, если не успеют отойти по меньшей мере на 10 метров назад от своего маркера или к сво­ей линии ворот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команды не во владении могут продвигаться к мячу после розыгрыша.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со стороны владения, кроме игрока принимающего участие при розыгрыше мяча и действующего полузащитника, должны оставаться позади их (принимающих участие в розыгрыше игроков)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Любой игрок, ко­торый намеренно задерживает введение мяча в игру, должен быть наказан штрафным ударом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захваченный игрок лежит на линии ворот или за ней, но мяч остался в игровом поле, розыгрыш мяча выполняется с того места, где находился мяч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игрок был захвачен в вертикаль­ном положении на линии ворот, считается, что он/она был захвачен в зачетном поле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17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возникает сомнение в том, кто дол­жен разыграть мяч (то есть оспаривается обладание), судье следует назвать коман­ду, владеющую мячом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>
            <a:extLst>
              <a:ext uri="{FF2B5EF4-FFF2-40B4-BE49-F238E27FC236}">
                <a16:creationId xmlns:a16="http://schemas.microsoft.com/office/drawing/2014/main" id="{D5278D06-070C-48D8-9D9E-353D693A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3375"/>
            <a:ext cx="9144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вперёд и Пас вперёд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2D386819-36D7-49C1-8DA8-0C3BF7F59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87" y="1196976"/>
            <a:ext cx="11572568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вперёд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вперёд происходит, когда команда, владеющая мячом, продвигает его вперед к линии ворот соперника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Игра должна остановиться после игры вперёд, и формируется схватка (кроме момента после использования пятого</a:t>
            </a:r>
            <a:r>
              <a:rPr lang="ru-RU" b="0" i="0" u="none" strike="noStrike" baseline="300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розыгрыша мяча)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Судья должен позволить игре продолжаться достаточно долго, чтобы дать сопернику какое-либо преимущество владения мячом, если оно возникнет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Противник может нанести удар руками, рукой, телом – это не игра вперёд, но сводит на нет количество захватов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должен быть наказан, если он намеренно играет вперёд.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Пас вперёд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 умышленный пас впе­ред игроку назначается штрафной удар.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пас вперёд не является преднамеренным – должна образоваться схватка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пас отдан правильно, но мяч отско­чил от земли вперед или был сдут вперед ветром, то это не считается нарушением, и игра продолжается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Направление паса определяется относи­тельно игрока, сделавшего передачу мяча, а не относительно земли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Запрещено направлять мяч в прямом направлении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>
            <a:extLst>
              <a:ext uri="{FF2B5EF4-FFF2-40B4-BE49-F238E27FC236}">
                <a16:creationId xmlns:a16="http://schemas.microsoft.com/office/drawing/2014/main" id="{82D0765F-D5D4-489F-8897-42DCBD1B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438" y="504826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Text Box 6">
            <a:extLst>
              <a:ext uri="{FF2B5EF4-FFF2-40B4-BE49-F238E27FC236}">
                <a16:creationId xmlns:a16="http://schemas.microsoft.com/office/drawing/2014/main" id="{C4BC9E99-6A0A-4814-B280-AD8C09A2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3526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Моменты, касающиеся схваток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FA49FE3F-0587-478A-B28C-E241CC93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387" y="1073150"/>
            <a:ext cx="10864645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Формирование схватки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Схватка формируется для возобновления игры там, где она не возобновляется с начального удара, удара от ворот , штрафного удара или розыгрыша мяча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Образуется, когда происходит нарушение – не ближе 20 м от линии касания или 10 м от линии ворот – параллельно линии касания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Не более семи игроков в каждой команде могут действовать как защитники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Процесс схватки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построении схватки не нападающая команда имеет свободную голову и ввод мя­ча ("питание")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считается в игре после того, как покажет­ся между внутренними стопами нападающих вто­рого ряда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После ввода мяча игрок обязан немедленно удалить­ся за свою собственную группу нападаю­щих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Все игроки, не участвующие в схватке занимают позиции за своими собственными нападающими в пяти метрах или более от последнего нападающего в схватке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Атакующий игрок удерживается в зачетном поле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атакующий игрок с мячом удерживается одним или несколькими игроками соперника в зачетном поле обороняющейся команды и не может приземлить мяч, то игра возобнов­ляется со схватки в 10 м от ли­нии ворот напротив того места, где игрок был удержан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он удерживается после пятого захвата – игра начинается заново с передачи с 10 м от линии ворот в соответствии с захватом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A4D8164-D6BF-4B7B-9A12-93CB7F1E9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3851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Штрафные удары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5605" name="Text Box 6">
            <a:extLst>
              <a:ext uri="{FF2B5EF4-FFF2-40B4-BE49-F238E27FC236}">
                <a16:creationId xmlns:a16="http://schemas.microsoft.com/office/drawing/2014/main" id="{0E62A1F3-AC85-45E7-96E6-2A4FAFCC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32" y="1196975"/>
            <a:ext cx="11031793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Где и когда назначаются штрафные: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Штрафной удар назначается против любо­го игрока, который намеренно нарушает правила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Штрафной обычно назначается там, где произошло нарушение, за исключением: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некорректное поведение произошло в ауте, Метка находится в 10 метрах от боковой линии в игровом поле и напротив того места, где произошло нарушение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 случае бло­кировки игрока Метка находится в том месте, где мяч упал на землю или был пойман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 в полете пересек линию ворот, то метка находится в игровом поле в 10 метрах от линии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нарушение совершено обороняющимся игроком в своем собственном зачетном по­ле или атакующим игроком в зачетном по­ле соперника, метка находится в игровом поле в 10 метрах от линии ворот напро­тив места нарушения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может выполнить штрафной удар уда­ром с рук, ударом с отскока, или ударом с земли по мячу с любой точки или сзади Метки и на равном расстоянии от боковой линии (если это не отличительный штрафной, смотрите ниже)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ru-RU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Позиция игроков 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команды бьющего обязаны находить­ся сзади мяча в момент удара по нему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противоположной команды должны отойти к своей линии ворот или на десять метров и более от Метки по направлению к своей линии ворот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Они могут двигаться только после выполне­ния удара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6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Отличительные штрафные (схватки) </a:t>
            </a:r>
            <a:endParaRPr lang="en-US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Отличительный штрафной: только в схватках – гол не может быть засчитан с такого штрафного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Отличительный штрафной: применяется ко всем внутри/снаружи схватки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>
            <a:extLst>
              <a:ext uri="{FF2B5EF4-FFF2-40B4-BE49-F238E27FC236}">
                <a16:creationId xmlns:a16="http://schemas.microsoft.com/office/drawing/2014/main" id="{6B5D99C8-EDF9-4234-9110-B61637892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7989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Штрафные (продолжение) 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6629" name="Text Box 6">
            <a:extLst>
              <a:ext uri="{FF2B5EF4-FFF2-40B4-BE49-F238E27FC236}">
                <a16:creationId xmlns:a16="http://schemas.microsoft.com/office/drawing/2014/main" id="{7CB580E4-0245-42FE-8D7B-1F9B9329E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0" y="1341439"/>
            <a:ext cx="11641394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Удар в аут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Удар в аут: в точке на линии нарушения правил, параллельно голевой линии в десяти метрах от того места, где предоставлялся свободный удар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 в полете касается противника и затем выходит в аут, должна быть сформирована схватка бьющей командой, у которой есть свободная голова и право ввести мяч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 выбивается в аут не коснувшись любого другого игрока, кроме бьющего, выполнявшая удар команда должна возоб­новить игру со свободного удара.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Свободный удар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может быть отбит в любом направлении или способом после удара в аут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Игрокам запрещается предпринимать какое-либо действие, которое способно задержать выполнение штрафного удара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Нарушение против игрока выполняющего попытку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обороняющийся игрок грубо играет против соперника, который касается мячом земли для попытки, ему даётся попытка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Штрафной удар по воротам назначается напротив стоек ворот после выполнения реализации попытки; 10м от линии ворот – это становится потенциальной "8-очковой попыткой"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После этого удара мяч считается мертвым, и игра возобновляется со средней линии поля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>
            <a:extLst>
              <a:ext uri="{FF2B5EF4-FFF2-40B4-BE49-F238E27FC236}">
                <a16:creationId xmlns:a16="http://schemas.microsoft.com/office/drawing/2014/main" id="{B1BE60BA-3694-4040-96E9-B653B01B8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Офсайд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298F39A-B1BB-4A71-92B4-552B633DF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413" y="1196976"/>
            <a:ext cx="11287432" cy="544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Когда игроки находятся в офсайде?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он/она на­ходится впереди партнера по команде, который владеет мячом, касается мяча или бьет по нему ногой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Игроку в офсайде запрещается принимать участие в игре или пытаться любым спосо­бом влиять на ход игры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Ему запрещается приближаться ближе 10 метров к сопер­нику, который ожидает мяча/первым овладеет мячом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с мячом не должен стараться намеренно столкнуться с игроком в офсайде – если это произошло, играйте дальше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не могут находиться в офсайде в своей зоне ворот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вводится обратно в игру, если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Соперник продвинется с мячом на 10 метров или больше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Соперник коснется мяча, но не сохранит его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Партнер по команде, владеющий мячом, окажется впереди него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Партнер по команде ударит по мячу ногой или отобьет его рукой вперед и займет позицию перед ним в игро­вом поле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Случайный офсайд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Судья полагает, что вмешательство в игру игрока в офсайде было случайным, назначается схватка, за исключением пятого захвата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>
            <a:extLst>
              <a:ext uri="{FF2B5EF4-FFF2-40B4-BE49-F238E27FC236}">
                <a16:creationId xmlns:a16="http://schemas.microsoft.com/office/drawing/2014/main" id="{4B6AE8EF-D3EC-488A-B3A7-1BC60FC65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3375"/>
            <a:ext cx="91440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Аут и Аут зачётного поля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8677" name="Text Box 6">
            <a:extLst>
              <a:ext uri="{FF2B5EF4-FFF2-40B4-BE49-F238E27FC236}">
                <a16:creationId xmlns:a16="http://schemas.microsoft.com/office/drawing/2014/main" id="{3882B9E9-92D1-4760-91EF-17F223F6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06" y="1039814"/>
            <a:ext cx="10274710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Аут </a:t>
            </a:r>
            <a:endParaRPr lang="en-US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в ауте, если: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он касается боковой линии, земли за боко­вой линией, предмет или игрока, стоящих на или за боковой линией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находится там, где он впервые пересек аут / аут зачётного поля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Захваченный в игровом поле игрок, поднимаясь на ноги, заступает за боковую ли­нию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Иг­рок прыгает из-за боковой линии и в прыжке касается этого мяча – мяч в ауте. Если же иг­рок отталкивается в игровом поле и в прыжке отбивает назад мяч, который уже пересек боковую линию, то такой мяч считается не вышедшим в аут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Аут Зачетного Поля </a:t>
            </a: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Мяч в ауте зачётного поля, если: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Он касается или пересекает боковую линию зачетного поля или угловой флажок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игрок имеет контакт с мячом и касается углового флажка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игрок имеет контакт с мячом и касается линии аута в воротах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20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мяч, неподвижный в игровом поле или в зоне ворот, вступает в контакт с игроком, стоящим в ауте, аутом в воротах или над мертвой линией мяча - мяч становится мертвым из-за этого игрока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173016" y="1580324"/>
            <a:ext cx="9121811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Возьмите на себя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Ответственность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за свои действия</a:t>
            </a:r>
          </a:p>
          <a:p>
            <a:pPr marL="457200" indent="-457200" rtl="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Представителем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кодекса</a:t>
            </a:r>
          </a:p>
          <a:p>
            <a:pPr marL="457200" indent="-457200" rtl="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Станьте достойным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Примером для подражания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для Ваших игроков</a:t>
            </a:r>
          </a:p>
          <a:p>
            <a:pPr marL="457200" indent="-457200" rtl="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Будьте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Реалистами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в своих 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Требованиях 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 игрокам</a:t>
            </a:r>
          </a:p>
          <a:p>
            <a:pPr marL="457200" indent="-457200" rtl="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Избегайте таких установок,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 как “Победа любой ценой”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1F8FF-5612-48B8-B904-920ED324907C}"/>
              </a:ext>
            </a:extLst>
          </p:cNvPr>
          <p:cNvSpPr txBox="1"/>
          <p:nvPr/>
        </p:nvSpPr>
        <p:spPr>
          <a:xfrm>
            <a:off x="0" y="47838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rtl="0">
              <a:lnSpc>
                <a:spcPct val="90000"/>
              </a:lnSpc>
              <a:defRPr/>
            </a:pP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Кодекс поведения тренера</a:t>
            </a:r>
            <a:endParaRPr lang="en-AU" altLang="en-US" sz="4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>
            <a:extLst>
              <a:ext uri="{FF2B5EF4-FFF2-40B4-BE49-F238E27FC236}">
                <a16:creationId xmlns:a16="http://schemas.microsoft.com/office/drawing/2014/main" id="{2B13652B-DE5D-44BB-806F-D2C77C4D0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Блокировка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29699" name="Text Box 6">
            <a:extLst>
              <a:ext uri="{FF2B5EF4-FFF2-40B4-BE49-F238E27FC236}">
                <a16:creationId xmlns:a16="http://schemas.microsoft.com/office/drawing/2014/main" id="{0C57B704-E055-4CBB-8D80-06EC1E70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1484314"/>
            <a:ext cx="84963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виновен в блокировке, если он намеренно препятствует другому игроку, не владеющему мячом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Игрок, не владеющий мячом или находящийся в офсайде, не может быть заблокирован даже после игры вперёд или паса вперёд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не могут намеренно блокировать бьющего, если он не готовы к захвату до того, как удар будет сделан</a:t>
            </a:r>
          </a:p>
          <a:p>
            <a:pPr rtl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ru-RU" sz="2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Игрок, владеющий мячом, не может быть виновен в блокировке – может использовать стойки ворот, чтобы избежать схватки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>
            <a:extLst>
              <a:ext uri="{FF2B5EF4-FFF2-40B4-BE49-F238E27FC236}">
                <a16:creationId xmlns:a16="http://schemas.microsoft.com/office/drawing/2014/main" id="{2205C6E6-9E57-49DE-A49A-D3665F579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5762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116C4EFC-B790-4003-A999-B386911D7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939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Подсчёт очков 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30726" name="Text Box 7">
            <a:extLst>
              <a:ext uri="{FF2B5EF4-FFF2-40B4-BE49-F238E27FC236}">
                <a16:creationId xmlns:a16="http://schemas.microsoft.com/office/drawing/2014/main" id="{68567054-7B3F-45A3-BF37-5673A750E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45" y="1225551"/>
            <a:ext cx="11071123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ПОПЫТКА -- </a:t>
            </a: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стоит 4 (четыре) очка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Попытка засчитывается, когда игрок приземляет мяч в зачетном поле соперника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условии, что при этом он не находится в ауте или в ауте зачетного поля или за линией мертвого мяча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Попытка засчитывается, когда игроки противоположных команд одновре­менно приземляют мяч в зачетном поле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Попытка не засчитывается при приземлении мяча у подножия ворот в игровом поле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Попытка назначается в месте первого пересечения мячом линии ворот и последовавшей за этим попытки (между стояками ворот в случае штрафной попытки)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Только судья вправе назначить попытку -- однако, перед принятием решения он может учесть совет, данный ему Боковыми судьями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ГОЛ,</a:t>
            </a: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забитый с реализации или со штрафного удара, оценивается 2 (двумя) очками; </a:t>
            </a:r>
            <a:r>
              <a:rPr lang="ru-RU"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Дроп</a:t>
            </a: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-гол (гол, забитый ударом с отскока), забитый во время игры, оценивается 1 (одним) очком.</a:t>
            </a:r>
            <a:endParaRPr lang="en-US" alt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Гол засчитывается, если мяч после удара по нему ногой пролетает над перекладиной ворот соперника по направлению к линии мертвого мяча (при этом не коснувшись в полете ни одного игрока) в любой из следующих случаев: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ударе с земли после попытки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ударе с земли или с отскока пос­ле назначения штрафного удара </a:t>
            </a:r>
          </a:p>
          <a:p>
            <a:pPr marL="1028700" lvl="1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мяч, после того как он полностью пролетит над перекладиной ворот, будет отнесен ветром назад, то гол засчитыва­ется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5">
            <a:extLst>
              <a:ext uri="{FF2B5EF4-FFF2-40B4-BE49-F238E27FC236}">
                <a16:creationId xmlns:a16="http://schemas.microsoft.com/office/drawing/2014/main" id="{A97009C5-596D-4563-B82A-E3FA4ADF7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Подсчет очков</a:t>
            </a:r>
            <a:r>
              <a:rPr lang="ru-RU" sz="40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[продолжение.]</a:t>
            </a:r>
          </a:p>
        </p:txBody>
      </p:sp>
      <p:sp>
        <p:nvSpPr>
          <p:cNvPr id="31749" name="Text Box 6">
            <a:extLst>
              <a:ext uri="{FF2B5EF4-FFF2-40B4-BE49-F238E27FC236}">
                <a16:creationId xmlns:a16="http://schemas.microsoft.com/office/drawing/2014/main" id="{59D51482-C464-41B4-9EC4-405979C0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81" y="1412875"/>
            <a:ext cx="11316929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Гол с поля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Гол с поля забивается ударом в течение общей игре мячом, проходящим через перекладину и между стойками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мяч задет в полете игроком соперника – гол все равно засчитывается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Другие вопросы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Удар по воротам после попытки может выполняться с любого места на воображаемой линии, проведенной параллельно боковой линии на игровом поле и через точку, в которой была назна­чена попытка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Удар по воротам после назначения штрафного удара может выполняться с Метки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ударе </a:t>
            </a:r>
            <a:r>
              <a:rPr lang="ru-RU" sz="18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пo</a:t>
            </a: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воротам после попытки игроки соперники должны стоять за пределами игрового поля (но не между стойками)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ударе по воротам после назначения штрафного удара игроки соперника должны удалиться к своей линии ворот, или не менее чем на 10 метров от Метки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Игроки бьющей команды обязаны находиться сзади мяча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Является незаконной попытка отвлекать внимание игрока, выполняющего удар по воротам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судействе удара по воротам подразумеваемся, что высота стоек, ворот бесконечна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Если Боковые судьи не принимают удар по воротам, решение о том, был ли забит гол, принимает судья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ударе по воротам партнеру бьющего разрешается поддерживать мяч, положив на него руку. Это бывает необходимо при сильном ветре или в случае, когда игра проводится на чрезвычайно жестком поле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>
            <a:extLst>
              <a:ext uri="{FF2B5EF4-FFF2-40B4-BE49-F238E27FC236}">
                <a16:creationId xmlns:a16="http://schemas.microsoft.com/office/drawing/2014/main" id="{14C049D8-0888-4ACF-BEBA-DFB1984ED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04814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Некорректное поведение</a:t>
            </a:r>
            <a:r>
              <a:rPr lang="ru-RU" sz="4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E5CC71FE-0E80-4B15-BDE1-F8E2F943F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510" y="1268413"/>
            <a:ext cx="8940390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Игрок считается виновным за некорректное поведение, если он/она: 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Намеренно сделает подножку, ударит ногой или рукой другого игрока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При выполнении захвата неосторожно /безрассудно / намеренно остановит соперника за голову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Упадет коленями на соперника, который ле­жит на земле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Использует любой опасный бросок при выпол­нении захвата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Сознательно нарушает правила игры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Использует грубые или нецензурные выражения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Будет обсуждать решения Судьи или Бокового Судьи - имея или не имея оснований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Вернется на игровое поле после предшеству­ющего этому временного удаления без разреше­ния Судьи или Бокового Судьи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Будет вести себя любым образом, в противоре­чии духу справедливости игры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Намеренно выполнит блокировку соперника, который не владеет мячом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Намеренно бросается на не бьющую ногу соперника, который находится в процессе удара по мячу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Захватывает игрока из не бьющей команды, который прыгает в воздух, чтобы получить удар, и чьи ноги еще не вернулись на землю </a:t>
            </a:r>
          </a:p>
          <a:p>
            <a:pPr marL="285750" indent="-285750" rtl="0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ru-RU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Пытается совершить акт неосторожного или преднамеренного поведения (например, поднять локоть или размахнуть рукой)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1372785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Тренер Уровня 1</a:t>
            </a:r>
            <a:endParaRPr lang="en-AU" altLang="en-US" sz="48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1" y="3911736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Модуль 6: Обучение игрока навыкам</a:t>
            </a:r>
            <a:endParaRPr lang="en-AU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F2319D-3C5E-44AE-9655-F98722EE07C4}"/>
              </a:ext>
            </a:extLst>
          </p:cNvPr>
          <p:cNvSpPr txBox="1"/>
          <p:nvPr/>
        </p:nvSpPr>
        <p:spPr>
          <a:xfrm>
            <a:off x="7399606" y="5542671"/>
            <a:ext cx="4515729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ru-RU" sz="18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Произведено и одобрено для использования IRL преподавателями, аккредитованными RLEF и APRLC.</a:t>
            </a:r>
            <a:endParaRPr lang="en-AU" altLang="en-US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73067-8B87-644A-8830-9C88527A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265" y="2313318"/>
            <a:ext cx="8938700" cy="135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0" y="309074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Факторы, лежащие в основе </a:t>
            </a:r>
          </a:p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обучения навыкам</a:t>
            </a:r>
            <a:endParaRPr lang="en-AU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386D1B-C344-4B49-B6B9-0EA104CA43E2}"/>
              </a:ext>
            </a:extLst>
          </p:cNvPr>
          <p:cNvSpPr txBox="1"/>
          <p:nvPr/>
        </p:nvSpPr>
        <p:spPr>
          <a:xfrm>
            <a:off x="740229" y="1767006"/>
            <a:ext cx="10711542" cy="3323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Сохраняйте упор на тех навыках, которым вы обучаете – но по одному за раз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Показывайте / объясняйте понятно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Учитывайте потребности каждого человека – например, возраст / зрелость / уровень квалификации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Постоянно поддерживайте игроков по поводу результатов и помните: “</a:t>
            </a:r>
            <a:r>
              <a:rPr lang="ru-RU" sz="3200" b="0" i="1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Правильная</a:t>
            </a: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(только) работа приводит к совершенству</a:t>
            </a:r>
            <a:r>
              <a:rPr lang="ru-RU" sz="32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”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329864"/>
            <a:ext cx="1219199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Необходимые навыки </a:t>
            </a:r>
            <a:b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управления группой</a:t>
            </a:r>
            <a:endParaRPr lang="en-AU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1E4D-D1CF-4545-A458-BD396001EF23}"/>
              </a:ext>
            </a:extLst>
          </p:cNvPr>
          <p:cNvSpPr txBox="1"/>
          <p:nvPr/>
        </p:nvSpPr>
        <p:spPr>
          <a:xfrm>
            <a:off x="737118" y="1926524"/>
            <a:ext cx="10646229" cy="4308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Начните тренировку хорошо и быстро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Организовывайте группы соответствующим образом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Организовывайте мероприятия в соответствии с потребностями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Правильно используйте обучающие сетки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Учебно-тренировочная расстановка игроков должна быть соответствующей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Убедитесь, что у вас есть необходимые стратегии и правила, чтобы следить за надлежащим поведением всех игроков 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Самоанализ, при завершении тренировки, имеет жизненно важное значение</a:t>
            </a:r>
          </a:p>
          <a:p>
            <a:pPr>
              <a:buClr>
                <a:schemeClr val="tx1"/>
              </a:buClr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4415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61433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Развитие игровых навыков</a:t>
            </a:r>
            <a:endParaRPr lang="en-AU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4D1E4D-D1CF-4545-A458-BD396001EF23}"/>
              </a:ext>
            </a:extLst>
          </p:cNvPr>
          <p:cNvSpPr txBox="1"/>
          <p:nvPr/>
        </p:nvSpPr>
        <p:spPr>
          <a:xfrm>
            <a:off x="1773717" y="1702717"/>
            <a:ext cx="8644565" cy="2554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Умелое участие в игре требует от игрока реакции на различные сигналы постоянно меняющихся игровых ситуаций.</a:t>
            </a:r>
          </a:p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Поэтому упражнения должны варьироваться от простых до сложных. </a:t>
            </a:r>
            <a:endParaRPr lang="en-AU" altLang="en-US" sz="1600"/>
          </a:p>
        </p:txBody>
      </p:sp>
    </p:spTree>
    <p:extLst>
      <p:ext uri="{BB962C8B-B14F-4D97-AF65-F5344CB8AC3E}">
        <p14:creationId xmlns:p14="http://schemas.microsoft.com/office/powerpoint/2010/main" val="16382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61433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Развитие игровых навыков [прод.]</a:t>
            </a:r>
            <a:endParaRPr lang="en-AU" sz="40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EA386-A648-4087-A75A-E780D7530FA5}"/>
              </a:ext>
            </a:extLst>
          </p:cNvPr>
          <p:cNvSpPr/>
          <p:nvPr/>
        </p:nvSpPr>
        <p:spPr>
          <a:xfrm>
            <a:off x="1285461" y="1514197"/>
            <a:ext cx="9621078" cy="45243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571500" indent="-5715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Юные игроки медленно переходят от нежелания участвовать к увлечённому участию. Их развитие требует тщательного планирования и большой поддержки.</a:t>
            </a:r>
          </a:p>
          <a:p>
            <a:pPr marL="571500" indent="-5715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Игры и тренировки должны доставлять удовольствие и удовлетворение особенно юным игрокам.</a:t>
            </a:r>
          </a:p>
          <a:p>
            <a:pPr marL="571500" indent="-571500" rtl="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Следя за тем, чтобы игры и упражнения проводились как можно более правильно, не забывайте о том, что конечным результатом должно быть умелое исполнение.</a:t>
            </a:r>
          </a:p>
        </p:txBody>
      </p:sp>
    </p:spTree>
    <p:extLst>
      <p:ext uri="{BB962C8B-B14F-4D97-AF65-F5344CB8AC3E}">
        <p14:creationId xmlns:p14="http://schemas.microsoft.com/office/powerpoint/2010/main" val="84068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26549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Развитие игровых навыков с помощью упражнений и небольших игр</a:t>
            </a:r>
            <a:endParaRPr lang="en-AU" sz="40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5EA386-A648-4087-A75A-E780D7530FA5}"/>
              </a:ext>
            </a:extLst>
          </p:cNvPr>
          <p:cNvSpPr/>
          <p:nvPr/>
        </p:nvSpPr>
        <p:spPr>
          <a:xfrm>
            <a:off x="311020" y="1230868"/>
            <a:ext cx="11569959" cy="52236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rtl="0">
              <a:lnSpc>
                <a:spcPct val="80000"/>
              </a:lnSpc>
            </a:pPr>
            <a:r>
              <a:rPr lang="ru-RU" sz="3200" b="0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Участие тренера:</a:t>
            </a:r>
          </a:p>
          <a:p>
            <a:pPr>
              <a:lnSpc>
                <a:spcPct val="80000"/>
              </a:lnSpc>
            </a:pPr>
            <a:endParaRPr lang="en-AU" altLang="en-US" sz="3200" u="sng" dirty="0"/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Предоставляйте хорошие демонстрации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Убедитесь, что все игроки вовлечены/организованы в соответствии с потребностями игроков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Организуйте сложных тренировки и мероприятия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Не давайте слишком много информации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Сделайте так, чтобы деятельность шла постепенно по мере того, как вы переходите от простого к более сложному, с хорошей расстановкой игроков для обучения и тренировки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Сосредоточьтесь на умелом выполнении упражнений – ведь освоение навыка является важным конечным результатом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Хвалите и применяйте соответствующие стратегии управления поведением</a:t>
            </a:r>
          </a:p>
          <a:p>
            <a:pPr marL="514350" indent="-514350" rtl="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Давайте положительную обратную связь и всегда поощряйте самоанализ</a:t>
            </a:r>
            <a:endParaRPr lang="en-AU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3482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289089" y="952688"/>
            <a:ext cx="11613822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>
              <a:defRPr/>
            </a:pPr>
            <a:endParaRPr lang="en-AU" altLang="en-US" sz="2800" b="1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Обеспечьте безопасную среду для тренировок и матчей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Планируйте упражнения правильно, чтобы уменьшить количество ошибок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Принимайте во внимание все травмы или невозможность выполнить что-либо, прежде чем позволить Вашим игрокам тренироваться или играть 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Не допускайте несовпадения игроков по способностям – особенно молодых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Обеспечьте наличие безопасного и надлежащего оборудования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Разработайте четкие правила обучения и общего поведения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Знайте основы оказания первой помощи при травмах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Предупреждайте игроков о том, что при занятиях спортом существует неотъемлемый риск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Ведите учет всего, что вы делаете - опять же, на тренировках и матчах</a:t>
            </a:r>
          </a:p>
          <a:p>
            <a:pPr marL="609600" indent="-609600" rtl="0"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Хорошо контролируйте Ваши тренировки и матчи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C7F25-1A9A-4BEF-B3E0-25A566BA04EA}"/>
              </a:ext>
            </a:extLst>
          </p:cNvPr>
          <p:cNvSpPr txBox="1"/>
          <p:nvPr/>
        </p:nvSpPr>
        <p:spPr>
          <a:xfrm>
            <a:off x="0" y="48754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lvl="0" rtl="0">
              <a:lnSpc>
                <a:spcPct val="90000"/>
              </a:lnSpc>
              <a:defRPr/>
            </a:pPr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Calibri"/>
                <a:cs typeface="Calibri"/>
              </a:rPr>
              <a:t>У тренеров есть законные обязанности:</a:t>
            </a:r>
            <a:endParaRPr lang="en-AU" altLang="en-US" sz="3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4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606490" y="1715194"/>
            <a:ext cx="10944808" cy="40417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Перенос мяча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Получения паса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Передача - то есть стоя; в процессе бега; от земли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Бег с мячом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Игра с мячом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Удары с земли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Получение удара – то есть, поймать летящий мяч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Схватка – боковая и передняя</a:t>
            </a:r>
          </a:p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Свободное владение мячом – то есть, поднятие свободного мяча; падение на свободный мяч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557870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Основные базовые навыки для игроков</a:t>
            </a:r>
          </a:p>
        </p:txBody>
      </p:sp>
    </p:spTree>
    <p:extLst>
      <p:ext uri="{BB962C8B-B14F-4D97-AF65-F5344CB8AC3E}">
        <p14:creationId xmlns:p14="http://schemas.microsoft.com/office/powerpoint/2010/main" val="39946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782216" y="1829343"/>
            <a:ext cx="10627568" cy="363824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Для мяча делается “люлька” – руки с растопыренными под мячом пальцами и ладонями, обращенными внутрь.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Большие пальцы рук помещаются на верхнюю часть мяча, чтобы надежно удерживать его в нужном положении.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Мяч держится около его центра.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Руки должны быть расслаблены, локти слегка согнуты и прижаты к бокам.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Упражняйтесь в переноске [и беге] мяча двумя руками.</a:t>
            </a:r>
            <a:endParaRPr lang="en-A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07273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Перенос мяча / Удержание мяча</a:t>
            </a:r>
            <a:endParaRPr lang="en-AU" sz="4000"/>
          </a:p>
        </p:txBody>
      </p:sp>
    </p:spTree>
    <p:extLst>
      <p:ext uri="{BB962C8B-B14F-4D97-AF65-F5344CB8AC3E}">
        <p14:creationId xmlns:p14="http://schemas.microsoft.com/office/powerpoint/2010/main" val="23553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770578" y="2354300"/>
            <a:ext cx="10926147" cy="285988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Сконцентрируйтесь. Не спускайте глаз с мяча и несущего мяч</a:t>
            </a:r>
          </a:p>
          <a:p>
            <a:pPr marL="571500" indent="-5715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Принимающий должен использовать “мишень рук” - руки, слегка вытянутые в сторону несущего мяч с растопыренными пальцами.</a:t>
            </a:r>
          </a:p>
          <a:p>
            <a:pPr marL="571500" indent="-5715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Поверните верхнюю часть тела в сторону проходящего.</a:t>
            </a:r>
          </a:p>
          <a:p>
            <a:pPr marL="571500" indent="-5715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Ловите мяч обеими руками.</a:t>
            </a:r>
          </a:p>
          <a:p>
            <a:pPr marL="571500" indent="-5715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Не хватайтесь за мяч.</a:t>
            </a:r>
          </a:p>
          <a:p>
            <a:pPr marL="571500" indent="-571500" rt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ru-RU" sz="32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Будьте готовы к неожиданностям – например, к низкому или широкому пасу.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75494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Получение паса</a:t>
            </a:r>
            <a:endParaRPr lang="en-AU" sz="4000"/>
          </a:p>
        </p:txBody>
      </p:sp>
    </p:spTree>
    <p:extLst>
      <p:ext uri="{BB962C8B-B14F-4D97-AF65-F5344CB8AC3E}">
        <p14:creationId xmlns:p14="http://schemas.microsoft.com/office/powerpoint/2010/main" val="11743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442008" y="1588068"/>
            <a:ext cx="11307984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buClr>
                <a:schemeClr val="tx1"/>
              </a:buClr>
              <a:defRPr/>
            </a:pPr>
            <a:r>
              <a:rPr lang="ru-RU" sz="3200" b="1" i="0" u="sng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Пас стоя</a:t>
            </a:r>
          </a:p>
          <a:p>
            <a:pPr>
              <a:defRPr/>
            </a:pPr>
            <a:endParaRPr lang="en-AU" sz="2800" dirty="0"/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Захват – большие пальцы на верхней части мяча для большей безопасности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Вытяните пальцы вдоль мяча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Поместите вес на ту ногу, которая находится ближе к принимающему (то есть переднюю ногу) и направьте эту ногу к принимающему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Размахивайте руками по направлению к цели; взгляд на цель; пас к цели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Мишень [для приема паса] должна находиться на высоте груди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Руки продолжают указывать на цель после того, как мяч отпущен</a:t>
            </a:r>
          </a:p>
          <a:p>
            <a:pPr algn="ctr"/>
            <a:endParaRPr lang="en-AU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129878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Передача (1)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1912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76943" y="1519719"/>
            <a:ext cx="11038113" cy="43796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lnSpc>
                <a:spcPct val="90000"/>
              </a:lnSpc>
              <a:buClr>
                <a:schemeClr val="tx1"/>
              </a:buClr>
              <a:defRPr/>
            </a:pPr>
            <a:r>
              <a:rPr lang="ru-RU" sz="3200" b="1" i="0" u="sng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Передача в процессе бега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endParaRPr lang="en-AU"/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Захват – как для паса стоя</a:t>
            </a:r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Вес должен быть на ноге, находящейся дальше от принимающего. </a:t>
            </a:r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Поверните голову и плечи к принимающему</a:t>
            </a:r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Глаза на цель при отпускании мяча.</a:t>
            </a:r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Руки тянутся к цели.</a:t>
            </a:r>
          </a:p>
          <a:p>
            <a:pPr marL="914400" lvl="1" indent="-45720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Направьте мяч немного впереди бегущего, а на высоте талии – пусть принимающий бежит к мячу.</a:t>
            </a:r>
          </a:p>
          <a:p>
            <a:pPr algn="ctr"/>
            <a:endParaRPr lang="en-A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512211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Передача (2)</a:t>
            </a:r>
            <a:endParaRPr lang="en-AU" sz="4000"/>
          </a:p>
        </p:txBody>
      </p:sp>
    </p:spTree>
    <p:extLst>
      <p:ext uri="{BB962C8B-B14F-4D97-AF65-F5344CB8AC3E}">
        <p14:creationId xmlns:p14="http://schemas.microsoft.com/office/powerpoint/2010/main" val="3471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783363" y="1365992"/>
            <a:ext cx="10625271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buClr>
                <a:schemeClr val="tx1"/>
              </a:buClr>
              <a:defRPr/>
            </a:pPr>
            <a:r>
              <a:rPr lang="ru-RU" sz="3200" b="1" i="0" u="sng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С земли</a:t>
            </a:r>
          </a:p>
          <a:p>
            <a:pPr>
              <a:buClr>
                <a:schemeClr val="tx1"/>
              </a:buClr>
              <a:defRPr/>
            </a:pPr>
            <a:endParaRPr lang="en-AU"/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Расположите ноги перпендикулярно мячу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Поместите ногу дальше от принимающего, рядом с внешним концом мяча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Направьте ногу, ближе к принимающему, по направлению к нему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Передайте мяч прямо с земли с переносом веса на ногу, находящуюся ближе к принимающему</a:t>
            </a:r>
          </a:p>
          <a:p>
            <a:pPr marL="914400" lvl="1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Направляйте мяч в цель, используя руки, пальцы и запястья.</a:t>
            </a:r>
          </a:p>
          <a:p>
            <a:pPr algn="ctr"/>
            <a:endParaRPr lang="en-A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1" y="236693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Передача (3)</a:t>
            </a:r>
            <a:endParaRPr lang="en-AU" sz="4000" dirty="0"/>
          </a:p>
        </p:txBody>
      </p:sp>
    </p:spTree>
    <p:extLst>
      <p:ext uri="{BB962C8B-B14F-4D97-AF65-F5344CB8AC3E}">
        <p14:creationId xmlns:p14="http://schemas.microsoft.com/office/powerpoint/2010/main" val="418634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774441" y="1855857"/>
            <a:ext cx="7464489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Держите мяч обеими руками перед собой на уровне груди.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Перенесите на одну руку и в сгиб плеча, если это необходимо, чтобы лучше защититься или отклониться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Наклонитесь вперед для равновесия - помогает импульс и ритмичный шаг</a:t>
            </a:r>
            <a:r>
              <a:rPr lang="ru-RU" sz="3200" b="0" i="0" u="none" strike="noStrike">
                <a:solidFill>
                  <a:srgbClr val="525252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99139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Бег с мячом</a:t>
            </a:r>
            <a:endParaRPr lang="en-AU" sz="400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1DDCF05A-ED0A-447D-921F-F85E64CB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952" y="1360915"/>
            <a:ext cx="2515605" cy="4857603"/>
          </a:xfrm>
          <a:prstGeom prst="rect">
            <a:avLst/>
          </a:prstGeom>
          <a:noFill/>
          <a:effectLst>
            <a:outerShdw blurRad="50800" dist="50800" dir="5400000" sx="41000" sy="41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75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374800" y="888298"/>
            <a:ext cx="8692387" cy="58539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3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Держите в голове: 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Согнуться, Подняться, Коснуться </a:t>
            </a:r>
          </a:p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 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Согнуться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: Поднесите колено(ни) к груди;</a:t>
            </a:r>
          </a:p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 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Подняться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: Быстро встаньте на ноги, используя несущую руку/ногу без мяча;</a:t>
            </a:r>
          </a:p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 Оторвите другую ногу от земли – встаньте лицом к линии ворот соперника – наклоните тело над мячом для равновесия – приготовьтесь ... </a:t>
            </a:r>
          </a:p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  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Коснуться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: Поместите / бросьте мяч на землю перед той ногой, которую вы будете использовать, чтобы сгрести мяч обратно на ложный пас.</a:t>
            </a:r>
          </a:p>
          <a:p>
            <a:pPr rtl="0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 </a:t>
            </a:r>
            <a:r>
              <a:rPr lang="ru-RU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Помните</a:t>
            </a:r>
            <a:r>
              <a:rPr lang="ru-RU" sz="2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: Скорость и эффективность важны. Передайте вашей команде преимущество за счет быстрой игры с мячом.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180412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Игра с мячом</a:t>
            </a:r>
            <a:endParaRPr lang="en-AU" sz="4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879BC-0011-4918-9E23-6D138813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8866" y="2180989"/>
            <a:ext cx="2946656" cy="231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2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625152" y="1718711"/>
            <a:ext cx="7324530" cy="457356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Мяч держится руками равномерно с каждой стороны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Найдите цель; затем глаза на мяч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Мяч держится над коленом бьющей ноги на расстоянии ок. 45 градусов к земле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Наступите на не бьющую ногу; направьте мяч на землю; ударьте мяч в тот момент, когда он коснется земли</a:t>
            </a:r>
          </a:p>
          <a:p>
            <a:pPr marL="514350" indent="-514350" rtl="0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Выполните удар бьющей ногой</a:t>
            </a:r>
          </a:p>
          <a:p>
            <a:pPr algn="ctr"/>
            <a:endParaRPr lang="en-AU" sz="320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13737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Удар с земли</a:t>
            </a:r>
            <a:endParaRPr lang="en-AU" sz="4000"/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15705D57-6811-47EA-B320-3233015E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0786" y="1609075"/>
            <a:ext cx="3246327" cy="169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id="{8DD86D1B-44A2-4A38-8945-06F19537C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5651" y="3429000"/>
            <a:ext cx="3660463" cy="253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6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C8465E5A-AB87-4B07-82B9-041EDDDBEDD6}"/>
              </a:ext>
            </a:extLst>
          </p:cNvPr>
          <p:cNvSpPr txBox="1"/>
          <p:nvPr/>
        </p:nvSpPr>
        <p:spPr>
          <a:xfrm>
            <a:off x="508946" y="1904779"/>
            <a:ext cx="6190434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Глаза на мяч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Держите руки навверх и вперед, пальцы растопырены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Поймайте мяч в “колыбель рук и груди”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Локти близко к телу, согните колени</a:t>
            </a:r>
          </a:p>
          <a:p>
            <a:pPr marL="457200" indent="-457200" rtl="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32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Повернитесь боком к сопернику</a:t>
            </a:r>
            <a:endParaRPr lang="en-AU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A7223-8DFC-4573-BCDB-44EA27DD4F33}"/>
              </a:ext>
            </a:extLst>
          </p:cNvPr>
          <p:cNvSpPr txBox="1"/>
          <p:nvPr/>
        </p:nvSpPr>
        <p:spPr>
          <a:xfrm>
            <a:off x="0" y="413737"/>
            <a:ext cx="12192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rtl="0"/>
            <a:r>
              <a:rPr lang="ru-RU" sz="40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Ловить летящий мяч</a:t>
            </a:r>
            <a:endParaRPr lang="en-AU" sz="400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CB29F0F0-C21B-4673-A515-AB989FEA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79" y="1458214"/>
            <a:ext cx="4829175" cy="2374900"/>
          </a:xfrm>
          <a:prstGeom prst="rect">
            <a:avLst/>
          </a:prstGeom>
          <a:noFill/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1403DD9B-7063-4927-80A5-6C8A409A0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39" y="3833114"/>
            <a:ext cx="3176588" cy="2343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52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CBCF112-4581-4CA5-B898-9606303E71AB}" vid="{EE3586B5-1C31-4D87-B70E-53AD06352A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347</TotalTime>
  <Words>11211</Words>
  <Application>Microsoft Macintosh PowerPoint</Application>
  <PresentationFormat>Widescreen</PresentationFormat>
  <Paragraphs>1254</Paragraphs>
  <Slides>130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9" baseType="lpstr">
      <vt:lpstr>Arial</vt:lpstr>
      <vt:lpstr>Baskerville Old Face</vt:lpstr>
      <vt:lpstr>Calibri</vt:lpstr>
      <vt:lpstr>Symbol</vt:lpstr>
      <vt:lpstr>Times New Roman</vt:lpstr>
      <vt:lpstr>Wingdings</vt:lpstr>
      <vt:lpstr>Wingdings 3</vt:lpstr>
      <vt:lpstr>Zurich LtCn BT</vt:lpstr>
      <vt:lpstr>Ocean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Основные психологические навыки для Регбилиг</vt:lpstr>
      <vt:lpstr>PowerPoint Presentation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Планирование и оценка</vt:lpstr>
      <vt:lpstr>Тренер Уровня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Организация и структура команды</vt:lpstr>
      <vt:lpstr>Организация и структура команды</vt:lpstr>
      <vt:lpstr>Организация и структура команды</vt:lpstr>
      <vt:lpstr>PowerPoint Presentation</vt:lpstr>
      <vt:lpstr>Организация и структура команды</vt:lpstr>
      <vt:lpstr>Организация и структура команды</vt:lpstr>
      <vt:lpstr>PowerPoint Presentation</vt:lpstr>
      <vt:lpstr>PowerPoint Presentation</vt:lpstr>
      <vt:lpstr>PowerPoint Presentation</vt:lpstr>
      <vt:lpstr>Организация и структура команды</vt:lpstr>
      <vt:lpstr>Организация и структура команды</vt:lpstr>
      <vt:lpstr>Организация и структура команды</vt:lpstr>
      <vt:lpstr>Организация и структура команды</vt:lpstr>
      <vt:lpstr>Организация и структура команды</vt:lpstr>
      <vt:lpstr>PowerPoint Presentation</vt:lpstr>
      <vt:lpstr>Организация и структура команды</vt:lpstr>
      <vt:lpstr>Организация и структура команды</vt:lpstr>
      <vt:lpstr>Модуль 8: Базовая физическая подготовка для Регбилиг </vt:lpstr>
      <vt:lpstr>Компоненты физической подготовки для Регбилиг </vt:lpstr>
      <vt:lpstr>Компоненты физической подготовки для Регбилиг </vt:lpstr>
      <vt:lpstr>Компоненты физической подготовки для Регбилиг </vt:lpstr>
      <vt:lpstr>Компоненты физической подготовки для Регбилиг</vt:lpstr>
      <vt:lpstr>Компоненты физической подготовки для Регбилиг </vt:lpstr>
      <vt:lpstr>Компоненты физической подготовки для Регбилиг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Hewson</dc:creator>
  <cp:lastModifiedBy>Remond Safi</cp:lastModifiedBy>
  <cp:revision>47</cp:revision>
  <dcterms:created xsi:type="dcterms:W3CDTF">2018-05-06T00:46:24Z</dcterms:created>
  <dcterms:modified xsi:type="dcterms:W3CDTF">2021-04-15T08:06:32Z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s">
    <vt:lpwstr/>
  </property>
  <property fmtid="{D5CDD505-2E9C-101B-9397-08002B2CF9AE}" pid="3" name="CampaignTags">
    <vt:lpwstr/>
  </property>
  <property fmtid="{D5CDD505-2E9C-101B-9397-08002B2CF9AE}" pid="4" name="CategoryTags">
    <vt:lpwstr/>
  </property>
  <property fmtid="{D5CDD505-2E9C-101B-9397-08002B2CF9AE}" pid="5" name="ContentTypeId">
    <vt:lpwstr>0x010100AA3F7D94069FF64A86F7DFF56D60E3BE</vt:lpwstr>
  </property>
  <property fmtid="{D5CDD505-2E9C-101B-9397-08002B2CF9AE}" pid="6" name="FeatureTags">
    <vt:lpwstr/>
  </property>
  <property fmtid="{D5CDD505-2E9C-101B-9397-08002B2CF9AE}" pid="7" name="HiddenCategoryTags">
    <vt:lpwstr/>
  </property>
  <property fmtid="{D5CDD505-2E9C-101B-9397-08002B2CF9AE}" pid="8" name="InternalTags">
    <vt:lpwstr/>
  </property>
  <property fmtid="{D5CDD505-2E9C-101B-9397-08002B2CF9AE}" pid="9" name="LocalizationTags">
    <vt:lpwstr/>
  </property>
  <property fmtid="{D5CDD505-2E9C-101B-9397-08002B2CF9AE}" pid="10" name="Order">
    <vt:r8>74065000</vt:r8>
  </property>
  <property fmtid="{D5CDD505-2E9C-101B-9397-08002B2CF9AE}" pid="11" name="ScenarioTags">
    <vt:lpwstr/>
  </property>
</Properties>
</file>